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56" r:id="rId2"/>
    <p:sldId id="273" r:id="rId3"/>
    <p:sldId id="262" r:id="rId4"/>
    <p:sldId id="264" r:id="rId5"/>
    <p:sldId id="263" r:id="rId6"/>
    <p:sldId id="271" r:id="rId7"/>
    <p:sldId id="272" r:id="rId8"/>
    <p:sldId id="358" r:id="rId9"/>
    <p:sldId id="275" r:id="rId10"/>
    <p:sldId id="359" r:id="rId11"/>
    <p:sldId id="260" r:id="rId12"/>
    <p:sldId id="261" r:id="rId13"/>
    <p:sldId id="360" r:id="rId14"/>
    <p:sldId id="361" r:id="rId15"/>
    <p:sldId id="276" r:id="rId16"/>
    <p:sldId id="277" r:id="rId17"/>
    <p:sldId id="280" r:id="rId18"/>
    <p:sldId id="362" r:id="rId19"/>
    <p:sldId id="363" r:id="rId20"/>
    <p:sldId id="279" r:id="rId21"/>
    <p:sldId id="278" r:id="rId22"/>
    <p:sldId id="281" r:id="rId23"/>
    <p:sldId id="284" r:id="rId24"/>
    <p:sldId id="298" r:id="rId25"/>
    <p:sldId id="296" r:id="rId26"/>
    <p:sldId id="297" r:id="rId27"/>
    <p:sldId id="299" r:id="rId28"/>
    <p:sldId id="285" r:id="rId29"/>
    <p:sldId id="283" r:id="rId30"/>
    <p:sldId id="282" r:id="rId31"/>
    <p:sldId id="293" r:id="rId32"/>
    <p:sldId id="308" r:id="rId33"/>
    <p:sldId id="323" r:id="rId34"/>
    <p:sldId id="292" r:id="rId35"/>
    <p:sldId id="300" r:id="rId36"/>
    <p:sldId id="301" r:id="rId37"/>
    <p:sldId id="302" r:id="rId38"/>
    <p:sldId id="305" r:id="rId39"/>
    <p:sldId id="303" r:id="rId40"/>
    <p:sldId id="291" r:id="rId41"/>
    <p:sldId id="304" r:id="rId42"/>
    <p:sldId id="306" r:id="rId43"/>
    <p:sldId id="309" r:id="rId44"/>
    <p:sldId id="310" r:id="rId45"/>
    <p:sldId id="311" r:id="rId46"/>
    <p:sldId id="290" r:id="rId47"/>
    <p:sldId id="312" r:id="rId48"/>
    <p:sldId id="315" r:id="rId49"/>
    <p:sldId id="316" r:id="rId50"/>
    <p:sldId id="289" r:id="rId51"/>
    <p:sldId id="313" r:id="rId52"/>
    <p:sldId id="288" r:id="rId53"/>
    <p:sldId id="317" r:id="rId54"/>
    <p:sldId id="318" r:id="rId55"/>
    <p:sldId id="324" r:id="rId56"/>
    <p:sldId id="286" r:id="rId57"/>
    <p:sldId id="319" r:id="rId58"/>
    <p:sldId id="287" r:id="rId59"/>
    <p:sldId id="320" r:id="rId60"/>
    <p:sldId id="294" r:id="rId61"/>
    <p:sldId id="321" r:id="rId62"/>
    <p:sldId id="356" r:id="rId63"/>
    <p:sldId id="357" r:id="rId64"/>
    <p:sldId id="322" r:id="rId65"/>
    <p:sldId id="329" r:id="rId66"/>
    <p:sldId id="339" r:id="rId67"/>
    <p:sldId id="325" r:id="rId68"/>
    <p:sldId id="326" r:id="rId69"/>
    <p:sldId id="336" r:id="rId70"/>
    <p:sldId id="335" r:id="rId71"/>
    <p:sldId id="340" r:id="rId72"/>
    <p:sldId id="337" r:id="rId73"/>
    <p:sldId id="295" r:id="rId74"/>
    <p:sldId id="328" r:id="rId75"/>
    <p:sldId id="327" r:id="rId76"/>
    <p:sldId id="348" r:id="rId77"/>
    <p:sldId id="344" r:id="rId7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ea Zinato" initials="A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832CE-7ECD-47A0-A250-E5C971570EAF}" type="datetimeFigureOut">
              <a:rPr lang="it-IT" smtClean="0"/>
              <a:t>12/12/2017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218C7-AC08-4F36-9A04-56B82F3040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4247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12/12/2017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968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12/12/2017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3937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12/12/2017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701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12/12/2017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8106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12/12/2017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6624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12/12/2017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7537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12/12/2017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5885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12/12/2017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4377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12/12/2017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6953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12/12/2017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0792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12/12/2017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4493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9376B-80EC-44B1-96C8-F6FE355C6AB5}" type="datetimeFigureOut">
              <a:rPr lang="it-IT" smtClean="0"/>
              <a:t>12/12/2017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3959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zOOqlVDtws" TargetMode="External"/><Relationship Id="rId2" Type="http://schemas.openxmlformats.org/officeDocument/2006/relationships/hyperlink" Target="https://www.youtube.com/watch?v=-omR3MZy43g" TargetMode="Externa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1944215"/>
          </a:xfrm>
        </p:spPr>
        <p:txBody>
          <a:bodyPr>
            <a:normAutofit fontScale="90000"/>
          </a:bodyPr>
          <a:lstStyle/>
          <a:p>
            <a:r>
              <a:rPr lang="it-IT" sz="2800" smtClean="0">
                <a:latin typeface="Bookman Old Style" panose="02050604050505020204" pitchFamily="18" charset="0"/>
              </a:rPr>
              <a:t/>
            </a:r>
            <a:br>
              <a:rPr lang="it-IT" sz="2800" smtClean="0">
                <a:latin typeface="Bookman Old Style" panose="02050604050505020204" pitchFamily="18" charset="0"/>
              </a:rPr>
            </a:br>
            <a:r>
              <a:rPr lang="it-IT" sz="2800">
                <a:latin typeface="Bookman Old Style" panose="02050604050505020204" pitchFamily="18" charset="0"/>
              </a:rPr>
              <a:t/>
            </a:r>
            <a:br>
              <a:rPr lang="it-IT" sz="2800">
                <a:latin typeface="Bookman Old Style" panose="02050604050505020204" pitchFamily="18" charset="0"/>
              </a:rPr>
            </a:br>
            <a:r>
              <a:rPr lang="it-IT" sz="2800" smtClean="0">
                <a:latin typeface="Bookman Old Style" panose="02050604050505020204" pitchFamily="18" charset="0"/>
              </a:rPr>
              <a:t>Literatura y cultura española 2/ 2017-2018</a:t>
            </a:r>
            <a:br>
              <a:rPr lang="it-IT" sz="2800" smtClean="0">
                <a:latin typeface="Bookman Old Style" panose="02050604050505020204" pitchFamily="18" charset="0"/>
              </a:rPr>
            </a:br>
            <a:r>
              <a:rPr lang="it-IT" sz="2800" smtClean="0">
                <a:latin typeface="Bookman Old Style" panose="02050604050505020204" pitchFamily="18" charset="0"/>
              </a:rPr>
              <a:t>Andrea Zinato</a:t>
            </a:r>
            <a:br>
              <a:rPr lang="it-IT" sz="2800" smtClean="0">
                <a:latin typeface="Bookman Old Style" panose="02050604050505020204" pitchFamily="18" charset="0"/>
              </a:rPr>
            </a:br>
            <a:r>
              <a:rPr lang="it-IT" sz="2800" smtClean="0">
                <a:latin typeface="Bookman Old Style" panose="02050604050505020204" pitchFamily="18" charset="0"/>
              </a:rPr>
              <a:t>Università degli Studi di Verona</a:t>
            </a:r>
            <a:br>
              <a:rPr lang="it-IT" sz="2800" smtClean="0">
                <a:latin typeface="Bookman Old Style" panose="02050604050505020204" pitchFamily="18" charset="0"/>
              </a:rPr>
            </a:br>
            <a:endParaRPr lang="it-IT" sz="2800">
              <a:latin typeface="Bookman Old Style" panose="02050604050505020204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204864"/>
            <a:ext cx="6400800" cy="3433936"/>
          </a:xfrm>
        </p:spPr>
        <p:txBody>
          <a:bodyPr>
            <a:normAutofit/>
          </a:bodyPr>
          <a:lstStyle/>
          <a:p>
            <a:endParaRPr lang="it-IT" sz="6600" smtClean="0">
              <a:latin typeface="Algerian" panose="04020705040A02060702" pitchFamily="82" charset="0"/>
            </a:endParaRPr>
          </a:p>
          <a:p>
            <a:r>
              <a:rPr lang="it-IT" sz="6600" smtClean="0">
                <a:solidFill>
                  <a:srgbClr val="FF0000"/>
                </a:solidFill>
                <a:latin typeface="Algerian" panose="04020705040A02060702" pitchFamily="82" charset="0"/>
              </a:rPr>
              <a:t>Introducción</a:t>
            </a:r>
            <a:r>
              <a:rPr lang="it-IT" sz="6600" smtClean="0">
                <a:latin typeface="Algerian" panose="04020705040A02060702" pitchFamily="8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456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2808000" cy="584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83568" y="6093296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Leovigildo                                                                      Recaredo</a:t>
            </a:r>
            <a:endParaRPr lang="it-IT"/>
          </a:p>
        </p:txBody>
      </p:sp>
      <p:pic>
        <p:nvPicPr>
          <p:cNvPr id="2052" name="Picture 4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2787104" cy="51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696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480720"/>
          </a:xfrm>
        </p:spPr>
        <p:txBody>
          <a:bodyPr>
            <a:normAutofit/>
          </a:bodyPr>
          <a:lstStyle/>
          <a:p>
            <a:endParaRPr lang="it-IT" smtClean="0"/>
          </a:p>
          <a:p>
            <a:pPr algn="ctr"/>
            <a:r>
              <a:rPr lang="it-IT" sz="7000" b="1" smtClean="0">
                <a:solidFill>
                  <a:srgbClr val="FF0000"/>
                </a:solidFill>
              </a:rPr>
              <a:t>ETIMOLOG</a:t>
            </a:r>
            <a:r>
              <a:rPr lang="it-IT" sz="7000" b="1" smtClean="0">
                <a:solidFill>
                  <a:srgbClr val="FF0000"/>
                </a:solidFill>
                <a:latin typeface="Calibri" panose="020F0502020204030204" pitchFamily="34" charset="0"/>
              </a:rPr>
              <a:t>ĺ</a:t>
            </a:r>
            <a:r>
              <a:rPr lang="it-IT" sz="7000" b="1" smtClean="0">
                <a:solidFill>
                  <a:srgbClr val="FF0000"/>
                </a:solidFill>
              </a:rPr>
              <a:t>A</a:t>
            </a:r>
          </a:p>
          <a:p>
            <a:endParaRPr lang="it-IT" sz="4200" b="1" smtClean="0"/>
          </a:p>
        </p:txBody>
      </p:sp>
      <p:pic>
        <p:nvPicPr>
          <p:cNvPr id="6146" name="Picture 2" descr="https://upload.wikimedia.org/wikipedia/commons/thumb/d/d7/Iberia_586-es.svg/924px-Iberia_586-e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90000"/>
            <a:ext cx="7944937" cy="65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53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433098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mtClean="0"/>
              <a:t>.</a:t>
            </a:r>
            <a:endParaRPr lang="it-IT"/>
          </a:p>
        </p:txBody>
      </p:sp>
      <p:pic>
        <p:nvPicPr>
          <p:cNvPr id="7170" name="Picture 2" descr="https://upload.wikimedia.org/wikipedia/commons/thumb/4/46/Hispania_700_AD.PNG/1024px-Hispania_700_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511" y="445666"/>
            <a:ext cx="6335999" cy="6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55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isultati immagini per rodrigo el ultimo  rey go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3348439" cy="42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i immagini per florinda la cav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48680"/>
            <a:ext cx="3852000" cy="481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67544" y="6021288"/>
            <a:ext cx="869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Rodrigo, el que perdió España                 Amores trata don  Rodrigo  con Florinda La Cava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9321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isultati immagini per don julian go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48680"/>
            <a:ext cx="4572000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79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astrosoler.com/al%20andalus%20mapa%20756%20d%20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524452" cy="57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11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estaticos.elmundo.es/assets/multimedia/imagenes/2014/09/04/1409784077608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7429149" cy="57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83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trampantojos.files.wordpress.com/2012/11/reconquista-genera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702879" cy="583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14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smtClean="0">
                <a:latin typeface="Old English Text MT" panose="03040902040508030806" pitchFamily="66" charset="0"/>
              </a:rPr>
              <a:t>Rodrigo Díaz de Vivar, el Cid Campeador</a:t>
            </a:r>
            <a:endParaRPr lang="it-IT" sz="3200">
              <a:latin typeface="Old English Text MT" panose="03040902040508030806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7889450" cy="40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016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smtClean="0"/>
              <a:t>Monumento en Vivar del Cid (Burgos)</a:t>
            </a:r>
            <a:endParaRPr lang="it-IT" sz="320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091531"/>
            <a:ext cx="5715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246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-Hakz_1N9GuU/UR0pevyNEQI/AAAAAAAACac/GOXHZlcnrnQ/s1600/mapa-fisi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7994696" cy="55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66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-media-cache-ak0.pinimg.com/564x/86/04/86/8604868c023d93685c82dae3c56150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6324731" cy="57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09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isultati immagini per España musulmana m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540735" cy="62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14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ecursos.ort.edu.ar/static/archivos/image/323378/518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2" y="764704"/>
            <a:ext cx="8710001" cy="48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53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ross Santiago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8760"/>
            <a:ext cx="2016925" cy="27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98424" y="476672"/>
            <a:ext cx="6765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smtClean="0">
                <a:solidFill>
                  <a:srgbClr val="FF0000"/>
                </a:solidFill>
                <a:latin typeface="Old English Text MT" panose="03040902040508030806" pitchFamily="66" charset="0"/>
              </a:rPr>
              <a:t>Ó</a:t>
            </a:r>
            <a:r>
              <a:rPr lang="it-IT" sz="3600" b="1" smtClean="0">
                <a:latin typeface="Old English Text MT" panose="03040902040508030806" pitchFamily="66" charset="0"/>
              </a:rPr>
              <a:t>rdenes militares y religiosas</a:t>
            </a:r>
          </a:p>
          <a:p>
            <a:pPr algn="ctr"/>
            <a:endParaRPr lang="it-IT" sz="3600" b="1">
              <a:latin typeface="Old English Text MT" panose="03040902040508030806" pitchFamily="66" charset="0"/>
            </a:endParaRPr>
          </a:p>
        </p:txBody>
      </p:sp>
      <p:pic>
        <p:nvPicPr>
          <p:cNvPr id="1028" name="Picture 4" descr="Cross Alcantara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250" y="1509167"/>
            <a:ext cx="2303999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51520" y="4077073"/>
            <a:ext cx="838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>
                <a:latin typeface="Old English Text MT" panose="03040902040508030806" pitchFamily="66" charset="0"/>
              </a:rPr>
              <a:t>Orden de                       Orden de                          Orden de                          Orden de</a:t>
            </a:r>
          </a:p>
          <a:p>
            <a:r>
              <a:rPr lang="it-IT" b="1" smtClean="0">
                <a:latin typeface="Old English Text MT" panose="03040902040508030806" pitchFamily="66" charset="0"/>
              </a:rPr>
              <a:t>Santiago                      Alcántara                          Montesa                          Calatrava</a:t>
            </a:r>
            <a:endParaRPr lang="it-IT" b="1">
              <a:latin typeface="Old English Text MT" panose="03040902040508030806" pitchFamily="66" charset="0"/>
            </a:endParaRPr>
          </a:p>
        </p:txBody>
      </p:sp>
      <p:pic>
        <p:nvPicPr>
          <p:cNvPr id="1030" name="Picture 6" descr="Cross montessa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52" y="186899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ross Calatrava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600" y="1499000"/>
            <a:ext cx="2448000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24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2.uned.es/temple/images/chevali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48680"/>
            <a:ext cx="3748433" cy="33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9512" y="4653136"/>
            <a:ext cx="89407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mtClean="0"/>
              <a:t>Estandarte de la Orden de Santiago.</a:t>
            </a:r>
          </a:p>
          <a:p>
            <a:endParaRPr lang="it-IT" sz="2800" b="1"/>
          </a:p>
          <a:p>
            <a:r>
              <a:rPr lang="it-IT" sz="2800" b="1" smtClean="0"/>
              <a:t>El grito/lema  de batalla de los cristianos (durante la Reconquista) era «Santiago y cierra España».</a:t>
            </a:r>
            <a:endParaRPr lang="it-IT" sz="2800" b="1"/>
          </a:p>
        </p:txBody>
      </p:sp>
    </p:spTree>
    <p:extLst>
      <p:ext uri="{BB962C8B-B14F-4D97-AF65-F5344CB8AC3E}">
        <p14:creationId xmlns:p14="http://schemas.microsoft.com/office/powerpoint/2010/main" val="314792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shoebat.com/wp-content/uploads/2016/01/Santiago-Matamoros-Catedral-de-Burg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37" y="188640"/>
            <a:ext cx="6991350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6093296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smtClean="0"/>
              <a:t>Santiago </a:t>
            </a:r>
            <a:r>
              <a:rPr lang="it-IT" sz="2400" b="1" i="1" smtClean="0"/>
              <a:t>matamoros</a:t>
            </a:r>
            <a:r>
              <a:rPr lang="it-IT" sz="2400" b="1" smtClean="0"/>
              <a:t> – Catedral de Burgos</a:t>
            </a:r>
            <a:endParaRPr lang="it-IT" sz="2400" b="1"/>
          </a:p>
        </p:txBody>
      </p:sp>
    </p:spTree>
    <p:extLst>
      <p:ext uri="{BB962C8B-B14F-4D97-AF65-F5344CB8AC3E}">
        <p14:creationId xmlns:p14="http://schemas.microsoft.com/office/powerpoint/2010/main" val="426353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artehistoria.com/v2/jpg/AUC203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68580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55576" y="5661248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smtClean="0"/>
              <a:t>Santiago </a:t>
            </a:r>
            <a:r>
              <a:rPr lang="it-IT" sz="2000" b="1" i="1" smtClean="0"/>
              <a:t>matamoros</a:t>
            </a:r>
            <a:r>
              <a:rPr lang="it-IT" sz="2000" b="1" smtClean="0"/>
              <a:t>,  Convento de San Marcos - León</a:t>
            </a:r>
            <a:endParaRPr lang="it-IT" sz="2000" b="1"/>
          </a:p>
        </p:txBody>
      </p:sp>
    </p:spTree>
    <p:extLst>
      <p:ext uri="{BB962C8B-B14F-4D97-AF65-F5344CB8AC3E}">
        <p14:creationId xmlns:p14="http://schemas.microsoft.com/office/powerpoint/2010/main" val="69359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5/5e/Quevedo_%28copia_de_Vel%C3%A1zquez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0648"/>
            <a:ext cx="4836906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974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santalbina.it/wp-content/uploads/2013/07/mappa_v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280000" cy="279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43608" y="3573017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El Camino de Santiago</a:t>
            </a:r>
            <a:endParaRPr lang="it-IT" b="1"/>
          </a:p>
        </p:txBody>
      </p:sp>
      <p:sp>
        <p:nvSpPr>
          <p:cNvPr id="3" name="AutoShape 6" descr="Risultati immagini per Camino de Santiago La conch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8" descr="Risultati immagini per Camino de Santiago La conch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10" descr="Risultati immagini per Camino de Santiago La conch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60" name="Picture 12" descr="http://www.rumbonatura.com/camino-de-santiago/wp-content/uploads/2012/05/Concha-Peregrina-Vieira-Venera.2-300x2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41" y="3996468"/>
            <a:ext cx="2374134" cy="18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derutaenruta.files.wordpress.com/2012/07/vieiracaminosantia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77072"/>
            <a:ext cx="1907999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www.alberguelostemplarios.com/img/conch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022" y="4293072"/>
            <a:ext cx="1319773" cy="14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60375" y="6453336"/>
            <a:ext cx="7207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La concha de los romeros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379329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7504" y="116632"/>
            <a:ext cx="8784976" cy="7448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/>
              <a:t>El </a:t>
            </a:r>
            <a:r>
              <a:rPr lang="es-ES" sz="2400" b="1"/>
              <a:t>romance</a:t>
            </a:r>
            <a:r>
              <a:rPr lang="es-ES" sz="2400"/>
              <a:t> es un poema característico de la tradición oral, y se populariza en el siglo XV, en que se recogen por primera vez por escrito en colecciones denominadas </a:t>
            </a:r>
            <a:r>
              <a:rPr lang="es-ES" sz="2400" b="1"/>
              <a:t>romanceros</a:t>
            </a:r>
            <a:r>
              <a:rPr lang="es-ES" sz="2400"/>
              <a:t>. </a:t>
            </a:r>
            <a:r>
              <a:rPr lang="es-ES" sz="2400" smtClean="0"/>
              <a:t>Son poemas astróficos, la medida del verso es generalmente  el octosílabo y la rima en asonante es decir que riman solo los versos pares (2-4-6…) y sólo las vocales (penúltima-última o última). Los </a:t>
            </a:r>
            <a:r>
              <a:rPr lang="es-ES" sz="2400"/>
              <a:t>romances son generalmente poemas narrativos de una gran variedad </a:t>
            </a:r>
            <a:r>
              <a:rPr lang="es-ES" sz="2400" smtClean="0"/>
              <a:t>temática (históricos, épicos, novelescos, fronterizos…), </a:t>
            </a:r>
            <a:r>
              <a:rPr lang="es-ES" sz="2400"/>
              <a:t>según el gusto popular del momento y de cada lugar. Se interpretan declamando, cantando o intercalando canto y </a:t>
            </a:r>
            <a:r>
              <a:rPr lang="es-ES" sz="2400" smtClean="0"/>
              <a:t>declamación. Ejemplos:   </a:t>
            </a:r>
          </a:p>
          <a:p>
            <a:r>
              <a:rPr lang="es-ES" sz="2400" smtClean="0"/>
              <a:t>     </a:t>
            </a:r>
            <a:r>
              <a:rPr lang="es-ES" sz="2400" i="1" smtClean="0"/>
              <a:t>El cerco de Baeza                                    La toma de Alhama</a:t>
            </a:r>
          </a:p>
          <a:p>
            <a:r>
              <a:rPr lang="es-ES" sz="2000" smtClean="0"/>
              <a:t>      </a:t>
            </a:r>
          </a:p>
          <a:p>
            <a:r>
              <a:rPr lang="es-ES" sz="2000"/>
              <a:t> </a:t>
            </a:r>
            <a:r>
              <a:rPr lang="es-ES" sz="2000" smtClean="0"/>
              <a:t>     Cercada </a:t>
            </a:r>
            <a:r>
              <a:rPr lang="es-ES" sz="2000"/>
              <a:t>tiene a </a:t>
            </a:r>
            <a:r>
              <a:rPr lang="es-ES" sz="2000" smtClean="0"/>
              <a:t>Baeza                                          Paseábase el rey moro</a:t>
            </a:r>
          </a:p>
          <a:p>
            <a:r>
              <a:rPr lang="es-ES" sz="2000" smtClean="0"/>
              <a:t>  </a:t>
            </a:r>
            <a:r>
              <a:rPr lang="es-ES" sz="2000" b="1" smtClean="0"/>
              <a:t>2   </a:t>
            </a:r>
            <a:r>
              <a:rPr lang="es-ES" sz="2000" smtClean="0"/>
              <a:t> ese </a:t>
            </a:r>
            <a:r>
              <a:rPr lang="es-ES" sz="2000"/>
              <a:t>arráez Audalla </a:t>
            </a:r>
            <a:r>
              <a:rPr lang="es-ES" sz="2000" smtClean="0"/>
              <a:t>M</a:t>
            </a:r>
            <a:r>
              <a:rPr lang="es-ES" sz="2000" smtClean="0">
                <a:solidFill>
                  <a:srgbClr val="FF0000"/>
                </a:solidFill>
              </a:rPr>
              <a:t>i</a:t>
            </a:r>
            <a:r>
              <a:rPr lang="es-ES" sz="2000" smtClean="0"/>
              <a:t>r                                  </a:t>
            </a:r>
            <a:r>
              <a:rPr lang="es-ES" sz="2000" b="1" smtClean="0"/>
              <a:t>2</a:t>
            </a:r>
            <a:r>
              <a:rPr lang="es-ES" sz="2000" smtClean="0"/>
              <a:t>   por la ciudad de Gran</a:t>
            </a:r>
            <a:r>
              <a:rPr lang="es-ES" sz="2000" smtClean="0">
                <a:solidFill>
                  <a:srgbClr val="FF0000"/>
                </a:solidFill>
              </a:rPr>
              <a:t>a</a:t>
            </a:r>
            <a:r>
              <a:rPr lang="es-ES" sz="2000" smtClean="0"/>
              <a:t>d</a:t>
            </a:r>
            <a:r>
              <a:rPr lang="es-ES" sz="2000" smtClean="0">
                <a:solidFill>
                  <a:srgbClr val="FF0000"/>
                </a:solidFill>
              </a:rPr>
              <a:t>a</a:t>
            </a:r>
            <a:endParaRPr lang="es-ES" sz="2000">
              <a:solidFill>
                <a:srgbClr val="FF0000"/>
              </a:solidFill>
            </a:endParaRPr>
          </a:p>
          <a:p>
            <a:r>
              <a:rPr lang="es-ES" sz="2000" smtClean="0"/>
              <a:t>      con </a:t>
            </a:r>
            <a:r>
              <a:rPr lang="es-ES" sz="2000"/>
              <a:t>ochenta mil peones </a:t>
            </a:r>
            <a:r>
              <a:rPr lang="es-ES" sz="2000" smtClean="0"/>
              <a:t>–                                    desde las puertas de Elvira</a:t>
            </a:r>
          </a:p>
          <a:p>
            <a:r>
              <a:rPr lang="es-ES" sz="2000" smtClean="0"/>
              <a:t>   </a:t>
            </a:r>
            <a:r>
              <a:rPr lang="es-ES" sz="2000" b="1" smtClean="0"/>
              <a:t>4</a:t>
            </a:r>
            <a:r>
              <a:rPr lang="es-ES" sz="2000" smtClean="0"/>
              <a:t>   caballeros </a:t>
            </a:r>
            <a:r>
              <a:rPr lang="es-ES" sz="2000"/>
              <a:t>cinco m</a:t>
            </a:r>
            <a:r>
              <a:rPr lang="es-ES" sz="2000">
                <a:solidFill>
                  <a:srgbClr val="FF0000"/>
                </a:solidFill>
              </a:rPr>
              <a:t>i</a:t>
            </a:r>
            <a:r>
              <a:rPr lang="es-ES" sz="2000"/>
              <a:t>l</a:t>
            </a:r>
            <a:r>
              <a:rPr lang="es-ES" sz="2000" smtClean="0"/>
              <a:t>;                                      </a:t>
            </a:r>
            <a:r>
              <a:rPr lang="es-ES" sz="2000" b="1" smtClean="0"/>
              <a:t>4</a:t>
            </a:r>
            <a:r>
              <a:rPr lang="es-ES" sz="2000" smtClean="0"/>
              <a:t>   hasta las de Bibarr</a:t>
            </a:r>
            <a:r>
              <a:rPr lang="es-ES" sz="2000" smtClean="0">
                <a:solidFill>
                  <a:srgbClr val="FF0000"/>
                </a:solidFill>
              </a:rPr>
              <a:t>a</a:t>
            </a:r>
            <a:r>
              <a:rPr lang="es-ES" sz="2000" smtClean="0"/>
              <a:t>mbl</a:t>
            </a:r>
            <a:r>
              <a:rPr lang="es-ES" sz="2000" smtClean="0">
                <a:solidFill>
                  <a:srgbClr val="FF0000"/>
                </a:solidFill>
              </a:rPr>
              <a:t>a</a:t>
            </a:r>
            <a:r>
              <a:rPr lang="es-ES" sz="2000" smtClean="0"/>
              <a:t>.</a:t>
            </a:r>
          </a:p>
          <a:p>
            <a:r>
              <a:rPr lang="es-ES" sz="2000" smtClean="0"/>
              <a:t>       con </a:t>
            </a:r>
            <a:r>
              <a:rPr lang="es-ES" sz="2000"/>
              <a:t>él va ese traidor, </a:t>
            </a:r>
            <a:r>
              <a:rPr lang="es-ES" sz="2000" smtClean="0"/>
              <a:t>-                                           Cartas </a:t>
            </a:r>
            <a:r>
              <a:rPr lang="es-ES" sz="2000"/>
              <a:t>le fueron </a:t>
            </a:r>
            <a:r>
              <a:rPr lang="es-ES" sz="2000" smtClean="0"/>
              <a:t>venidas</a:t>
            </a:r>
          </a:p>
          <a:p>
            <a:r>
              <a:rPr lang="es-ES" sz="2000" smtClean="0"/>
              <a:t>   </a:t>
            </a:r>
            <a:r>
              <a:rPr lang="es-ES" sz="2000" b="1" smtClean="0"/>
              <a:t>6 </a:t>
            </a:r>
            <a:r>
              <a:rPr lang="es-ES" sz="2000" smtClean="0"/>
              <a:t>    el traidor de Pero G</a:t>
            </a:r>
            <a:r>
              <a:rPr lang="es-ES" sz="2000" smtClean="0">
                <a:solidFill>
                  <a:srgbClr val="FF0000"/>
                </a:solidFill>
              </a:rPr>
              <a:t>i</a:t>
            </a:r>
            <a:r>
              <a:rPr lang="es-ES" sz="2000" smtClean="0"/>
              <a:t>l                                    </a:t>
            </a:r>
            <a:r>
              <a:rPr lang="es-ES" sz="2000" b="1" smtClean="0"/>
              <a:t>6  </a:t>
            </a:r>
            <a:r>
              <a:rPr lang="es-ES" sz="2000" smtClean="0"/>
              <a:t> que Alhama era gan</a:t>
            </a:r>
            <a:r>
              <a:rPr lang="es-ES" sz="2000" smtClean="0">
                <a:solidFill>
                  <a:srgbClr val="FF0000"/>
                </a:solidFill>
              </a:rPr>
              <a:t>a</a:t>
            </a:r>
            <a:r>
              <a:rPr lang="es-ES" sz="2000" smtClean="0"/>
              <a:t>d</a:t>
            </a:r>
            <a:r>
              <a:rPr lang="es-ES" sz="2000" smtClean="0">
                <a:solidFill>
                  <a:srgbClr val="FF0000"/>
                </a:solidFill>
              </a:rPr>
              <a:t>a</a:t>
            </a:r>
            <a:r>
              <a:rPr lang="es-ES" sz="2000" b="1" smtClean="0"/>
              <a:t> </a:t>
            </a:r>
            <a:endParaRPr lang="es-ES" sz="2000" smtClean="0">
              <a:solidFill>
                <a:srgbClr val="FF0000"/>
              </a:solidFill>
            </a:endParaRPr>
          </a:p>
          <a:p>
            <a:r>
              <a:rPr lang="es-ES" sz="2000" smtClean="0"/>
              <a:t>         …                                                                             …</a:t>
            </a:r>
            <a:endParaRPr lang="es-ES" sz="2000"/>
          </a:p>
          <a:p>
            <a:endParaRPr lang="es-ES" sz="3600"/>
          </a:p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89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60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contentmapas.didactalia.net/imagenes/Documentos/ImagenesSemanticas/8c998db1-82a0-4041-8066-147a306b6062/7854e3ef-e030-47ad-8c58-db1567ac12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6" y="332656"/>
            <a:ext cx="8790669" cy="60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28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188639"/>
            <a:ext cx="660648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mtClean="0"/>
          </a:p>
          <a:p>
            <a:r>
              <a:rPr lang="es-ES" b="1" smtClean="0"/>
              <a:t>Ejemplo de romance (fronterizo)</a:t>
            </a:r>
            <a:endParaRPr lang="es-ES" b="1"/>
          </a:p>
          <a:p>
            <a:endParaRPr lang="es-ES" smtClean="0"/>
          </a:p>
          <a:p>
            <a:r>
              <a:rPr lang="es-ES" smtClean="0"/>
              <a:t>¡</a:t>
            </a:r>
            <a:r>
              <a:rPr lang="es-ES"/>
              <a:t>Abenámar, Abenábar,</a:t>
            </a:r>
          </a:p>
          <a:p>
            <a:r>
              <a:rPr lang="es-ES"/>
              <a:t>moro de la morería,</a:t>
            </a:r>
          </a:p>
          <a:p>
            <a:r>
              <a:rPr lang="es-ES"/>
              <a:t>el día que tú naciste</a:t>
            </a:r>
          </a:p>
          <a:p>
            <a:r>
              <a:rPr lang="es-ES"/>
              <a:t>grandes señales había!</a:t>
            </a:r>
          </a:p>
          <a:p>
            <a:r>
              <a:rPr lang="es-ES"/>
              <a:t>Estaba la mar en calma,</a:t>
            </a:r>
          </a:p>
          <a:p>
            <a:r>
              <a:rPr lang="es-ES"/>
              <a:t>la luna estaba crecida;</a:t>
            </a:r>
          </a:p>
          <a:p>
            <a:r>
              <a:rPr lang="es-ES"/>
              <a:t>moro que en tal signo nace</a:t>
            </a:r>
          </a:p>
          <a:p>
            <a:r>
              <a:rPr lang="es-ES"/>
              <a:t>no debe decir mentira.</a:t>
            </a:r>
          </a:p>
          <a:p>
            <a:r>
              <a:rPr lang="es-ES"/>
              <a:t>-No te la diré, señor,</a:t>
            </a:r>
          </a:p>
          <a:p>
            <a:r>
              <a:rPr lang="es-ES"/>
              <a:t>aunque me cueste la vida.</a:t>
            </a:r>
          </a:p>
          <a:p>
            <a:r>
              <a:rPr lang="es-ES"/>
              <a:t>-Yo te agradezco, Abenámar,</a:t>
            </a:r>
          </a:p>
          <a:p>
            <a:r>
              <a:rPr lang="es-ES"/>
              <a:t>aquesta tu cortesía.</a:t>
            </a:r>
          </a:p>
          <a:p>
            <a:r>
              <a:rPr lang="es-ES"/>
              <a:t>¿Qué castillos son aquéllos?</a:t>
            </a:r>
          </a:p>
          <a:p>
            <a:r>
              <a:rPr lang="es-ES"/>
              <a:t>¡Altos son y relucían!</a:t>
            </a:r>
          </a:p>
          <a:p>
            <a:r>
              <a:rPr lang="es-ES"/>
              <a:t>-El Alhambra era, señor,</a:t>
            </a:r>
          </a:p>
          <a:p>
            <a:r>
              <a:rPr lang="es-ES"/>
              <a:t>y la otra, la mezquita; </a:t>
            </a:r>
            <a:endParaRPr lang="es-ES" smtClean="0"/>
          </a:p>
          <a:p>
            <a:r>
              <a:rPr lang="es-ES" smtClean="0"/>
              <a:t>los </a:t>
            </a:r>
            <a:r>
              <a:rPr lang="es-ES"/>
              <a:t>otros, los Alixares,</a:t>
            </a:r>
          </a:p>
          <a:p>
            <a:r>
              <a:rPr lang="es-ES"/>
              <a:t>labrados a maravilla</a:t>
            </a:r>
            <a:r>
              <a:rPr lang="es-ES" smtClean="0"/>
              <a:t>.</a:t>
            </a:r>
            <a:endParaRPr lang="es-ES"/>
          </a:p>
        </p:txBody>
      </p:sp>
      <p:sp>
        <p:nvSpPr>
          <p:cNvPr id="3" name="Rettangolo 2"/>
          <p:cNvSpPr/>
          <p:nvPr/>
        </p:nvSpPr>
        <p:spPr>
          <a:xfrm>
            <a:off x="4139952" y="476672"/>
            <a:ext cx="27180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mtClean="0"/>
          </a:p>
          <a:p>
            <a:endParaRPr lang="es-ES"/>
          </a:p>
          <a:p>
            <a:endParaRPr lang="es-ES" smtClean="0"/>
          </a:p>
          <a:p>
            <a:r>
              <a:rPr lang="es-ES" smtClean="0"/>
              <a:t>El </a:t>
            </a:r>
            <a:r>
              <a:rPr lang="es-ES"/>
              <a:t>moro que los labraba,</a:t>
            </a:r>
          </a:p>
          <a:p>
            <a:r>
              <a:rPr lang="es-ES"/>
              <a:t>cien doblas ganaba al día,</a:t>
            </a:r>
          </a:p>
          <a:p>
            <a:r>
              <a:rPr lang="es-ES"/>
              <a:t>y el día que no los labra</a:t>
            </a:r>
          </a:p>
          <a:p>
            <a:r>
              <a:rPr lang="es-ES"/>
              <a:t>otras tantas se perdía;</a:t>
            </a:r>
          </a:p>
          <a:p>
            <a:r>
              <a:rPr lang="es-ES"/>
              <a:t>desque los tuvo labrados,</a:t>
            </a:r>
          </a:p>
          <a:p>
            <a:r>
              <a:rPr lang="es-ES"/>
              <a:t>el rey le quitó la vida</a:t>
            </a:r>
          </a:p>
          <a:p>
            <a:r>
              <a:rPr lang="es-ES"/>
              <a:t>porque no labre otros tales</a:t>
            </a:r>
          </a:p>
          <a:p>
            <a:r>
              <a:rPr lang="es-ES"/>
              <a:t>al rey del Andalucía.</a:t>
            </a:r>
          </a:p>
          <a:p>
            <a:r>
              <a:rPr lang="es-ES"/>
              <a:t>El otro es Torres Bermejas,</a:t>
            </a:r>
          </a:p>
          <a:p>
            <a:r>
              <a:rPr lang="es-ES"/>
              <a:t>castillo de gran valía;</a:t>
            </a:r>
          </a:p>
          <a:p>
            <a:r>
              <a:rPr lang="es-ES"/>
              <a:t>el otro, Generalife</a:t>
            </a:r>
          </a:p>
          <a:p>
            <a:r>
              <a:rPr lang="es-ES"/>
              <a:t>huerta que par no tenía</a:t>
            </a:r>
            <a:r>
              <a:rPr lang="es-ES" smtClean="0"/>
              <a:t>.</a:t>
            </a:r>
          </a:p>
          <a:p>
            <a:r>
              <a:rPr lang="es-ES" smtClean="0"/>
              <a:t>….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438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rms of Henry II of Castile before his accession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8632"/>
            <a:ext cx="2103986" cy="2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oat of Arms of Queen Isabella of Castile (1492-1504)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103" y="3556029"/>
            <a:ext cx="2056267" cy="2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oat of Arms of Ferdinand II of Aragon (1513-1516)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389" y="3429000"/>
            <a:ext cx="2030419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Royal Coat of Arms of the Crown of Castile (15th Century)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6632"/>
            <a:ext cx="2169413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83568" y="310929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Escudo de los Trastámara                                              Enrique II de Trastámara</a:t>
            </a:r>
            <a:endParaRPr lang="it-IT" b="1"/>
          </a:p>
        </p:txBody>
      </p:sp>
      <p:sp>
        <p:nvSpPr>
          <p:cNvPr id="3" name="CasellaDiTesto 2"/>
          <p:cNvSpPr txBox="1"/>
          <p:nvPr/>
        </p:nvSpPr>
        <p:spPr>
          <a:xfrm>
            <a:off x="539552" y="613796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             Isabel de Castilla                                                Fernando de Aragón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45041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encrypted-tbn0.gstatic.com/images?q=tbn:ANd9GcSW-jlasAvB7sGawXKRnznpn9IgzO-66vr6qmNd18mAbQFNAvYpF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899" y="4077072"/>
            <a:ext cx="48768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image.slidesharecdn.com/reyescatlicos-101027172258-phpapp02/95/reyes-catlicos-2-638.jpg?cb=14226487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4938836" cy="37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8013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lbigoteobsceno.com/wp-content/uploads/2015/12/Juana-la-lo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9845"/>
            <a:ext cx="3384000" cy="339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ilipp der Schö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706"/>
            <a:ext cx="3384240" cy="42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95536" y="5013176"/>
            <a:ext cx="90249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Juana «la Loca»                                                            Felipe «el Hermoso»  </a:t>
            </a:r>
          </a:p>
          <a:p>
            <a:r>
              <a:rPr lang="it-IT" smtClean="0"/>
              <a:t>Reina de Castilla de 1504 a 1555                               Felipe I come Rey de Castilla (de 12/VII</a:t>
            </a:r>
          </a:p>
          <a:p>
            <a:r>
              <a:rPr lang="it-IT" smtClean="0"/>
              <a:t>Reina de Aragón y Navarra de 1516-1555                a 25/VIII de 1506), </a:t>
            </a:r>
            <a:r>
              <a:rPr lang="it-IT" i="1" smtClean="0"/>
              <a:t>more uxoris</a:t>
            </a:r>
            <a:r>
              <a:rPr lang="it-IT" smtClean="0"/>
              <a:t> (= per dirit-</a:t>
            </a:r>
          </a:p>
          <a:p>
            <a:r>
              <a:rPr lang="it-IT" smtClean="0"/>
              <a:t>Desde 1506 no ejerció su poder                                to coniugale)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2136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reater Coat of Arms of Charles I of Spain, Charles V as Holy Roman Emperor (1530-1556)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738319" cy="39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scudo de Armas de Felipe II a Carlos II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20744"/>
            <a:ext cx="3169273" cy="49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9512" y="5877272"/>
            <a:ext cx="896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smtClean="0"/>
              <a:t>Escudo de Carlos de Habsburgo, I como rey  de España                             Escudo de los Austrias de </a:t>
            </a:r>
          </a:p>
          <a:p>
            <a:r>
              <a:rPr lang="it-IT" sz="1600" b="1" smtClean="0"/>
              <a:t>V como Emperador del SRI                                                                                     Felipe II a Carlos 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48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6/61/Emperor_charles_v.png/220px-Emperor_charles_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34" y="341018"/>
            <a:ext cx="2156785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biografiasyvidas.com/monografia/carlos_v/fotos/retrato_amberg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66" y="2348880"/>
            <a:ext cx="3721617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67544" y="5877272"/>
            <a:ext cx="8663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Carlos I / V por Tiziano                                                  Carlos I / V por Christof Amberger, 1532</a:t>
            </a:r>
            <a:endParaRPr lang="it-IT"/>
          </a:p>
        </p:txBody>
      </p:sp>
      <p:pic>
        <p:nvPicPr>
          <p:cNvPr id="1030" name="Picture 6" descr="Tiziano: Ritratto di Carlo V a cavall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82" y="2710728"/>
            <a:ext cx="241769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491880" y="476672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Casa de Austria (Los Austria), Habsburgo de España</a:t>
            </a:r>
          </a:p>
          <a:p>
            <a:r>
              <a:rPr lang="it-IT" smtClean="0"/>
              <a:t>Carlos I como rey de España, 1516-1556</a:t>
            </a:r>
          </a:p>
          <a:p>
            <a:r>
              <a:rPr lang="it-IT" smtClean="0"/>
              <a:t>Carlos V como Sacro Romano Emperador, 1519-1556</a:t>
            </a:r>
          </a:p>
          <a:p>
            <a:r>
              <a:rPr lang="it-IT" smtClean="0"/>
              <a:t>«El César»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946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usicaantigua.com/wp-content/uploads/2015/03/Felipe-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36" y="836712"/>
            <a:ext cx="3865750" cy="33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d/df/Philip_II.jpg/220px-Philip_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2656"/>
            <a:ext cx="2692800" cy="48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67536" y="6021288"/>
            <a:ext cx="3470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Felipe II, «el prudente», 1556-1598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883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e/ea/Philip_III_of_Spain_%281578_%E2%80%93_1621%29_-_Google_Art_Projec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3392819" cy="36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redul.wikispaces.com/file/view/his-perso-felipeiii.jpg/30338605/his-perso-felipei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664"/>
            <a:ext cx="302895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55576" y="6165304"/>
            <a:ext cx="3157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Felipe III, el piadoso, 1598-1621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663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cartasalrey.files.wordpress.com/2010/01/felipe_iv-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8" y="260648"/>
            <a:ext cx="343286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upload.wikimedia.org/wikipedia/commons/2/29/Felipe_IV_armado_%28Prado%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39370"/>
            <a:ext cx="4581525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6021288"/>
            <a:ext cx="4535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Felipe IV, el Grande, el Rey Planeta, 1621-1665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87238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1.bp.blogspot.com/_0DJ0Sp5EDD4/TOLcFTVjzCI/AAAAAAAAANU/MZJwxW-G4MM/s1600/4Carlos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4" y="476672"/>
            <a:ext cx="3917123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4.bp.blogspot.com/_0DJ0Sp5EDD4/TOLcQT2LNnI/AAAAAAAAANY/pqARokCNLOY/s1600/5CarlosI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664"/>
            <a:ext cx="3114675" cy="58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67544" y="6381328"/>
            <a:ext cx="3543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Carlos II, «el hechizado», 1665-1700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9608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guiadeviaje.net/espana/imagenes/espan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18927" cy="61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33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oat of Arms of Spanish Monarch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3506024" cy="52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ile:Escudo de España (mazonado)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568"/>
            <a:ext cx="3456000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6021288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Escudos de la Casa de Borbón (España)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360498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thumb/3/3e/Felipe_V%3B_Rey_de_Espa%C3%B1a.jpg/230px-Felipe_V%3B_Rey_de_Espa%C3%B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769" y="1066164"/>
            <a:ext cx="2990673" cy="43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memoriapoliticademexico.org/Efemerides/11/Img/FelipeV-ReyEspana-1723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27" y="1052736"/>
            <a:ext cx="3905612" cy="48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476672"/>
            <a:ext cx="435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/>
              <a:t>Los Borbón(es) de España o Borbón-España</a:t>
            </a:r>
            <a:endParaRPr lang="it-IT" b="1"/>
          </a:p>
        </p:txBody>
      </p:sp>
      <p:sp>
        <p:nvSpPr>
          <p:cNvPr id="3" name="CasellaDiTesto 2"/>
          <p:cNvSpPr txBox="1"/>
          <p:nvPr/>
        </p:nvSpPr>
        <p:spPr>
          <a:xfrm>
            <a:off x="323528" y="645333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Felipe V, «el animoso», 1700-1746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80798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thumb/3/30/Ferdinand_VI_of_Spain.jpg/245px-Ferdinand_VI_of_Sp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2851187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1.bp.blogspot.com/-FzlIDlir2-s/VRahVdULPJI/AAAAAAAAUKE/8OpPzQDHXrs/s1600/Fernando-VI_1713-59_Hispanorum-Rex_armou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0648"/>
            <a:ext cx="4524375" cy="58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5445224"/>
            <a:ext cx="2730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Fernando VI, «El Prudente»</a:t>
            </a:r>
          </a:p>
          <a:p>
            <a:r>
              <a:rPr lang="it-IT" smtClean="0"/>
              <a:t>«El Justo», 1746-1759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05581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elauladehistoria.wordpress.com/files/2009/01/carlosi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92696"/>
            <a:ext cx="3758615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biografiasyvidas.com/biografia/c/fotos/carlos_iii_espa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24775"/>
            <a:ext cx="3683511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5445224"/>
            <a:ext cx="3978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Carlos III, «El Político»,</a:t>
            </a:r>
          </a:p>
          <a:p>
            <a:r>
              <a:rPr lang="it-IT" smtClean="0"/>
              <a:t>«El buen alcalde de Madrid», 1759-1788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19816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http://www.colombia.com/colombia-info/images/fcarl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6883117" cy="46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55576" y="5661248"/>
            <a:ext cx="5703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La familia de Carlos IV (1788-1808), «el cazador», por Goya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25587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nuevatribuna.es/media/nuevatribuna/images/2014/12/10/20141210111823447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4744"/>
            <a:ext cx="45720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upload.wikimedia.org/wikipedia/commons/thumb/4/4d/Ferdinand_VII_of_Spain_%281814%29_by_Goya.jpg/250px-Ferdinand_VII_of_Spain_%281814%29_by_Go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238125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7505" y="5733256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Fernando VII, «el Deseado», «el Rey felón», por Goya (primer reinado de marzo a mayo de 1808)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51666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rand Coat of Arms of Joseph Bonaparte as King of Spain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4506120" cy="51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6165304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Escudo de Jusepe Bonaparte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166314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biografieonline.it/img/bio/g/Giuseppe_Bonapar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8352"/>
            <a:ext cx="22098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upload.wikimedia.org/wikipedia/commons/thumb/3/3c/Bonaparte_by_Wicar_1808.JPG/800px-Bonaparte_by_Wicar_18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20688"/>
            <a:ext cx="3425420" cy="54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67544" y="4509120"/>
            <a:ext cx="3459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Jusepe Bonaparte, «Pepe botella», </a:t>
            </a:r>
          </a:p>
          <a:p>
            <a:r>
              <a:rPr lang="it-IT" smtClean="0"/>
              <a:t>«Pepe plazuelas», (1808-1813)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99067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nuevatribuna.es/media/nuevatribuna/images/2014/12/10/20141210111823447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4744"/>
            <a:ext cx="45720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upload.wikimedia.org/wikipedia/commons/thumb/4/4d/Ferdinand_VII_of_Spain_%281814%29_by_Goya.jpg/250px-Ferdinand_VII_of_Spain_%281814%29_by_Go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238125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7505" y="5733256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Fernando VII, «el Deseado», «el Rey felón», por Goya (segundo reinado de marzo a mayo de 1813-1833)</a:t>
            </a:r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611560" y="548680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Primera Restauración: vuelven los Borbón………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47496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geneall.net/images/names/pes_58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08720"/>
            <a:ext cx="3008248" cy="43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biografiasyvidas.com/biografia/i/fotos/isabell_ii_borb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32385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11560" y="5733256"/>
            <a:ext cx="601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Isabel II, La de los tristes destinos, La Reina Castiza, 1833-1866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6738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apainteractivo.net/wp-content/uploads/Mapa-espa%C3%B1a-por-provincia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128000" cy="59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13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ull Ornamented Coat of Arms of Amadeo I of Spain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8640"/>
            <a:ext cx="4499222" cy="50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55576" y="594928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Escudo de Amedeo de Saboya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175378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madeo I, rey de Españ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645" y="32257"/>
            <a:ext cx="3806106" cy="60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23528" y="6165304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Amadeo I de Saboya, «el rey caballero», «el rey electo» (1871-1873)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3823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ande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4" y="1498284"/>
            <a:ext cx="4698000" cy="31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scu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8760"/>
            <a:ext cx="3526451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83568" y="5733256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Bandera y Escudo de la Primera República Española (1871-73)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421563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marcopolito56.files.wordpress.com/2015/09/0009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072" y="764704"/>
            <a:ext cx="5352928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upload.wikimedia.org/wikipedia/commons/thumb/6/6d/Alfonso_XII_de_Espa%C3%B1a,_c._1870.jpg/190px-Alfonso_XII_de_Espa%C3%B1a,_c._18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39778"/>
            <a:ext cx="180975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11560" y="5877272"/>
            <a:ext cx="389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Alfonso XII, «el Pacificador», 1874-1885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14170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upload.wikimedia.org/wikipedia/commons/thumb/f/fb/Alfonso_XIIIdeEspa%C3%B1a.jpg/237px-Alfonso_XIIIdeEspa%C3%B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22574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i28.tinypic.com/34fba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12776"/>
            <a:ext cx="5057775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95536" y="5589240"/>
            <a:ext cx="792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Alfonso XIII, el Africano, (1886-1931) con su esposa Victoria Eugenia de Battenberg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70790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ia-2.web.britannica.com/eb-media/66/25566-004-1187AC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1052736"/>
            <a:ext cx="3467040" cy="44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7504" y="5949280"/>
            <a:ext cx="911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Miguel Primo de Rivera,  jefe del gobierno de 1923-1930, de hecho una dictadura personal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22803934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nde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3960000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scu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68760"/>
            <a:ext cx="3496871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755575" y="5805264"/>
            <a:ext cx="803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Bandera y Escudo de la Segunda República Española (1931-1939)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405394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biografiasyvidas.com/biografia/a/fotos/alcala_zamo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855409" cy="37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www.fideus.com/azana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3638550" cy="50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95536" y="6021288"/>
            <a:ext cx="8593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          Niceto Alcalá Zamora y Torres                                        Manuel Azaña Díaz</a:t>
            </a:r>
          </a:p>
          <a:p>
            <a:r>
              <a:rPr lang="it-IT" smtClean="0"/>
              <a:t>Presidente de la República 1931-36                    jefe del gobierno de 1931 a 1933 y en 1936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90091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55575" y="5733256"/>
            <a:ext cx="7939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Bandera y escudo de España durante la dictadura franquista (1939-1975): el Régimen</a:t>
            </a:r>
            <a:endParaRPr lang="it-IT" b="1"/>
          </a:p>
        </p:txBody>
      </p:sp>
      <p:pic>
        <p:nvPicPr>
          <p:cNvPr id="4102" name="Picture 6" descr="http://1.bp.blogspot.com/-728xtHHkLo0/UOYGhH3TtUI/AAAAAAAAFVQ/YK_8585Pnrs/s1600/BANDERA+DE+ESPA%C3%9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764704"/>
            <a:ext cx="4917342" cy="32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1.bp.blogspot.com/_R9NLeq97GZg/TE32SN2ZWfI/AAAAAAAAIzs/lUtmgS56OmQ/s1600/578px-COA_Spain_under_Franco_1938_1945_bureaucratic_version_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4238019" cy="43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23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guiaestudiantil.cl/sociedad/imagenes/Francisco_Franco%2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75" y="116632"/>
            <a:ext cx="2162175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3.bp.blogspot.com/-R0ZrbchW4Sw/UKrHLAgDZ3I/AAAAAAAAKkQ/NRg_6irZRBo/s1600/2012.11.20+-+Francisco+Fran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27" y="0"/>
            <a:ext cx="3671999" cy="36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Risultati immagini per francisco fran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49" y="116632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0" y="6165304"/>
            <a:ext cx="8741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Francisco Franco y Bahamonde, el Caudillo de España, el Generalísimo (1939-1975) y sus amigos Hitler y Mussolini</a:t>
            </a:r>
            <a:endParaRPr lang="it-IT"/>
          </a:p>
        </p:txBody>
      </p:sp>
      <p:pic>
        <p:nvPicPr>
          <p:cNvPr id="3074" name="Picture 2" descr="http://www.diariomasonico.com/wp-content/uploads/2014/05/franco-y-hitler-con-el-mism_30542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0" y="3933056"/>
            <a:ext cx="4048540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282513" y="63720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3076" name="Picture 4" descr="http://4.bp.blogspot.com/_-VkTwWConn0/TSwBJsQ_i0I/AAAAAAAADAU/t027AdgCK5U/s1600/Franco%2BMussolini%2BSerrano%2BSu%25C3%25B1er%2B%25282%25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33056"/>
            <a:ext cx="3196004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848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1.bp.blogspot.com/-3sCEkl9mUzA/VDt-UXK36II/AAAAAAAACpw/xfobPoqD7JQ/s1600/hispromanasI-IID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85" y="260647"/>
            <a:ext cx="7782001" cy="54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547664" y="6309320"/>
            <a:ext cx="3045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/>
              <a:t>Hispania Romana I-II sec. d. C.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289230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upload.wikimedia.org/wikipedia/commons/thumb/9/9a/Flag_of_Spain.svg/2000px-Flag_of_Spain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267575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83568" y="6093296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Bandera actual del Reino de España (la rojigualda)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171421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isultati immagini per juan carlos joven"/>
          <p:cNvSpPr>
            <a:spLocks noChangeAspect="1" noChangeArrowheads="1"/>
          </p:cNvSpPr>
          <p:nvPr/>
        </p:nvSpPr>
        <p:spPr bwMode="auto">
          <a:xfrm>
            <a:off x="953077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 descr="Risultati immagini per juan carlos jove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486" name="Picture 6" descr="http://es.ipcdigital.com/wp-content/uploads/2014/06/Juan-Carlos-I-de-jov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603005"/>
            <a:ext cx="3263998" cy="18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Risultati immagini per juan carlos jove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490" name="Picture 10" descr="http://www.ilcartello.eu/wp-content/uploads/2016/01/juan-carlos-primero-fran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561" y="1124744"/>
            <a:ext cx="3869476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http://www.biografiasyvidas.com/biografia/j/fotos/juan_carlos_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536" y="3439005"/>
            <a:ext cx="3238500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Primer plano del Rey Juan Carlos y Doña Sofía en la década de 1960-1970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769747"/>
            <a:ext cx="4047733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683568" y="465138"/>
            <a:ext cx="7640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Los Borbón: tercera restauración, Juan Carlos I (1975-2014), joven,  con Franco, </a:t>
            </a:r>
          </a:p>
          <a:p>
            <a:r>
              <a:rPr lang="it-IT" smtClean="0"/>
              <a:t>con la reina Sofía y de rey (oficial)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09870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www.que.es/archivos/201204/safari_elefante_rey_n-365xXx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624"/>
            <a:ext cx="3476625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lavozlibre.com/userfiles/2a_decada/image/FOTOS%202012/04%20ABRIL%202012/21%20ABRIL%202012/corinna1%20interi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0"/>
            <a:ext cx="436245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encrypted-tbn1.gstatic.com/images?q=tbn:ANd9GcTE9Ldjzt_mVkrpZALt-yocMWP_s2LCLanE4huZmCXJrF12XEX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21250"/>
            <a:ext cx="2122560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8082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blogs.elpais.com/.a/6a00d8341bfb1653ef016305cbba45970d-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6672"/>
            <a:ext cx="6186900" cy="59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2586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APDxAPDw4PDQ8PDw8PDw0ODw8PDg0PGBUWFhcRFRUYHSkgGBolGxUVITEhJSkrLi4uFx8zODMsNygxLisBCgoKDg0OGhAQGy0fHx0tListLi0rLS0tLS0rKy0tLS0tLy0tLS0tLS0tKy0tLS0tLS0tLS0tLS0tLS0tLS0tLf/AABEIAQ8AugMBIgACEQEDEQH/xAAcAAACAgMBAQAAAAAAAAAAAAAAAQIEAwUGBwj/xABAEAACAgECBAQDBQUGBAcAAAABAgADEQQhBRIxQQYTUWEicYEykaGxwQcUI0JSFjNictHwgoOy4RVDU6LC0vH/xAAaAQEBAQEBAQEAAAAAAAAAAAAAAQMEAgUG/8QAJxEBAQACAgEDAgcBAAAAAAAAAAECEQMhEgQxQRMyIzNCYXGR0VH/2gAMAwEAAhEDEQA/APN4QjhRCEcIUI4QCEccBQjhAUI4QFCOEBRSUUBRSUUBYixJQgRhHFAUI4YlDhCORRHCOEKEcIBCEcAhCOAoSpbrAG5R26t/pJUX5OGz7dNpNrpZhIIx5sEbY2boCc9MzIRLKhRRwgKKSigKEcIEYpKKAoRmKA44o4BHCOAo4QgEcIQCYtU/Kh9TgCZpW14yo/zCBf4RwOu07k5JnW8M8D1sRzHm756Eexmn8NWIued0UYH22C9O4zPQ+FausrzpYjKMZIYYXAJOT8py5ZZbdeGOOmv/ALKU10ms1gg5PN/MD6g9p59x7S/u93lk5O4BxjbqPrgz1i3jekf4BqqCx2wLFzn06zzfxlQx1TWHoErwPY5H5j8ZeO3y7Tlk8WhhHCdLlKEcJRGEcUgUUlFAiYpIxShwhHIARwjgEIQgEcUcAmO7BKqf5jse22P9ZlkLaw2M9QQR8xuPxAkqzW+2+4N4eTUKLGIx3G3MMHse3Sb/AMN6KuvVaipARU9ZHlsSVGxzj6HH0ml8OataufnOEG//AGkOG8X1C6h7K1N6/ET/AAiWOTnOQem+PlMLu9OnHXVdpp/B2lDF1BGcHGSRjPcHIMNVwqi61hYObkTlUdVJGSOb16d5i8P+Ihb/AAnDVW4PMrkEHbPMMAY29hKnHuOrpkYIC9t3N5bjHJXjALe532nmS26ercZ24TXVhLbUX7K2Oo+QYiYI4TqcdKEcJQoo4SCMI4oETFJGRlDjhCQOOIRwHCKOARxRwCEIQMlTAEZxjIyTkgb9cd50nD9DdWhsQVKCcqwUZG/Xce85NbVNhrZgg5V+JiAnMSfhY9s7bnadRw7R6rl8rnKJ1wfiGCMZB7jHeZ5anu1wt+G24iLB5HnOOc5CoijL52OfQd/rOb8TOfP5OgrRVUemfi/Wdeuk0ukYNqry2oKZWnK2atlxnCVZHIDjZn5R7meecR44NZrLbAnk1tyrTUSCyIo5QGPdj1PuTJhOzO9doxzO+jtUZam1QNyWrcAD13EwTXe2QijhAUUcIEYRxQImKSaRlDhCEgccQjgMQhCBkpqZ2VFHMzEKoHck4Am903hZzgvai9fhUMzEDrjOB92ZzGs1BrTmUkNkBSDghvUe46/SbPwrxd9Rqlo1dhuSxeSoOFCraCGXIAAJOCMnfOJ4yx5MrJjdLuSbs23Y4bpK8gsbHTIb7T4bbKsFHwnfYECU+Lv5dTtXpSVVObBcKwXvlVyCAMd/XadrRpEVCvIAM5xjvMA0gDFiM5yCPUHqJrPR4/qytYX1V31NPETcClnPtYzhhgHBHp8usu8N4rqq62rpvtWvAyFY/wAME9VP8vXtjrLnirgZ0eqavH8Jx5lJ7NUT0+YOR93rL3A/DzHQajVszV1ureUAvOHIPKM4BIyx5e3XPQZHnKePTo47Le2o4bcq3h7ixHMWZvtl2PUt1Jzv674yCMyQ1fk6kX6cKvl2B6gVJXbuVJ777ds7Y2xVCe/1iIxL4yvO3dcP/aMqN8ekNakEsaXVx5nXnCkA75ORn9Zs/wC23C7h/GTBK5ItoLEHP2MgHp2x8p5hiHLOa+j47dzc/itPrZfL1ZdPwfUNypZVzMVA8m/DZIOMLkgD2x1+c5njejroveqq3zlUkZKlWRskGtvUjHUbH26TjggJAIz3Pym20L7le2Mj2nvj4csL91s/dMs5fhcijimrwIo4oEWkZJpGA4RRwGI5GSgOEIQNVxo71jPZjj7hmVq2KlWUkMpVlYdVYHIYe+RMVlxstZu3Rf8AL2mU7Y+s9RHtXBOKLrNNVqRgMw5LlH8l6/aHsDsw9iJsUpyZ5f8As64z5GpOnsbFOr5U3O1d4+w/tnPKfmvpPWdMuCQdj0/7Tpwy3HJyYarQ+MvD377pGCLnUabmtpx1dcfHV9RuPcCeUcN4iK6nRzac08tHIyAVWc3MGPMM4znp/U3rt9AVjBBHUTyjx9wGnT26q7kuo821G0gChtPczBTaucfDg+YeuRjpgzLmk923BlfZw0vU8JvsQWV0vapPLitWZgdsZGM4Oeo2lagNzLyAlycKoUOSx2ACkEHr6T1LgRA8hURC/lgWeX8dVJHJzJWDnbORkbA7HfeZZXTaTbzTW8OtoYLahQkA7g4B7rnGCw2zjOMiV8T0fxqitQBUoW1bHQpZjmKnmFnlD7PNspIHxYyx33PnZ2BPoCYl2VjqGST77fIbS3p2w6/OV61wAPaJmwfkQB856RvIQBhPClFHFAi0jJNIwCOKEBxxRwHIah+VHb0Vj+EmJS4zZilv8RVfxz+kDSouMe+Jm1DYC/PEim6j6THq26ffPSLIP+xPcfBfGf3/AEaWsf49WKdSO5cD4bfkw3+eRPC6WzOm8E8f/cNWtjE+RaBVqVHesnZ/mp3+WR3nvG6rxnj5R7dmVuN8ITX6W3SWYHmDmqsP/lXD7D/fsfUEyw49CCCAQw3DA7gj6TNUdvebXtzTqvD+FeDtTdYamC1OpsUgh2K2IWXBAGwyhPN0x849Rq9ZoFOl88q7V1MHqsLiur4iqJkfCc7kjfYDtPT+I6iyi17dRznQ1F7hdWlLWJcVJDMcc3LnbPTBPrPNvEvGbuKX1lA95FXwjyUW08oJbdQNuu3yHWcVuUy79ndNXHcOijW8ZKj+9esotrtZivOeVLfKAwpw3L8I3J95oeOcOu0riq+s1sTkbqQy5xzDB6HG2Z1/gHxMmkwjGtHZzyMa8cqABi7OFIzs2D1GO80f7Q+PV6y5LKlrI5VLWKrKxY5ymD2Byd/6j0llu/2NTTQM3eY2bdPc5jY529cRDe0eij8Zo8t+nQfISUhScqp/wj8pOeFKKOBgRaQk2kJQo5GORTjijhDE1XH32Rfct9236zazTcYOXx6KBj36/qIgqVIHX0YbZmG07YPVTiZKFKnB2yO/TMhfYTsQAR6T18DJp2ltTsJr6jLlZ2lR63+zDj/nUHQ2N/F0ylqCetmnzug90J+4j0ncqZ888O19mmtr1FLcttLc6HtkdQfYjIPsTPe+E8Rr1enq1VP2LVyV71WDZ6j7gzXDL4c/Lj8rjqrAhlDo6lHQ7hlIwVM5HwxpDobTptOLPPW2x1y6NUKuUsPiI3yjsN98hTjrOuB+4zW8d4a2o09q0EVaoK5otAAPOVIKE+hH3HB7TzzcfnDh5PG9vJfHt9D6lHpNpPkqLPN5OoZsYI67YnJX74HXfMz3l+Yizn51JVhYSXUg4KnPocyrc5GCPeZYzxmnTbu7OvmB3HyXvmW6E5Rvux3JlSi3G5wB226mXEcHvKjbaQ/Av1/OZTMOj+wP+L8zM08qIQigJpCSaQlCjihIpxxRwhiaPiX96/fPKP8A2ibwTS8YUrYGHRx+I2P6SwUmqYDOdpFzzYJ2I2Pv6GWTWcdcH6/pK9wOOpP+vzloiksUtKyqfQzPWp9DEsXxt+FjM7n9nvHn0Nq1ahXr0WuOFtdGWtbhhRcrHYjorY7EE9JwoUkYx+Uv6nWXW1102ZdKc8i9cZAH5CTy1el+jlZ7X+n0G2VJBhzd/wDeZxXgTxWlul8jV2rVfpgFSy5wn7xT0Xdurr0PqMGdIOL6c7DUUH2FtZ/WdWOUsceXDnjfa/08/wD2s+HwjrxGpcJcwTUqBsl+Phs9gwGPmPeea39R6d/lPeuOarT26e6q2xDTZWyuQynBxkMPcHB+k8Qqq5Qc4J7mZcmOq247ddqyKrb/ABN8ug+ky1oM7KR7k4xMlinGUC+47mYBY/QjAmb23+i/u1+v5mZ5i0owij/CJlnlRFCECJkJNpCURjihIqUcjGIDEocbrzWG/pYfcdvzxL4isQMpU9CCDCOYDnvvLDn4N/oswheRyG6qSCPcTa8G4JZqiHY+TTzFfNZS3M3XkrXI52+oA7kS3KSbprbWFMY9DM1Ynd/2Tp8khq/KBBAvvtLXht8PyKQir7DJx1nDOnIzISpKsVypBU4PUHuPec/1JnvTt4OvdmQS5UsqJiWaiP8AZkfU4tLGNpBlHpJBhjt98y6HStexVQMLgvgjOM/ZX/Ed8Z2k9m+fJjjN1qtS2WCj5mSYbS9xbhD0fxVJt07Hl80ryPU//p2r1VsY36HtvkDXF50cevHp+d9Ry3kztNTiSqTzGC9urH2mBrJttDTyKPVsEn9J7tYrAhCE8gihCAjISRkYEMxyMcKccUcIccUYga/U6JWuV2z5eC1vL1wo6D3OwnTV8Tqr5Fbl8x1C117BKaxsK09N8e5OcnaakjP3g/UHM019uNQHsJes91VH+DGCFD5GQc9Zlnh5Xt6xulriaai0vZaWda2PMCw5aRztWq8ucA5Qj4czW2psDj2M7Dw7wOzi7rRRyIK0qW/VvTX5dNfKDyJgBi/MW2yBt26zvNb4A4FpKjRfdqbNS6HFquxsQkbN5a4QD0Ddfea49TvpLN3p4e9mPSbDiOhagVl2Q+YpbCkkpjGQduu/b3hxTw/qKbnrWuy9VJ5LUrblsXscdj7fn1lO3S6jo9d2VwAGR8qPTfpG/wDho+bOwG5mw4Zr7NMQ1T8u4LDAIcj1B/PrOjq/Zzq//D019D16sFS1tFIbzqQOoAP2mHdcAjtmaThGkR8s3KeV6ipL4CrzAsWX+ZSNvvjLWu0m9ux0Gq/fV51NSu6YtSzdbQMAo67lh6HG2B6YnKcc4MKuaysMtYOLKWz5lByRsT9pNtjn7xvDU6t9MqVVMBybFv4pLOpPM6swA5D0IBPX3mz1uvS2hLCjJZYjryk5Fik4OfUbZB23x7zlky47ue1bzH6l8Z7td4d0Tutti6b94JU1VrkHkLDDOV69DsR+u00QqOVhhkyjD0ZdiPvE2vBdXqHax6bKq33bDVVqpYoV+EAcq7DoB2lLX6e2uxlvKm0nncry4y2+/KMZnvDO3ku2/qOKcfHJPj/GCKEJu4RFCEBGRjMjAhCKOFOSkY4QxGIo5QxOeFoIsRumWZD1wwOcfWdCJybHc/OSj0rwN4p/c9Bd5KA2V9sZCs7BRaw7jf8ADEx6fiLOxsZzYbHDOXJLF+pJM4HQa16GLIftKUde1iHqp9th9wmw4RrtyrHGTkegGc4HynnOWtOPLVekrqQwyDv/ADL6j+r8psNPcnlMWGQufNUjfl/q+nXM5DRXn4QSMkfCw6P7b9DN9o9a6IrLWtw5Sh5SS5A/wjqcdpjp0StjoOLPwu8WUt5uns3uo2/jL/Up6CxR0PQjY+ox+PvDddtX/jHCGBS5ebUJUByWKTk2cv8AKcj4h6jfvOb8VcST9wfybfLy68tLKOcMThhW3UDGdt8Y7TSeBPHep4V5qIi6ii1WJ09rEItuMCwY+mR3A7bEbYe2q5+XW+lGgHUMz3uRTSHdsduZs+WnoSx/OGl1Btd2wFAICqNlRAAFUewmvs1Tt5hZ8m2w2uq4VOc53CjYdT0hodQqFuY4yRJlj029JnMeWWup4HpWaxgtj04HNzVtsd/5hg8wz2IxIcTptrv5b7je9lSWhyWJ5SSMb9PlMHCBW9gL55QAwZQ2UO2HGCN/Tr8jLHEdGK7AedrWdA7PZ/eZyRg/d+Mxw/MdfrM8fG6+VfMUIp0vlHFCLMAMjGYoGKPMjHCpRyMkIDjiEYlQxOUInVictYMEj0JECOIA43G0kBFyRobrhfF8AVu/lgkHzMZAYd8dps24pTUXDNy2DLJfpzkPtkAr/wDh95yflmZ0088+D1M7FriHEX1TB7McwXl2G59ye59/YSnyxPWVkg2Z7jzaWJjsXvMuJjeKO+8LUhtMX8prB5TK3K7KGATlI5fssceoPaY+OKq2hVUpitAQcdfXb2j8Ma60aQ0VMFXy7G83LqUdgAdxghcL195Lj+tN7o7pyWBOVh8OcDpzcu2ep29ZzSfiWtP0NXCEU3ZiEIoAZGOKBijijhTjEQjgOOIRyhiafiehCg2KTu26ntn3m4lfiS5pf5A/cQYRzymZlZfUSvCNi7zL6iSNoEoQjYuNdmYszDmNTvGxkZpBjAyVS8zKvqyj7zA9F8L6muqsoaiSMAn4DzDHTftuPxkfEpRmWxFKscq/TBIAx+EqcM/m+f8A9Zm4z0/5h/KceP5rW/a1UUcU62RQjigKKMxQMUcjHCpRyIkpQxGIhHAYkNQuUceqsPwk44HJxx2LgkehIikQoRxQCMRRiA5Y4cM3V/5s/dvK8tcK/vk+v/SZR1/D/wCb5n8lmfi52/5h/wCkSpo2xzfX8lmbiLgjr/P/APEbzkk/Fa37VGKGYZnUyEUMxQAxYgYpRhjijkU45GMQJQihKHmPMjCBoNeuLX/zZ+/f9Zglziy4s+ag/p+kpSIYihGZQoQhIJS3wkfxl9gx/AypLnCP73/haUb7MMyMIEoSOYZgSiizFAcUcUD/2Q=="/>
          <p:cNvSpPr>
            <a:spLocks noChangeAspect="1" noChangeArrowheads="1"/>
          </p:cNvSpPr>
          <p:nvPr/>
        </p:nvSpPr>
        <p:spPr bwMode="auto">
          <a:xfrm>
            <a:off x="155575" y="-2795588"/>
            <a:ext cx="4010025" cy="58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 descr="data:image/jpeg;base64,/9j/4AAQSkZJRgABAQAAAQABAAD/2wCEAAkGBxAPDxAPDw4PDQ8PDw8PDw0ODw8PDg0PGBUWFhcRFRUYHSkgGBolGxUVITEhJSkrLi4uFx8zODMsNygxLisBCgoKDg0OGhAQGy0fHx0tListLi0rLS0tLS0rKy0tLS0tLy0tLS0tLS0tKy0tLS0tLS0tLS0tLS0tLS0tLS0tLf/AABEIAQ8AugMBIgACEQEDEQH/xAAcAAACAgMBAQAAAAAAAAAAAAAAAQIEAwUGBwj/xABAEAACAgECBAQDBQUGBAcAAAABAgADEQQhBRIxQQYTUWEicYEykaGxwQcUI0JSFjNictHwgoOy4RVDU6LC0vH/xAAaAQEBAQEBAQEAAAAAAAAAAAAAAQMEAgUG/8QAJxEBAQACAgEDAgcBAAAAAAAAAAECEQMhEgQxQRMyIzNCYXGR0VH/2gAMAwEAAhEDEQA/APN4QjhRCEcIUI4QCEccBQjhAUI4QFCOEBRSUUBRSUUBYixJQgRhHFAUI4YlDhCORRHCOEKEcIBCEcAhCOAoSpbrAG5R26t/pJUX5OGz7dNpNrpZhIIx5sEbY2boCc9MzIRLKhRRwgKKSigKEcIEYpKKAoRmKA44o4BHCOAo4QgEcIQCYtU/Kh9TgCZpW14yo/zCBf4RwOu07k5JnW8M8D1sRzHm756Eexmn8NWIued0UYH22C9O4zPQ+FausrzpYjKMZIYYXAJOT8py5ZZbdeGOOmv/ALKU10ms1gg5PN/MD6g9p59x7S/u93lk5O4BxjbqPrgz1i3jekf4BqqCx2wLFzn06zzfxlQx1TWHoErwPY5H5j8ZeO3y7Tlk8WhhHCdLlKEcJRGEcUgUUlFAiYpIxShwhHIARwjgEIQgEcUcAmO7BKqf5jse22P9ZlkLaw2M9QQR8xuPxAkqzW+2+4N4eTUKLGIx3G3MMHse3Sb/AMN6KuvVaipARU9ZHlsSVGxzj6HH0ml8OataufnOEG//AGkOG8X1C6h7K1N6/ET/AAiWOTnOQem+PlMLu9OnHXVdpp/B2lDF1BGcHGSRjPcHIMNVwqi61hYObkTlUdVJGSOb16d5i8P+Ihb/AAnDVW4PMrkEHbPMMAY29hKnHuOrpkYIC9t3N5bjHJXjALe532nmS26ercZ24TXVhLbUX7K2Oo+QYiYI4TqcdKEcJQoo4SCMI4oETFJGRlDjhCQOOIRwHCKOARxRwCEIQMlTAEZxjIyTkgb9cd50nD9DdWhsQVKCcqwUZG/Xce85NbVNhrZgg5V+JiAnMSfhY9s7bnadRw7R6rl8rnKJ1wfiGCMZB7jHeZ5anu1wt+G24iLB5HnOOc5CoijL52OfQd/rOb8TOfP5OgrRVUemfi/Wdeuk0ukYNqry2oKZWnK2atlxnCVZHIDjZn5R7meecR44NZrLbAnk1tyrTUSCyIo5QGPdj1PuTJhOzO9doxzO+jtUZam1QNyWrcAD13EwTXe2QijhAUUcIEYRxQImKSaRlDhCEgccQjgMQhCBkpqZ2VFHMzEKoHck4Am903hZzgvai9fhUMzEDrjOB92ZzGs1BrTmUkNkBSDghvUe46/SbPwrxd9Rqlo1dhuSxeSoOFCraCGXIAAJOCMnfOJ4yx5MrJjdLuSbs23Y4bpK8gsbHTIb7T4bbKsFHwnfYECU+Lv5dTtXpSVVObBcKwXvlVyCAMd/XadrRpEVCvIAM5xjvMA0gDFiM5yCPUHqJrPR4/qytYX1V31NPETcClnPtYzhhgHBHp8usu8N4rqq62rpvtWvAyFY/wAME9VP8vXtjrLnirgZ0eqavH8Jx5lJ7NUT0+YOR93rL3A/DzHQajVszV1ureUAvOHIPKM4BIyx5e3XPQZHnKePTo47Le2o4bcq3h7ixHMWZvtl2PUt1Jzv674yCMyQ1fk6kX6cKvl2B6gVJXbuVJ777ds7Y2xVCe/1iIxL4yvO3dcP/aMqN8ekNakEsaXVx5nXnCkA75ORn9Zs/wC23C7h/GTBK5ItoLEHP2MgHp2x8p5hiHLOa+j47dzc/itPrZfL1ZdPwfUNypZVzMVA8m/DZIOMLkgD2x1+c5njejroveqq3zlUkZKlWRskGtvUjHUbH26TjggJAIz3Pym20L7le2Mj2nvj4csL91s/dMs5fhcijimrwIo4oEWkZJpGA4RRwGI5GSgOEIQNVxo71jPZjj7hmVq2KlWUkMpVlYdVYHIYe+RMVlxstZu3Rf8AL2mU7Y+s9RHtXBOKLrNNVqRgMw5LlH8l6/aHsDsw9iJsUpyZ5f8As64z5GpOnsbFOr5U3O1d4+w/tnPKfmvpPWdMuCQdj0/7Tpwy3HJyYarQ+MvD377pGCLnUabmtpx1dcfHV9RuPcCeUcN4iK6nRzac08tHIyAVWc3MGPMM4znp/U3rt9AVjBBHUTyjx9wGnT26q7kuo821G0gChtPczBTaucfDg+YeuRjpgzLmk923BlfZw0vU8JvsQWV0vapPLitWZgdsZGM4Oeo2lagNzLyAlycKoUOSx2ACkEHr6T1LgRA8hURC/lgWeX8dVJHJzJWDnbORkbA7HfeZZXTaTbzTW8OtoYLahQkA7g4B7rnGCw2zjOMiV8T0fxqitQBUoW1bHQpZjmKnmFnlD7PNspIHxYyx33PnZ2BPoCYl2VjqGST77fIbS3p2w6/OV61wAPaJmwfkQB856RvIQBhPClFHFAi0jJNIwCOKEBxxRwHIah+VHb0Vj+EmJS4zZilv8RVfxz+kDSouMe+Jm1DYC/PEim6j6THq26ffPSLIP+xPcfBfGf3/AEaWsf49WKdSO5cD4bfkw3+eRPC6WzOm8E8f/cNWtjE+RaBVqVHesnZ/mp3+WR3nvG6rxnj5R7dmVuN8ITX6W3SWYHmDmqsP/lXD7D/fsfUEyw49CCCAQw3DA7gj6TNUdvebXtzTqvD+FeDtTdYamC1OpsUgh2K2IWXBAGwyhPN0x849Rq9ZoFOl88q7V1MHqsLiur4iqJkfCc7kjfYDtPT+I6iyi17dRznQ1F7hdWlLWJcVJDMcc3LnbPTBPrPNvEvGbuKX1lA95FXwjyUW08oJbdQNuu3yHWcVuUy79ndNXHcOijW8ZKj+9esotrtZivOeVLfKAwpw3L8I3J95oeOcOu0riq+s1sTkbqQy5xzDB6HG2Z1/gHxMmkwjGtHZzyMa8cqABi7OFIzs2D1GO80f7Q+PV6y5LKlrI5VLWKrKxY5ymD2Byd/6j0llu/2NTTQM3eY2bdPc5jY529cRDe0eij8Zo8t+nQfISUhScqp/wj8pOeFKKOBgRaQk2kJQo5GORTjijhDE1XH32Rfct9236zazTcYOXx6KBj36/qIgqVIHX0YbZmG07YPVTiZKFKnB2yO/TMhfYTsQAR6T18DJp2ltTsJr6jLlZ2lR63+zDj/nUHQ2N/F0ylqCetmnzug90J+4j0ncqZ888O19mmtr1FLcttLc6HtkdQfYjIPsTPe+E8Rr1enq1VP2LVyV71WDZ6j7gzXDL4c/Lj8rjqrAhlDo6lHQ7hlIwVM5HwxpDobTptOLPPW2x1y6NUKuUsPiI3yjsN98hTjrOuB+4zW8d4a2o09q0EVaoK5otAAPOVIKE+hH3HB7TzzcfnDh5PG9vJfHt9D6lHpNpPkqLPN5OoZsYI67YnJX74HXfMz3l+Yizn51JVhYSXUg4KnPocyrc5GCPeZYzxmnTbu7OvmB3HyXvmW6E5Rvux3JlSi3G5wB226mXEcHvKjbaQ/Av1/OZTMOj+wP+L8zM08qIQigJpCSaQlCjihIpxxRwhiaPiX96/fPKP8A2ibwTS8YUrYGHRx+I2P6SwUmqYDOdpFzzYJ2I2Pv6GWTWcdcH6/pK9wOOpP+vzloiksUtKyqfQzPWp9DEsXxt+FjM7n9nvHn0Nq1ahXr0WuOFtdGWtbhhRcrHYjorY7EE9JwoUkYx+Uv6nWXW1102ZdKc8i9cZAH5CTy1el+jlZ7X+n0G2VJBhzd/wDeZxXgTxWlul8jV2rVfpgFSy5wn7xT0Xdurr0PqMGdIOL6c7DUUH2FtZ/WdWOUsceXDnjfa/08/wD2s+HwjrxGpcJcwTUqBsl+Phs9gwGPmPeea39R6d/lPeuOarT26e6q2xDTZWyuQynBxkMPcHB+k8Qqq5Qc4J7mZcmOq247ddqyKrb/ABN8ug+ky1oM7KR7k4xMlinGUC+47mYBY/QjAmb23+i/u1+v5mZ5i0owij/CJlnlRFCECJkJNpCURjihIqUcjGIDEocbrzWG/pYfcdvzxL4isQMpU9CCDCOYDnvvLDn4N/oswheRyG6qSCPcTa8G4JZqiHY+TTzFfNZS3M3XkrXI52+oA7kS3KSbprbWFMY9DM1Ynd/2Tp8khq/KBBAvvtLXht8PyKQir7DJx1nDOnIzISpKsVypBU4PUHuPec/1JnvTt4OvdmQS5UsqJiWaiP8AZkfU4tLGNpBlHpJBhjt98y6HStexVQMLgvgjOM/ZX/Ed8Z2k9m+fJjjN1qtS2WCj5mSYbS9xbhD0fxVJt07Hl80ryPU//p2r1VsY36HtvkDXF50cevHp+d9Ry3kztNTiSqTzGC9urH2mBrJttDTyKPVsEn9J7tYrAhCE8gihCAjISRkYEMxyMcKccUcIccUYga/U6JWuV2z5eC1vL1wo6D3OwnTV8Tqr5Fbl8x1C117BKaxsK09N8e5OcnaakjP3g/UHM019uNQHsJes91VH+DGCFD5GQc9Zlnh5Xt6xulriaai0vZaWda2PMCw5aRztWq8ucA5Qj4czW2psDj2M7Dw7wOzi7rRRyIK0qW/VvTX5dNfKDyJgBi/MW2yBt26zvNb4A4FpKjRfdqbNS6HFquxsQkbN5a4QD0Ddfea49TvpLN3p4e9mPSbDiOhagVl2Q+YpbCkkpjGQduu/b3hxTw/qKbnrWuy9VJ5LUrblsXscdj7fn1lO3S6jo9d2VwAGR8qPTfpG/wDho+bOwG5mw4Zr7NMQ1T8u4LDAIcj1B/PrOjq/Zzq//D019D16sFS1tFIbzqQOoAP2mHdcAjtmaThGkR8s3KeV6ipL4CrzAsWX+ZSNvvjLWu0m9ux0Gq/fV51NSu6YtSzdbQMAo67lh6HG2B6YnKcc4MKuaysMtYOLKWz5lByRsT9pNtjn7xvDU6t9MqVVMBybFv4pLOpPM6swA5D0IBPX3mz1uvS2hLCjJZYjryk5Fik4OfUbZB23x7zlky47ue1bzH6l8Z7td4d0Tutti6b94JU1VrkHkLDDOV69DsR+u00QqOVhhkyjD0ZdiPvE2vBdXqHax6bKq33bDVVqpYoV+EAcq7DoB2lLX6e2uxlvKm0nncry4y2+/KMZnvDO3ku2/qOKcfHJPj/GCKEJu4RFCEBGRjMjAhCKOFOSkY4QxGIo5QxOeFoIsRumWZD1wwOcfWdCJybHc/OSj0rwN4p/c9Bd5KA2V9sZCs7BRaw7jf8ADEx6fiLOxsZzYbHDOXJLF+pJM4HQa16GLIftKUde1iHqp9th9wmw4RrtyrHGTkegGc4HynnOWtOPLVekrqQwyDv/ADL6j+r8psNPcnlMWGQufNUjfl/q+nXM5DRXn4QSMkfCw6P7b9DN9o9a6IrLWtw5Sh5SS5A/wjqcdpjp0StjoOLPwu8WUt5uns3uo2/jL/Up6CxR0PQjY+ox+PvDddtX/jHCGBS5ebUJUByWKTk2cv8AKcj4h6jfvOb8VcST9wfybfLy68tLKOcMThhW3UDGdt8Y7TSeBPHep4V5qIi6ii1WJ09rEItuMCwY+mR3A7bEbYe2q5+XW+lGgHUMz3uRTSHdsduZs+WnoSx/OGl1Btd2wFAICqNlRAAFUewmvs1Tt5hZ8m2w2uq4VOc53CjYdT0hodQqFuY4yRJlj029JnMeWWup4HpWaxgtj04HNzVtsd/5hg8wz2IxIcTptrv5b7je9lSWhyWJ5SSMb9PlMHCBW9gL55QAwZQ2UO2HGCN/Tr8jLHEdGK7AedrWdA7PZ/eZyRg/d+Mxw/MdfrM8fG6+VfMUIp0vlHFCLMAMjGYoGKPMjHCpRyMkIDjiEYlQxOUInVictYMEj0JECOIA43G0kBFyRobrhfF8AVu/lgkHzMZAYd8dps24pTUXDNy2DLJfpzkPtkAr/wDh95yflmZ0088+D1M7FriHEX1TB7McwXl2G59ye59/YSnyxPWVkg2Z7jzaWJjsXvMuJjeKO+8LUhtMX8prB5TK3K7KGATlI5fssceoPaY+OKq2hVUpitAQcdfXb2j8Ma60aQ0VMFXy7G83LqUdgAdxghcL195Lj+tN7o7pyWBOVh8OcDpzcu2ep29ZzSfiWtP0NXCEU3ZiEIoAZGOKBijijhTjEQjgOOIRyhiafiehCg2KTu26ntn3m4lfiS5pf5A/cQYRzymZlZfUSvCNi7zL6iSNoEoQjYuNdmYszDmNTvGxkZpBjAyVS8zKvqyj7zA9F8L6muqsoaiSMAn4DzDHTftuPxkfEpRmWxFKscq/TBIAx+EqcM/m+f8A9Zm4z0/5h/KceP5rW/a1UUcU62RQjigKKMxQMUcjHCpRyIkpQxGIhHAYkNQuUceqsPwk44HJxx2LgkehIikQoRxQCMRRiA5Y4cM3V/5s/dvK8tcK/vk+v/SZR1/D/wCb5n8lmfi52/5h/wCkSpo2xzfX8lmbiLgjr/P/APEbzkk/Fa37VGKGYZnUyEUMxQAxYgYpRhjijkU45GMQJQihKHmPMjCBoNeuLX/zZ+/f9Zglziy4s+ag/p+kpSIYihGZQoQhIJS3wkfxl9gx/AypLnCP73/haUb7MMyMIEoSOYZgSiizFAcUcUD/2Q=="/>
          <p:cNvSpPr>
            <a:spLocks noChangeAspect="1" noChangeArrowheads="1"/>
          </p:cNvSpPr>
          <p:nvPr/>
        </p:nvSpPr>
        <p:spPr bwMode="auto">
          <a:xfrm>
            <a:off x="307975" y="-2643188"/>
            <a:ext cx="4010025" cy="58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1510" name="Picture 6" descr="http://www.casareal.es/sitios/ListasAux/Galeras/20120508-S.A.R._EL_PRINCIPE_DE_ASTURIAS-ES-001732/rey_militar_4_20141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016377" cy="43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http://media.lavozdegalicia.es/default/2014/06/19/00121403166646577936714/Foto/dh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276872"/>
            <a:ext cx="511844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755576" y="620688"/>
            <a:ext cx="340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Felipe VI de Borbón-España, 2014-</a:t>
            </a:r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395536" y="5732768"/>
            <a:ext cx="9275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                                                                                           Felipe, VI, la reina Leticia,</a:t>
            </a:r>
          </a:p>
          <a:p>
            <a:r>
              <a:rPr lang="it-IT" smtClean="0"/>
              <a:t>                                                   las infantas Leonor de Borbón- España y Sofía de Borbón-España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77361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hola.com/imagenes/biografias/adolfo-suarez/87746-adolfo-suare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93" y="188640"/>
            <a:ext cx="2386283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4/45/Felipe_Gonz%C3%A1lez_1986_%28cropped%29.jpg/220px-Felipe_Gonz%C3%A1lez_1986_%28cropped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30372"/>
            <a:ext cx="20955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anasagasti.blogs.com/.a/6a00d8341bf85353ef0177432656b8970d-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53" y="148992"/>
            <a:ext cx="2100306" cy="26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43893" y="3212976"/>
            <a:ext cx="8818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Adolfo Suárez 1976-1982         Felipe González 1982-1996        José María Aznar 1996-2004</a:t>
            </a:r>
            <a:endParaRPr lang="it-IT"/>
          </a:p>
        </p:txBody>
      </p:sp>
      <p:pic>
        <p:nvPicPr>
          <p:cNvPr id="1034" name="Picture 10" descr="https://encrypted-tbn2.gstatic.com/images?q=tbn:ANd9GcRZOZuMfOiTGp-kHRf1dmhjRWS94Q81hm8Io5FlxXIsjAnO0cD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136" y="3789040"/>
            <a:ext cx="1692000" cy="241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arellanocomunicacion.files.wordpress.com/2014/01/presidente_mariano_rajoy_brey_2012_-_la_monclo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86" y="3686180"/>
            <a:ext cx="183151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39552" y="6525344"/>
            <a:ext cx="6754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José Luis Zapatero 2044-2011                                  Mariano Rajoy 2011-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303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Bandera del País VascoIkurriñ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5721432" cy="32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51519" y="5949280"/>
            <a:ext cx="8792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                                   </a:t>
            </a:r>
            <a:r>
              <a:rPr lang="it-IT" b="1" smtClean="0"/>
              <a:t>Bandera oficial de Euskadi/ País Vasco, </a:t>
            </a:r>
            <a:r>
              <a:rPr lang="it-IT" b="1" i="1" smtClean="0"/>
              <a:t>ikurrina</a:t>
            </a:r>
            <a:r>
              <a:rPr lang="it-IT" b="1" smtClean="0"/>
              <a:t> (pr.: </a:t>
            </a:r>
            <a:r>
              <a:rPr lang="it-IT" b="1" i="1" smtClean="0"/>
              <a:t>Ikurriña</a:t>
            </a:r>
            <a:r>
              <a:rPr lang="it-IT" b="1" smtClean="0"/>
              <a:t>)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319560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ptb.org/Img/inundaciones/euskad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9" y="174236"/>
            <a:ext cx="4248000" cy="334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2/2e/Euskal_Herriko_kolore_map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649" y="2852936"/>
            <a:ext cx="4812224" cy="40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493027" y="836712"/>
            <a:ext cx="45434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>
                <a:latin typeface="Garamond"/>
              </a:rPr>
              <a:t>← </a:t>
            </a:r>
            <a:r>
              <a:rPr lang="it-IT" b="1" smtClean="0">
                <a:solidFill>
                  <a:srgbClr val="FF0000"/>
                </a:solidFill>
                <a:latin typeface="Garamond"/>
              </a:rPr>
              <a:t>Euskadi/ País Vasco</a:t>
            </a:r>
            <a:r>
              <a:rPr lang="it-IT" b="1" smtClean="0">
                <a:latin typeface="Garamond"/>
              </a:rPr>
              <a:t>, entidad política</a:t>
            </a:r>
          </a:p>
          <a:p>
            <a:r>
              <a:rPr lang="it-IT" b="1" smtClean="0">
                <a:latin typeface="Garamond"/>
              </a:rPr>
              <a:t>que forma parte del actual estado español</a:t>
            </a:r>
          </a:p>
          <a:p>
            <a:r>
              <a:rPr lang="it-IT" b="1" smtClean="0">
                <a:latin typeface="Garamond"/>
              </a:rPr>
              <a:t>Tres provincias:</a:t>
            </a:r>
          </a:p>
          <a:p>
            <a:r>
              <a:rPr lang="it-IT" b="1" smtClean="0">
                <a:solidFill>
                  <a:srgbClr val="FF0000"/>
                </a:solidFill>
                <a:latin typeface="Garamond"/>
              </a:rPr>
              <a:t>Bizkaia/Vizcaya: Bilbo/Bilbao</a:t>
            </a:r>
          </a:p>
          <a:p>
            <a:r>
              <a:rPr lang="it-IT" b="1" smtClean="0">
                <a:solidFill>
                  <a:srgbClr val="FF0000"/>
                </a:solidFill>
                <a:latin typeface="Garamond"/>
              </a:rPr>
              <a:t>Gipuzkoa/Guipúzcoa: Donostia/San Sebastián</a:t>
            </a:r>
          </a:p>
          <a:p>
            <a:r>
              <a:rPr lang="it-IT" b="1" smtClean="0">
                <a:solidFill>
                  <a:srgbClr val="FF0000"/>
                </a:solidFill>
                <a:latin typeface="Garamond"/>
              </a:rPr>
              <a:t>Araba/Álava: Vitoria/Gasteiz</a:t>
            </a:r>
          </a:p>
          <a:p>
            <a:endParaRPr lang="it-IT" b="1"/>
          </a:p>
        </p:txBody>
      </p:sp>
      <p:sp>
        <p:nvSpPr>
          <p:cNvPr id="4" name="CasellaDiTesto 3"/>
          <p:cNvSpPr txBox="1"/>
          <p:nvPr/>
        </p:nvSpPr>
        <p:spPr>
          <a:xfrm>
            <a:off x="467544" y="4653136"/>
            <a:ext cx="49419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rgbClr val="FF0000"/>
                </a:solidFill>
              </a:rPr>
              <a:t>Euskal Herría</a:t>
            </a:r>
            <a:r>
              <a:rPr lang="it-IT" smtClean="0">
                <a:solidFill>
                  <a:srgbClr val="FF0000"/>
                </a:solidFill>
              </a:rPr>
              <a:t> </a:t>
            </a:r>
            <a:r>
              <a:rPr lang="it-IT" smtClean="0"/>
              <a:t>(</a:t>
            </a:r>
            <a:r>
              <a:rPr lang="it-IT" b="1" smtClean="0"/>
              <a:t>gente que habla euskera), región</a:t>
            </a:r>
          </a:p>
          <a:p>
            <a:r>
              <a:rPr lang="it-IT" b="1" smtClean="0"/>
              <a:t>geográfica, el conjunto del «pueblo» vasco, </a:t>
            </a:r>
          </a:p>
          <a:p>
            <a:r>
              <a:rPr lang="it-IT" b="1" smtClean="0"/>
              <a:t>entre España y Francia: </a:t>
            </a:r>
            <a:r>
              <a:rPr lang="it-IT" b="1" smtClean="0">
                <a:solidFill>
                  <a:srgbClr val="FF0000"/>
                </a:solidFill>
              </a:rPr>
              <a:t>Hegoalde</a:t>
            </a:r>
            <a:r>
              <a:rPr lang="it-IT" b="1" smtClean="0"/>
              <a:t>: parte española,</a:t>
            </a:r>
          </a:p>
          <a:p>
            <a:r>
              <a:rPr lang="it-IT" b="1" smtClean="0">
                <a:solidFill>
                  <a:srgbClr val="FF0000"/>
                </a:solidFill>
              </a:rPr>
              <a:t>Iparralde:</a:t>
            </a:r>
            <a:r>
              <a:rPr lang="it-IT" b="1" smtClean="0"/>
              <a:t> parte francesa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210824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grupos.emagister.com/imagen/euskal_herria_en_europa/t249459-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531551" cy="57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00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elblogdeunguapo.files.wordpress.com/2014/01/eta-simbo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3391"/>
            <a:ext cx="2190211" cy="31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93052" y="2747996"/>
            <a:ext cx="885698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b="1" smtClean="0"/>
          </a:p>
          <a:p>
            <a:pPr algn="just"/>
            <a:endParaRPr lang="it-IT" b="1"/>
          </a:p>
          <a:p>
            <a:pPr algn="just"/>
            <a:r>
              <a:rPr lang="it-IT" b="1" smtClean="0">
                <a:solidFill>
                  <a:srgbClr val="FF0000"/>
                </a:solidFill>
              </a:rPr>
              <a:t>ETA</a:t>
            </a:r>
            <a:r>
              <a:rPr lang="it-IT" b="1" smtClean="0"/>
              <a:t> </a:t>
            </a:r>
            <a:r>
              <a:rPr lang="es-ES" b="1" smtClean="0"/>
              <a:t>(1958) es </a:t>
            </a:r>
            <a:r>
              <a:rPr lang="es-ES" b="1"/>
              <a:t>un grupo terrorista de ideología </a:t>
            </a:r>
            <a:r>
              <a:rPr lang="es-ES" b="1" smtClean="0"/>
              <a:t>nacionalista vasca que </a:t>
            </a:r>
            <a:r>
              <a:rPr lang="es-ES" b="1"/>
              <a:t>se proclama </a:t>
            </a:r>
            <a:r>
              <a:rPr lang="es-ES" b="1" smtClean="0"/>
              <a:t>indipendentista, </a:t>
            </a:r>
            <a:r>
              <a:rPr lang="es-ES" b="1" smtClean="0">
                <a:solidFill>
                  <a:srgbClr val="FF0000"/>
                </a:solidFill>
              </a:rPr>
              <a:t>abertzale</a:t>
            </a:r>
            <a:r>
              <a:rPr lang="es-ES" b="1" smtClean="0"/>
              <a:t> (patriótica), socialista y revolucionaria</a:t>
            </a:r>
            <a:r>
              <a:rPr lang="es-ES" b="1"/>
              <a:t>. Actualmente </a:t>
            </a:r>
            <a:r>
              <a:rPr lang="es-ES" b="1" smtClean="0"/>
              <a:t>es inactiva </a:t>
            </a:r>
            <a:r>
              <a:rPr lang="es-ES" b="1"/>
              <a:t>tras el </a:t>
            </a:r>
            <a:r>
              <a:rPr lang="es-ES" b="1" smtClean="0"/>
              <a:t>cese definitivo (20.11.2011)  de su actividad armada.</a:t>
            </a:r>
          </a:p>
          <a:p>
            <a:pPr algn="just"/>
            <a:r>
              <a:rPr lang="es-ES" b="1" smtClean="0"/>
              <a:t>Desde </a:t>
            </a:r>
            <a:r>
              <a:rPr lang="es-ES" b="1"/>
              <a:t>la creación de la primera ETA han existido diferentes organizaciones con el mismo nombre surgidas como resultado de diversas escisiones, coexistiendo en varias ocasiones dos organizaciones diferentes que respondían a las mismas siglas y, en breves etapas, hasta tres</a:t>
            </a:r>
            <a:r>
              <a:rPr lang="es-ES" b="1" smtClean="0"/>
              <a:t>. Enlace político</a:t>
            </a:r>
            <a:r>
              <a:rPr lang="es-ES" b="1" smtClean="0">
                <a:solidFill>
                  <a:srgbClr val="FF0000"/>
                </a:solidFill>
              </a:rPr>
              <a:t>: Herri Batasuna </a:t>
            </a:r>
            <a:r>
              <a:rPr lang="es-ES" b="1" smtClean="0"/>
              <a:t>(Unidad Popular): fundación 27.IV.1978, disolución 27.III.2003.</a:t>
            </a:r>
            <a:endParaRPr lang="es-ES" b="1"/>
          </a:p>
          <a:p>
            <a:pPr algn="just"/>
            <a:r>
              <a:rPr lang="es-ES" b="1" smtClean="0"/>
              <a:t>ETA tiene </a:t>
            </a:r>
            <a:r>
              <a:rPr lang="es-ES" b="1"/>
              <a:t>como objetivos prioritarios la independencia </a:t>
            </a:r>
            <a:r>
              <a:rPr lang="es-ES" b="1" smtClean="0"/>
              <a:t>(de </a:t>
            </a:r>
            <a:r>
              <a:rPr lang="es-ES" b="1"/>
              <a:t>los Estados de </a:t>
            </a:r>
            <a:r>
              <a:rPr lang="es-ES" b="1" smtClean="0"/>
              <a:t>España </a:t>
            </a:r>
            <a:r>
              <a:rPr lang="es-ES" b="1"/>
              <a:t>y </a:t>
            </a:r>
            <a:r>
              <a:rPr lang="es-ES" b="1" smtClean="0"/>
              <a:t>Francia) </a:t>
            </a:r>
            <a:r>
              <a:rPr lang="es-ES" b="1"/>
              <a:t>de lo que el nacionalismo vasco </a:t>
            </a:r>
            <a:r>
              <a:rPr lang="es-ES" b="1" smtClean="0"/>
              <a:t>denomina </a:t>
            </a:r>
            <a:r>
              <a:rPr lang="es-ES" b="1" smtClean="0">
                <a:solidFill>
                  <a:srgbClr val="FF0000"/>
                </a:solidFill>
              </a:rPr>
              <a:t>Euskal Herria</a:t>
            </a:r>
            <a:r>
              <a:rPr lang="es-ES" b="1" smtClean="0"/>
              <a:t> y </a:t>
            </a:r>
            <a:r>
              <a:rPr lang="es-ES" b="1"/>
              <a:t>la construcción de un estado socialista. Para conseguirlo ha utilizado </a:t>
            </a:r>
            <a:r>
              <a:rPr lang="es-ES" b="1" smtClean="0"/>
              <a:t>el asesinato, el secuestro, el terrorismo, y </a:t>
            </a:r>
            <a:r>
              <a:rPr lang="es-ES" b="1"/>
              <a:t>la extorsión económica tanto en España como, ocasionalmente, en Francia, en lo que denominan lucha armada</a:t>
            </a:r>
            <a:r>
              <a:rPr lang="es-ES" b="1" smtClean="0"/>
              <a:t>. </a:t>
            </a:r>
            <a:endParaRPr lang="es-ES" b="1"/>
          </a:p>
          <a:p>
            <a:endParaRPr lang="it-IT" b="1"/>
          </a:p>
          <a:p>
            <a:endParaRPr lang="it-IT" b="1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340" y="212775"/>
            <a:ext cx="14287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2843809" y="1988840"/>
            <a:ext cx="5976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smtClean="0"/>
              <a:t>Símbolos de </a:t>
            </a:r>
            <a:r>
              <a:rPr lang="it-IT" b="1" smtClean="0">
                <a:solidFill>
                  <a:srgbClr val="FF0000"/>
                </a:solidFill>
              </a:rPr>
              <a:t>ETA =</a:t>
            </a:r>
            <a:r>
              <a:rPr lang="it-IT" b="1" smtClean="0"/>
              <a:t> </a:t>
            </a:r>
            <a:r>
              <a:rPr lang="it-IT" b="1" smtClean="0">
                <a:solidFill>
                  <a:srgbClr val="FF0000"/>
                </a:solidFill>
              </a:rPr>
              <a:t>E</a:t>
            </a:r>
            <a:r>
              <a:rPr lang="it-IT" b="1" smtClean="0"/>
              <a:t>uskadi </a:t>
            </a:r>
            <a:r>
              <a:rPr lang="it-IT" b="1" smtClean="0">
                <a:solidFill>
                  <a:srgbClr val="FF0000"/>
                </a:solidFill>
              </a:rPr>
              <a:t>T</a:t>
            </a:r>
            <a:r>
              <a:rPr lang="it-IT" b="1" smtClean="0"/>
              <a:t>a </a:t>
            </a:r>
            <a:r>
              <a:rPr lang="it-IT" b="1" smtClean="0">
                <a:solidFill>
                  <a:srgbClr val="FF0000"/>
                </a:solidFill>
              </a:rPr>
              <a:t>A</a:t>
            </a:r>
            <a:r>
              <a:rPr lang="it-IT" b="1" smtClean="0"/>
              <a:t>skatasuna = País Vasco y Libertad.</a:t>
            </a:r>
          </a:p>
          <a:p>
            <a:pPr algn="just"/>
            <a:r>
              <a:rPr lang="it-IT" b="1" smtClean="0"/>
              <a:t>Bietan jarrai: ¿adelante con las dos? ¿seguir con las dos?</a:t>
            </a:r>
          </a:p>
          <a:p>
            <a:pPr algn="just"/>
            <a:r>
              <a:rPr lang="it-IT" b="1" smtClean="0">
                <a:solidFill>
                  <a:srgbClr val="FF0000"/>
                </a:solidFill>
              </a:rPr>
              <a:t>Etarra</a:t>
            </a:r>
            <a:r>
              <a:rPr lang="it-IT" b="1" smtClean="0"/>
              <a:t> = miembro de ETA</a:t>
            </a:r>
            <a:endParaRPr lang="it-IT" b="1"/>
          </a:p>
          <a:p>
            <a:pPr algn="just"/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239624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data.over-blog.com/4/40/81/42/diocesis-de-hispa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7809738" cy="654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54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ia-2.web.britannica.com/eb-media/35/98235-004-F167EB8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19520"/>
            <a:ext cx="6760984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98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1520" y="404664"/>
            <a:ext cx="856895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1"/>
              <a:t>Il primo attentato avviene il 7 giugno del 1968, quando viene uccisa la guardia civile José Pardines; il 2 agosto dello stesso anno viene ucciso Melitón Manzanas, dirigente della Brigada Social (polizia politica) di Guipúzcoa.</a:t>
            </a:r>
          </a:p>
          <a:p>
            <a:pPr algn="just"/>
            <a:endParaRPr lang="it-IT" sz="2000" b="1"/>
          </a:p>
          <a:p>
            <a:pPr algn="just"/>
            <a:r>
              <a:rPr lang="it-IT" sz="2000" b="1"/>
              <a:t>Il 20 dicembre 1973 viene assassinato l'ammiraglio Luis Carrero Blanco, capo del governo e successore designato del generale Francisco Franco, che aveva </a:t>
            </a:r>
            <a:r>
              <a:rPr lang="it-IT" sz="2000" b="1" smtClean="0"/>
              <a:t>soppresso nel </a:t>
            </a:r>
            <a:r>
              <a:rPr lang="it-IT" sz="2000" b="1"/>
              <a:t>1942 l'autonomia basca. Con lui muoiono l'autista ed un agente di scorta. La tecnica è quella dell'utilizzo di una potentissima carica esplosiva piazzata in un tunnel sotto il livello della strada. La potenza dell'esplosione scaraventò l'automobile dell'ammiraglio spagnolo ad oltre 40 metri di altezza</a:t>
            </a:r>
            <a:r>
              <a:rPr lang="it-IT" sz="2000" b="1" smtClean="0"/>
              <a:t>. Si veda il film </a:t>
            </a:r>
            <a:r>
              <a:rPr lang="it-IT" sz="2000" b="1" i="1" smtClean="0"/>
              <a:t>Operación Ogro</a:t>
            </a:r>
            <a:r>
              <a:rPr lang="it-IT" sz="2000" b="1"/>
              <a:t> (1979) di Gillo </a:t>
            </a:r>
            <a:r>
              <a:rPr lang="it-IT" sz="2000" b="1" smtClean="0"/>
              <a:t>Pontecorvo oppure i documentari e docufil:  </a:t>
            </a:r>
            <a:r>
              <a:rPr lang="it-IT" sz="2000" b="1">
                <a:hlinkClick r:id="rId2"/>
              </a:rPr>
              <a:t>https://www.youtube.com/watch?v=-</a:t>
            </a:r>
            <a:r>
              <a:rPr lang="it-IT" sz="2000" b="1" smtClean="0">
                <a:hlinkClick r:id="rId2"/>
              </a:rPr>
              <a:t>omR3MZy43g</a:t>
            </a:r>
            <a:endParaRPr lang="it-IT" sz="2000" b="1" smtClean="0"/>
          </a:p>
          <a:p>
            <a:pPr algn="just"/>
            <a:r>
              <a:rPr lang="it-IT" sz="2000" b="1">
                <a:hlinkClick r:id="rId3"/>
              </a:rPr>
              <a:t>https://</a:t>
            </a:r>
            <a:r>
              <a:rPr lang="it-IT" sz="2000" b="1" smtClean="0">
                <a:hlinkClick r:id="rId3"/>
              </a:rPr>
              <a:t>www.youtube.com/watch?v=dzOOqlVDtws</a:t>
            </a:r>
            <a:endParaRPr lang="it-IT" sz="2000" b="1" smtClean="0"/>
          </a:p>
          <a:p>
            <a:pPr algn="just"/>
            <a:endParaRPr lang="it-IT" sz="2000" b="1" smtClean="0"/>
          </a:p>
          <a:p>
            <a:pPr algn="just"/>
            <a:r>
              <a:rPr lang="it-IT" sz="2000" b="1" smtClean="0"/>
              <a:t>Ultimi </a:t>
            </a:r>
            <a:r>
              <a:rPr lang="it-IT" sz="2000" b="1"/>
              <a:t>attentati</a:t>
            </a:r>
            <a:r>
              <a:rPr lang="it-IT" sz="2000" b="1" smtClean="0"/>
              <a:t>: 2007, 2008,  29 </a:t>
            </a:r>
            <a:r>
              <a:rPr lang="it-IT" sz="2000" b="1"/>
              <a:t>luglio </a:t>
            </a:r>
            <a:r>
              <a:rPr lang="it-IT" sz="2000" b="1" smtClean="0"/>
              <a:t>2009 a Burgos con </a:t>
            </a:r>
            <a:r>
              <a:rPr lang="it-IT" sz="2000" b="1"/>
              <a:t>65 </a:t>
            </a:r>
            <a:r>
              <a:rPr lang="it-IT" sz="2000" b="1" smtClean="0"/>
              <a:t>feriti e 30 </a:t>
            </a:r>
            <a:r>
              <a:rPr lang="it-IT" sz="2000" b="1"/>
              <a:t>luglio 2009 </a:t>
            </a:r>
            <a:r>
              <a:rPr lang="it-IT" sz="2000" b="1" smtClean="0"/>
              <a:t>a Maiorca </a:t>
            </a:r>
            <a:r>
              <a:rPr lang="it-IT" sz="2000" b="1"/>
              <a:t>con due agenti della Guardia </a:t>
            </a:r>
            <a:r>
              <a:rPr lang="it-IT" sz="2000" b="1" smtClean="0"/>
              <a:t>Civil </a:t>
            </a:r>
            <a:r>
              <a:rPr lang="it-IT" sz="2000" b="1"/>
              <a:t>uccisi</a:t>
            </a:r>
            <a:r>
              <a:rPr lang="it-IT" sz="2000" b="1" smtClean="0"/>
              <a:t>. </a:t>
            </a:r>
            <a:endParaRPr lang="it-IT" sz="2000" b="1"/>
          </a:p>
          <a:p>
            <a:pPr algn="ctr"/>
            <a:r>
              <a:rPr lang="it-IT" sz="2000" b="1" smtClean="0">
                <a:solidFill>
                  <a:srgbClr val="FF0000"/>
                </a:solidFill>
              </a:rPr>
              <a:t>Vittime dell’ETA</a:t>
            </a:r>
          </a:p>
          <a:p>
            <a:pPr algn="ctr"/>
            <a:r>
              <a:rPr lang="it-IT" sz="2000" b="1" smtClean="0">
                <a:solidFill>
                  <a:srgbClr val="FF0000"/>
                </a:solidFill>
              </a:rPr>
              <a:t>Civili                                     341</a:t>
            </a:r>
          </a:p>
          <a:p>
            <a:pPr algn="ctr"/>
            <a:r>
              <a:rPr lang="it-IT" sz="2000" b="1" smtClean="0">
                <a:solidFill>
                  <a:srgbClr val="FF0000"/>
                </a:solidFill>
              </a:rPr>
              <a:t>Polizia- Militari                  481</a:t>
            </a:r>
          </a:p>
          <a:p>
            <a:pPr algn="ctr"/>
            <a:r>
              <a:rPr lang="it-IT" sz="2000" b="1" smtClean="0">
                <a:solidFill>
                  <a:srgbClr val="FF0000"/>
                </a:solidFill>
              </a:rPr>
              <a:t>Totale                                   822</a:t>
            </a:r>
            <a:endParaRPr lang="it-IT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01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260648"/>
            <a:ext cx="8496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smtClean="0">
                <a:solidFill>
                  <a:srgbClr val="FF0000"/>
                </a:solidFill>
              </a:rPr>
              <a:t>GAL: los </a:t>
            </a:r>
            <a:r>
              <a:rPr lang="es-ES" sz="2000" b="1">
                <a:solidFill>
                  <a:srgbClr val="FF0000"/>
                </a:solidFill>
              </a:rPr>
              <a:t>Grupos Antiterroristas de </a:t>
            </a:r>
            <a:r>
              <a:rPr lang="es-ES" sz="2000" b="1" smtClean="0">
                <a:solidFill>
                  <a:srgbClr val="FF0000"/>
                </a:solidFill>
              </a:rPr>
              <a:t>Liberación </a:t>
            </a:r>
            <a:r>
              <a:rPr lang="es-ES" sz="2000" b="1" smtClean="0"/>
              <a:t>fueron </a:t>
            </a:r>
            <a:r>
              <a:rPr lang="es-ES" sz="2000" b="1"/>
              <a:t>agrupaciones parapoliciales que practicaron lo que se ha denominado terrorismo de Estado o «guerra sucia» contra </a:t>
            </a:r>
            <a:r>
              <a:rPr lang="es-ES" sz="2000" b="1" smtClean="0"/>
              <a:t>ETA </a:t>
            </a:r>
            <a:r>
              <a:rPr lang="es-ES" sz="2000" b="1"/>
              <a:t>y su </a:t>
            </a:r>
            <a:r>
              <a:rPr lang="es-ES" sz="2000" b="1" smtClean="0"/>
              <a:t>entorno:</a:t>
            </a:r>
          </a:p>
          <a:p>
            <a:pPr algn="just"/>
            <a:endParaRPr lang="es-ES" sz="2000" b="1"/>
          </a:p>
          <a:p>
            <a:pPr algn="just"/>
            <a:r>
              <a:rPr lang="es-ES" sz="2000" b="1" smtClean="0"/>
              <a:t>1: estuvieron </a:t>
            </a:r>
            <a:r>
              <a:rPr lang="es-ES" sz="2000" b="1"/>
              <a:t>activos entre 1983 y 1987, durante los primeros años de los gobiernos de Felipe González</a:t>
            </a:r>
            <a:r>
              <a:rPr lang="es-ES" sz="2000" b="1" smtClean="0"/>
              <a:t>.</a:t>
            </a:r>
          </a:p>
          <a:p>
            <a:pPr algn="just"/>
            <a:endParaRPr lang="es-ES" sz="2000" b="1" smtClean="0"/>
          </a:p>
          <a:p>
            <a:pPr algn="just"/>
            <a:r>
              <a:rPr lang="es-ES" sz="2000" b="1" smtClean="0"/>
              <a:t>2: durante </a:t>
            </a:r>
            <a:r>
              <a:rPr lang="es-ES" sz="2000" b="1"/>
              <a:t>el proceso judicial contra esta organización fue probado que fue financiada por altos funcionarios del Ministerio del Interior.</a:t>
            </a:r>
            <a:endParaRPr lang="it-IT" sz="2000" b="1"/>
          </a:p>
        </p:txBody>
      </p:sp>
      <p:pic>
        <p:nvPicPr>
          <p:cNvPr id="2050" name="Picture 2" descr="http://3.bp.blogspot.com/-sFxNnj3PfQ4/VaUzaMFMsJI/AAAAAAABbn4/P0nirUhyEvg/s1600/ESPAA_%257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89040"/>
            <a:ext cx="3810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85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upload.wikimedia.org/wikipedia/commons/thumb/8/87/Estelada_blava.svg/220px-Estelada_blava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61048"/>
            <a:ext cx="4068000" cy="271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Risultati immagini per senyera catala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3318" name="Picture 6" descr="https://upload.wikimedia.org/wikipedia/commons/thumb/c/ce/Flag_of_Catalonia.svg/2000px-Flag_of_Catalonia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5" y="332656"/>
            <a:ext cx="3728531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5004048" y="908720"/>
            <a:ext cx="3903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/>
              <a:t>Bandera oficial de Cataluña/Catalunya:</a:t>
            </a:r>
          </a:p>
          <a:p>
            <a:r>
              <a:rPr lang="it-IT" b="1" smtClean="0"/>
              <a:t>la senyera</a:t>
            </a:r>
            <a:endParaRPr lang="it-IT" b="1"/>
          </a:p>
        </p:txBody>
      </p:sp>
      <p:sp>
        <p:nvSpPr>
          <p:cNvPr id="7" name="CasellaDiTesto 6"/>
          <p:cNvSpPr txBox="1"/>
          <p:nvPr/>
        </p:nvSpPr>
        <p:spPr>
          <a:xfrm>
            <a:off x="539552" y="4293096"/>
            <a:ext cx="2202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/>
              <a:t>Bandera soberanista:</a:t>
            </a:r>
          </a:p>
          <a:p>
            <a:r>
              <a:rPr lang="it-IT" b="1" smtClean="0"/>
              <a:t>la estelada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283157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edu-geography.com/data_images/countries/catalonia/catalonia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30249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48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a/af/CatMCVPtoponims.svg/800px-CatMCVPtoponim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5834337" cy="56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45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diestrar-perros.com/pics/mapa_catalun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6672"/>
            <a:ext cx="523875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907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7504" y="476672"/>
            <a:ext cx="88569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>
                <a:solidFill>
                  <a:srgbClr val="FF0000"/>
                </a:solidFill>
              </a:rPr>
              <a:t>Hay que saber: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Península ibérica: física y política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España: regiones, comunidades autónomas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Hispania (pre)-romana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España visigoda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La conquista musulmana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Al Andalus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Reinos Cristianos -La Reconquista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La España de la tres culturas: judíos, cristianos y musulmanes (la Inquisición y las expulsiones)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Historia, leyendas, literatura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Las dinastias reales: Trastámara, Habsburgo, Borbón: ¿quiénes son? ¿qué han hecho?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La Segunda República, la Guerra Civil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La Dictadura (El Régimen)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La Transición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España actual (situación política, la cuestión vasca, la cuestión catalana)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mtClean="0"/>
          </a:p>
          <a:p>
            <a:endParaRPr lang="it-I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206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35063"/>
            <a:ext cx="1281363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249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ntndr60\Desktop\Viria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8"/>
            <a:ext cx="2916000" cy="632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860032" y="476672"/>
            <a:ext cx="2621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Viriato, </a:t>
            </a:r>
            <a:r>
              <a:rPr lang="it-IT" i="1" smtClean="0"/>
              <a:t>terror romanorum</a:t>
            </a:r>
            <a:endParaRPr lang="it-IT" i="1"/>
          </a:p>
        </p:txBody>
      </p:sp>
    </p:spTree>
    <p:extLst>
      <p:ext uri="{BB962C8B-B14F-4D97-AF65-F5344CB8AC3E}">
        <p14:creationId xmlns:p14="http://schemas.microsoft.com/office/powerpoint/2010/main" val="2104433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homolaicus.com/storia/medioevo/images/impero-romano-diviso_t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68435"/>
            <a:ext cx="8342078" cy="52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20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1825</TotalTime>
  <Words>1676</Words>
  <Application>Microsoft Office PowerPoint</Application>
  <PresentationFormat>Presentazione su schermo (4:3)</PresentationFormat>
  <Paragraphs>175</Paragraphs>
  <Slides>77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77</vt:i4>
      </vt:variant>
    </vt:vector>
  </HeadingPairs>
  <TitlesOfParts>
    <vt:vector size="78" baseType="lpstr">
      <vt:lpstr>Tema di Office</vt:lpstr>
      <vt:lpstr>  Literatura y cultura española 2/ 2017-2018 Andrea Zinato Università degli Studi di Verona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Rodrigo Díaz de Vivar, el Cid Campeador</vt:lpstr>
      <vt:lpstr>Monumento en Vivar del Cid (Burgos)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Andrea Zinato</dc:creator>
  <cp:lastModifiedBy>Andrea Zinato</cp:lastModifiedBy>
  <cp:revision>199</cp:revision>
  <dcterms:created xsi:type="dcterms:W3CDTF">2016-02-02T15:22:13Z</dcterms:created>
  <dcterms:modified xsi:type="dcterms:W3CDTF">2017-12-12T10:40:31Z</dcterms:modified>
</cp:coreProperties>
</file>