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0080625" cy="7559675"/>
  <p:notesSz cx="6797675" cy="985678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3" d="100"/>
          <a:sy n="103" d="100"/>
        </p:scale>
        <p:origin x="-906" y="-24"/>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egnaposto intestazione 1"/>
          <p:cNvSpPr txBox="1">
            <a:spLocks noGrp="1"/>
          </p:cNvSpPr>
          <p:nvPr>
            <p:ph type="hdr" sz="quarter"/>
          </p:nvPr>
        </p:nvSpPr>
        <p:spPr>
          <a:xfrm>
            <a:off x="0" y="0"/>
            <a:ext cx="2949994" cy="492516"/>
          </a:xfrm>
          <a:prstGeom prst="rect">
            <a:avLst/>
          </a:prstGeom>
          <a:noFill/>
          <a:ln>
            <a:noFill/>
          </a:ln>
        </p:spPr>
        <p:txBody>
          <a:bodyPr vert="horz" wrap="none" lIns="81801" tIns="40901" rIns="81801" bIns="40901" anchorCtr="0" compatLnSpc="0"/>
          <a:lstStyle/>
          <a:p>
            <a:pPr hangingPunct="0">
              <a:defRPr sz="1400"/>
            </a:pPr>
            <a:endParaRPr lang="it-IT" sz="1300">
              <a:latin typeface="Arial" pitchFamily="18"/>
              <a:ea typeface="Microsoft YaHei" pitchFamily="2"/>
              <a:cs typeface="Mangal" pitchFamily="2"/>
            </a:endParaRPr>
          </a:p>
        </p:txBody>
      </p:sp>
      <p:sp>
        <p:nvSpPr>
          <p:cNvPr id="3" name="Segnaposto data 2"/>
          <p:cNvSpPr txBox="1">
            <a:spLocks noGrp="1"/>
          </p:cNvSpPr>
          <p:nvPr>
            <p:ph type="dt" sz="quarter" idx="1"/>
          </p:nvPr>
        </p:nvSpPr>
        <p:spPr>
          <a:xfrm>
            <a:off x="3847650" y="0"/>
            <a:ext cx="2949994" cy="492516"/>
          </a:xfrm>
          <a:prstGeom prst="rect">
            <a:avLst/>
          </a:prstGeom>
          <a:noFill/>
          <a:ln>
            <a:noFill/>
          </a:ln>
        </p:spPr>
        <p:txBody>
          <a:bodyPr vert="horz" wrap="none" lIns="81801" tIns="40901" rIns="81801" bIns="40901" anchorCtr="0" compatLnSpc="0"/>
          <a:lstStyle/>
          <a:p>
            <a:pPr algn="r" hangingPunct="0">
              <a:defRPr sz="1400"/>
            </a:pPr>
            <a:endParaRPr lang="it-IT" sz="1300">
              <a:latin typeface="Arial" pitchFamily="18"/>
              <a:ea typeface="Microsoft YaHei" pitchFamily="2"/>
              <a:cs typeface="Mangal" pitchFamily="2"/>
            </a:endParaRPr>
          </a:p>
        </p:txBody>
      </p:sp>
      <p:sp>
        <p:nvSpPr>
          <p:cNvPr id="4" name="Segnaposto piè di pagina 3"/>
          <p:cNvSpPr txBox="1">
            <a:spLocks noGrp="1"/>
          </p:cNvSpPr>
          <p:nvPr>
            <p:ph type="ftr" sz="quarter" idx="2"/>
          </p:nvPr>
        </p:nvSpPr>
        <p:spPr>
          <a:xfrm>
            <a:off x="0" y="9364112"/>
            <a:ext cx="2949994" cy="492516"/>
          </a:xfrm>
          <a:prstGeom prst="rect">
            <a:avLst/>
          </a:prstGeom>
          <a:noFill/>
          <a:ln>
            <a:noFill/>
          </a:ln>
        </p:spPr>
        <p:txBody>
          <a:bodyPr vert="horz" wrap="none" lIns="81801" tIns="40901" rIns="81801" bIns="40901" anchor="b" anchorCtr="0" compatLnSpc="0"/>
          <a:lstStyle/>
          <a:p>
            <a:pPr hangingPunct="0">
              <a:defRPr sz="1400"/>
            </a:pPr>
            <a:endParaRPr lang="it-IT" sz="1300">
              <a:latin typeface="Arial" pitchFamily="18"/>
              <a:ea typeface="Microsoft YaHei" pitchFamily="2"/>
              <a:cs typeface="Mangal" pitchFamily="2"/>
            </a:endParaRPr>
          </a:p>
        </p:txBody>
      </p:sp>
      <p:sp>
        <p:nvSpPr>
          <p:cNvPr id="5" name="Segnaposto numero diapositiva 4"/>
          <p:cNvSpPr txBox="1">
            <a:spLocks noGrp="1"/>
          </p:cNvSpPr>
          <p:nvPr>
            <p:ph type="sldNum" sz="quarter" idx="3"/>
          </p:nvPr>
        </p:nvSpPr>
        <p:spPr>
          <a:xfrm>
            <a:off x="3847650" y="9364112"/>
            <a:ext cx="2949994" cy="492516"/>
          </a:xfrm>
          <a:prstGeom prst="rect">
            <a:avLst/>
          </a:prstGeom>
          <a:noFill/>
          <a:ln>
            <a:noFill/>
          </a:ln>
        </p:spPr>
        <p:txBody>
          <a:bodyPr vert="horz" wrap="none" lIns="81801" tIns="40901" rIns="81801" bIns="40901" anchor="b" anchorCtr="0" compatLnSpc="0"/>
          <a:lstStyle/>
          <a:p>
            <a:pPr algn="r" hangingPunct="0">
              <a:defRPr sz="1400"/>
            </a:pPr>
            <a:fld id="{4E61AFAA-B69A-4C97-A1EA-8C9688F530D5}" type="slidenum">
              <a:pPr algn="r" hangingPunct="0">
                <a:defRPr sz="1400"/>
              </a:pPr>
              <a:t>‹N›</a:t>
            </a:fld>
            <a:endParaRPr lang="it-IT" sz="1300">
              <a:latin typeface="Arial" pitchFamily="18"/>
              <a:ea typeface="Microsoft YaHei" pitchFamily="2"/>
              <a:cs typeface="Mangal" pitchFamily="2"/>
            </a:endParaRPr>
          </a:p>
        </p:txBody>
      </p:sp>
    </p:spTree>
    <p:extLst>
      <p:ext uri="{BB962C8B-B14F-4D97-AF65-F5344CB8AC3E}">
        <p14:creationId xmlns:p14="http://schemas.microsoft.com/office/powerpoint/2010/main" val="30596381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idx="2"/>
          </p:nvPr>
        </p:nvSpPr>
        <p:spPr>
          <a:xfrm>
            <a:off x="935038" y="749300"/>
            <a:ext cx="4927600" cy="3695700"/>
          </a:xfrm>
          <a:prstGeom prst="rect">
            <a:avLst/>
          </a:prstGeom>
          <a:noFill/>
          <a:ln>
            <a:noFill/>
            <a:prstDash val="solid"/>
          </a:ln>
        </p:spPr>
      </p:sp>
      <p:sp>
        <p:nvSpPr>
          <p:cNvPr id="3" name="Segnaposto note 2"/>
          <p:cNvSpPr txBox="1">
            <a:spLocks noGrp="1"/>
          </p:cNvSpPr>
          <p:nvPr>
            <p:ph type="body" sz="quarter" idx="3"/>
          </p:nvPr>
        </p:nvSpPr>
        <p:spPr>
          <a:xfrm>
            <a:off x="679797" y="4681890"/>
            <a:ext cx="5438050" cy="4435300"/>
          </a:xfrm>
          <a:prstGeom prst="rect">
            <a:avLst/>
          </a:prstGeom>
          <a:noFill/>
          <a:ln>
            <a:noFill/>
          </a:ln>
        </p:spPr>
        <p:txBody>
          <a:bodyPr lIns="0" tIns="0" rIns="0" bIns="0"/>
          <a:lstStyle/>
          <a:p>
            <a:endParaRPr lang="it-IT"/>
          </a:p>
        </p:txBody>
      </p:sp>
      <p:sp>
        <p:nvSpPr>
          <p:cNvPr id="4" name="Segnaposto intestazione 3"/>
          <p:cNvSpPr txBox="1">
            <a:spLocks noGrp="1"/>
          </p:cNvSpPr>
          <p:nvPr>
            <p:ph type="hdr" sz="quarter"/>
          </p:nvPr>
        </p:nvSpPr>
        <p:spPr>
          <a:xfrm>
            <a:off x="0" y="0"/>
            <a:ext cx="2949994" cy="492516"/>
          </a:xfrm>
          <a:prstGeom prst="rect">
            <a:avLst/>
          </a:prstGeom>
          <a:noFill/>
          <a:ln>
            <a:noFill/>
          </a:ln>
        </p:spPr>
        <p:txBody>
          <a:bodyPr lIns="0" tIns="0" rIns="0" bIns="0" anchorCtr="0"/>
          <a:lstStyle>
            <a:lvl1pPr lvl="0" rtl="0" hangingPunct="0">
              <a:buNone/>
              <a:tabLst/>
              <a:defRPr lang="it-IT" sz="1300" kern="1200">
                <a:latin typeface="Times New Roman" pitchFamily="18"/>
                <a:ea typeface="Lucida Sans Unicode" pitchFamily="2"/>
                <a:cs typeface="Tahoma" pitchFamily="2"/>
              </a:defRPr>
            </a:lvl1pPr>
          </a:lstStyle>
          <a:p>
            <a:pPr lvl="0"/>
            <a:endParaRPr lang="it-IT"/>
          </a:p>
        </p:txBody>
      </p:sp>
      <p:sp>
        <p:nvSpPr>
          <p:cNvPr id="5" name="Segnaposto data 4"/>
          <p:cNvSpPr txBox="1">
            <a:spLocks noGrp="1"/>
          </p:cNvSpPr>
          <p:nvPr>
            <p:ph type="dt" idx="1"/>
          </p:nvPr>
        </p:nvSpPr>
        <p:spPr>
          <a:xfrm>
            <a:off x="3847650" y="0"/>
            <a:ext cx="2949994" cy="492516"/>
          </a:xfrm>
          <a:prstGeom prst="rect">
            <a:avLst/>
          </a:prstGeom>
          <a:noFill/>
          <a:ln>
            <a:noFill/>
          </a:ln>
        </p:spPr>
        <p:txBody>
          <a:bodyPr lIns="0" tIns="0" rIns="0" bIns="0" anchorCtr="0"/>
          <a:lstStyle>
            <a:lvl1pPr lvl="0" algn="r" rtl="0" hangingPunct="0">
              <a:buNone/>
              <a:tabLst/>
              <a:defRPr lang="it-IT" sz="1300" kern="1200">
                <a:latin typeface="Times New Roman" pitchFamily="18"/>
                <a:ea typeface="Lucida Sans Unicode" pitchFamily="2"/>
                <a:cs typeface="Tahoma" pitchFamily="2"/>
              </a:defRPr>
            </a:lvl1pPr>
          </a:lstStyle>
          <a:p>
            <a:pPr lvl="0"/>
            <a:endParaRPr lang="it-IT"/>
          </a:p>
        </p:txBody>
      </p:sp>
      <p:sp>
        <p:nvSpPr>
          <p:cNvPr id="6" name="Segnaposto piè di pagina 5"/>
          <p:cNvSpPr txBox="1">
            <a:spLocks noGrp="1"/>
          </p:cNvSpPr>
          <p:nvPr>
            <p:ph type="ftr" sz="quarter" idx="4"/>
          </p:nvPr>
        </p:nvSpPr>
        <p:spPr>
          <a:xfrm>
            <a:off x="0" y="9364112"/>
            <a:ext cx="2949994" cy="492516"/>
          </a:xfrm>
          <a:prstGeom prst="rect">
            <a:avLst/>
          </a:prstGeom>
          <a:noFill/>
          <a:ln>
            <a:noFill/>
          </a:ln>
        </p:spPr>
        <p:txBody>
          <a:bodyPr lIns="0" tIns="0" rIns="0" bIns="0" anchor="b" anchorCtr="0"/>
          <a:lstStyle>
            <a:lvl1pPr lvl="0" rtl="0" hangingPunct="0">
              <a:buNone/>
              <a:tabLst/>
              <a:defRPr lang="it-IT" sz="1300" kern="1200">
                <a:latin typeface="Times New Roman" pitchFamily="18"/>
                <a:ea typeface="Lucida Sans Unicode" pitchFamily="2"/>
                <a:cs typeface="Tahoma" pitchFamily="2"/>
              </a:defRPr>
            </a:lvl1pPr>
          </a:lstStyle>
          <a:p>
            <a:pPr lvl="0"/>
            <a:endParaRPr lang="it-IT"/>
          </a:p>
        </p:txBody>
      </p:sp>
      <p:sp>
        <p:nvSpPr>
          <p:cNvPr id="7" name="Segnaposto numero diapositiva 6"/>
          <p:cNvSpPr txBox="1">
            <a:spLocks noGrp="1"/>
          </p:cNvSpPr>
          <p:nvPr>
            <p:ph type="sldNum" sz="quarter" idx="5"/>
          </p:nvPr>
        </p:nvSpPr>
        <p:spPr>
          <a:xfrm>
            <a:off x="3847650" y="9364112"/>
            <a:ext cx="2949994" cy="492516"/>
          </a:xfrm>
          <a:prstGeom prst="rect">
            <a:avLst/>
          </a:prstGeom>
          <a:noFill/>
          <a:ln>
            <a:noFill/>
          </a:ln>
        </p:spPr>
        <p:txBody>
          <a:bodyPr lIns="0" tIns="0" rIns="0" bIns="0" anchor="b" anchorCtr="0"/>
          <a:lstStyle>
            <a:lvl1pPr lvl="0" algn="r" rtl="0" hangingPunct="0">
              <a:buNone/>
              <a:tabLst/>
              <a:defRPr lang="it-IT" sz="1300" kern="1200">
                <a:latin typeface="Times New Roman" pitchFamily="18"/>
                <a:ea typeface="Lucida Sans Unicode" pitchFamily="2"/>
                <a:cs typeface="Tahoma" pitchFamily="2"/>
              </a:defRPr>
            </a:lvl1pPr>
          </a:lstStyle>
          <a:p>
            <a:pPr lvl="0"/>
            <a:fld id="{86FDD29C-FD18-4563-9DDE-740CB251BF6F}" type="slidenum">
              <a:t>‹N›</a:t>
            </a:fld>
            <a:endParaRPr lang="it-IT"/>
          </a:p>
        </p:txBody>
      </p:sp>
    </p:spTree>
    <p:extLst>
      <p:ext uri="{BB962C8B-B14F-4D97-AF65-F5344CB8AC3E}">
        <p14:creationId xmlns:p14="http://schemas.microsoft.com/office/powerpoint/2010/main" val="2314626562"/>
      </p:ext>
    </p:extLst>
  </p:cSld>
  <p:clrMap bg1="lt1" tx1="dk1" bg2="lt2" tx2="dk2" accent1="accent1" accent2="accent2" accent3="accent3" accent4="accent4" accent5="accent5" accent6="accent6" hlink="hlink" folHlink="folHlink"/>
  <p:notesStyle>
    <a:lvl1pPr marL="216000" marR="0" indent="-216000" rtl="0" hangingPunct="0">
      <a:tabLst/>
      <a:defRPr lang="it-IT" sz="2000" b="0" i="0" u="none" strike="noStrike" kern="1200">
        <a:ln>
          <a:noFill/>
        </a:ln>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noResize="1"/>
          </p:cNvSpPr>
          <p:nvPr>
            <p:ph type="sldImg"/>
          </p:nvPr>
        </p:nvSpPr>
        <p:spPr>
          <a:xfrm>
            <a:off x="933450" y="749300"/>
            <a:ext cx="4929188" cy="3695700"/>
          </a:xfrm>
          <a:solidFill>
            <a:schemeClr val="accent1"/>
          </a:solidFill>
          <a:ln w="25400">
            <a:solidFill>
              <a:schemeClr val="accent1">
                <a:shade val="50000"/>
              </a:schemeClr>
            </a:solidFill>
            <a:prstDash val="solid"/>
          </a:ln>
        </p:spPr>
      </p:sp>
      <p:sp>
        <p:nvSpPr>
          <p:cNvPr id="3" name="Segnaposto note 2"/>
          <p:cNvSpPr txBox="1">
            <a:spLocks noGrp="1"/>
          </p:cNvSpPr>
          <p:nvPr>
            <p:ph type="body" sz="quarter" idx="1"/>
          </p:nvPr>
        </p:nvSpPr>
        <p:spPr>
          <a:xfrm>
            <a:off x="679797" y="4681890"/>
            <a:ext cx="5438050" cy="305611"/>
          </a:xfrm>
        </p:spPr>
        <p:txBody>
          <a:bodyPr>
            <a:spAutoFit/>
          </a:bodyPr>
          <a:lstStyle/>
          <a:p>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755650" y="2347913"/>
            <a:ext cx="8569325" cy="1620837"/>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pPr lvl="0"/>
            <a:endParaRPr lang="it-IT"/>
          </a:p>
        </p:txBody>
      </p:sp>
      <p:sp>
        <p:nvSpPr>
          <p:cNvPr id="5" name="Segnaposto piè di pagina 4"/>
          <p:cNvSpPr>
            <a:spLocks noGrp="1"/>
          </p:cNvSpPr>
          <p:nvPr>
            <p:ph type="ftr" sz="quarter" idx="11"/>
          </p:nvPr>
        </p:nvSpPr>
        <p:spPr/>
        <p:txBody>
          <a:bodyPr/>
          <a:lstStyle/>
          <a:p>
            <a:pPr lvl="0"/>
            <a:endParaRPr lang="it-IT"/>
          </a:p>
        </p:txBody>
      </p:sp>
      <p:sp>
        <p:nvSpPr>
          <p:cNvPr id="6" name="Segnaposto numero diapositiva 5"/>
          <p:cNvSpPr>
            <a:spLocks noGrp="1"/>
          </p:cNvSpPr>
          <p:nvPr>
            <p:ph type="sldNum" sz="quarter" idx="12"/>
          </p:nvPr>
        </p:nvSpPr>
        <p:spPr/>
        <p:txBody>
          <a:bodyPr/>
          <a:lstStyle/>
          <a:p>
            <a:pPr lvl="0"/>
            <a:fld id="{C14F675E-70B4-4248-87EB-7B4FDAB2B558}" type="slidenum">
              <a:t>‹N›</a:t>
            </a:fld>
            <a:endParaRPr lang="it-IT"/>
          </a:p>
        </p:txBody>
      </p:sp>
    </p:spTree>
    <p:extLst>
      <p:ext uri="{BB962C8B-B14F-4D97-AF65-F5344CB8AC3E}">
        <p14:creationId xmlns:p14="http://schemas.microsoft.com/office/powerpoint/2010/main" val="2799252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pPr lvl="0"/>
            <a:endParaRPr lang="it-IT"/>
          </a:p>
        </p:txBody>
      </p:sp>
      <p:sp>
        <p:nvSpPr>
          <p:cNvPr id="5" name="Segnaposto piè di pagina 4"/>
          <p:cNvSpPr>
            <a:spLocks noGrp="1"/>
          </p:cNvSpPr>
          <p:nvPr>
            <p:ph type="ftr" sz="quarter" idx="11"/>
          </p:nvPr>
        </p:nvSpPr>
        <p:spPr/>
        <p:txBody>
          <a:bodyPr/>
          <a:lstStyle/>
          <a:p>
            <a:pPr lvl="0"/>
            <a:endParaRPr lang="it-IT"/>
          </a:p>
        </p:txBody>
      </p:sp>
      <p:sp>
        <p:nvSpPr>
          <p:cNvPr id="6" name="Segnaposto numero diapositiva 5"/>
          <p:cNvSpPr>
            <a:spLocks noGrp="1"/>
          </p:cNvSpPr>
          <p:nvPr>
            <p:ph type="sldNum" sz="quarter" idx="12"/>
          </p:nvPr>
        </p:nvSpPr>
        <p:spPr/>
        <p:txBody>
          <a:bodyPr/>
          <a:lstStyle/>
          <a:p>
            <a:pPr lvl="0"/>
            <a:fld id="{7F546250-F9D3-4508-92ED-E3277AC0CCBD}" type="slidenum">
              <a:t>‹N›</a:t>
            </a:fld>
            <a:endParaRPr lang="it-IT"/>
          </a:p>
        </p:txBody>
      </p:sp>
    </p:spTree>
    <p:extLst>
      <p:ext uri="{BB962C8B-B14F-4D97-AF65-F5344CB8AC3E}">
        <p14:creationId xmlns:p14="http://schemas.microsoft.com/office/powerpoint/2010/main" val="605143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308850" y="301625"/>
            <a:ext cx="2266950" cy="6456363"/>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03238" y="301625"/>
            <a:ext cx="6653212" cy="645636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pPr lvl="0"/>
            <a:endParaRPr lang="it-IT"/>
          </a:p>
        </p:txBody>
      </p:sp>
      <p:sp>
        <p:nvSpPr>
          <p:cNvPr id="5" name="Segnaposto piè di pagina 4"/>
          <p:cNvSpPr>
            <a:spLocks noGrp="1"/>
          </p:cNvSpPr>
          <p:nvPr>
            <p:ph type="ftr" sz="quarter" idx="11"/>
          </p:nvPr>
        </p:nvSpPr>
        <p:spPr/>
        <p:txBody>
          <a:bodyPr/>
          <a:lstStyle/>
          <a:p>
            <a:pPr lvl="0"/>
            <a:endParaRPr lang="it-IT"/>
          </a:p>
        </p:txBody>
      </p:sp>
      <p:sp>
        <p:nvSpPr>
          <p:cNvPr id="6" name="Segnaposto numero diapositiva 5"/>
          <p:cNvSpPr>
            <a:spLocks noGrp="1"/>
          </p:cNvSpPr>
          <p:nvPr>
            <p:ph type="sldNum" sz="quarter" idx="12"/>
          </p:nvPr>
        </p:nvSpPr>
        <p:spPr/>
        <p:txBody>
          <a:bodyPr/>
          <a:lstStyle/>
          <a:p>
            <a:pPr lvl="0"/>
            <a:fld id="{17D761E6-8166-40D6-863C-0F2C9D7AF616}" type="slidenum">
              <a:t>‹N›</a:t>
            </a:fld>
            <a:endParaRPr lang="it-IT"/>
          </a:p>
        </p:txBody>
      </p:sp>
    </p:spTree>
    <p:extLst>
      <p:ext uri="{BB962C8B-B14F-4D97-AF65-F5344CB8AC3E}">
        <p14:creationId xmlns:p14="http://schemas.microsoft.com/office/powerpoint/2010/main" val="7294820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pPr lvl="0"/>
            <a:endParaRPr lang="it-IT"/>
          </a:p>
        </p:txBody>
      </p:sp>
      <p:sp>
        <p:nvSpPr>
          <p:cNvPr id="5" name="Segnaposto piè di pagina 4"/>
          <p:cNvSpPr>
            <a:spLocks noGrp="1"/>
          </p:cNvSpPr>
          <p:nvPr>
            <p:ph type="ftr" sz="quarter" idx="11"/>
          </p:nvPr>
        </p:nvSpPr>
        <p:spPr/>
        <p:txBody>
          <a:bodyPr/>
          <a:lstStyle/>
          <a:p>
            <a:pPr lvl="0"/>
            <a:endParaRPr lang="it-IT"/>
          </a:p>
        </p:txBody>
      </p:sp>
      <p:sp>
        <p:nvSpPr>
          <p:cNvPr id="6" name="Segnaposto numero diapositiva 5"/>
          <p:cNvSpPr>
            <a:spLocks noGrp="1"/>
          </p:cNvSpPr>
          <p:nvPr>
            <p:ph type="sldNum" sz="quarter" idx="12"/>
          </p:nvPr>
        </p:nvSpPr>
        <p:spPr/>
        <p:txBody>
          <a:bodyPr/>
          <a:lstStyle/>
          <a:p>
            <a:pPr lvl="0"/>
            <a:fld id="{2B64FD0B-E122-4F75-BEA8-C71F0D575993}" type="slidenum">
              <a:t>‹N›</a:t>
            </a:fld>
            <a:endParaRPr lang="it-IT"/>
          </a:p>
        </p:txBody>
      </p:sp>
    </p:spTree>
    <p:extLst>
      <p:ext uri="{BB962C8B-B14F-4D97-AF65-F5344CB8AC3E}">
        <p14:creationId xmlns:p14="http://schemas.microsoft.com/office/powerpoint/2010/main" val="3144184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96925" y="4857750"/>
            <a:ext cx="8567738" cy="15017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pPr lvl="0"/>
            <a:endParaRPr lang="it-IT"/>
          </a:p>
        </p:txBody>
      </p:sp>
      <p:sp>
        <p:nvSpPr>
          <p:cNvPr id="5" name="Segnaposto piè di pagina 4"/>
          <p:cNvSpPr>
            <a:spLocks noGrp="1"/>
          </p:cNvSpPr>
          <p:nvPr>
            <p:ph type="ftr" sz="quarter" idx="11"/>
          </p:nvPr>
        </p:nvSpPr>
        <p:spPr/>
        <p:txBody>
          <a:bodyPr/>
          <a:lstStyle/>
          <a:p>
            <a:pPr lvl="0"/>
            <a:endParaRPr lang="it-IT"/>
          </a:p>
        </p:txBody>
      </p:sp>
      <p:sp>
        <p:nvSpPr>
          <p:cNvPr id="6" name="Segnaposto numero diapositiva 5"/>
          <p:cNvSpPr>
            <a:spLocks noGrp="1"/>
          </p:cNvSpPr>
          <p:nvPr>
            <p:ph type="sldNum" sz="quarter" idx="12"/>
          </p:nvPr>
        </p:nvSpPr>
        <p:spPr/>
        <p:txBody>
          <a:bodyPr/>
          <a:lstStyle/>
          <a:p>
            <a:pPr lvl="0"/>
            <a:fld id="{1612A3BC-6F10-4493-AF71-91DCF8EA5E57}" type="slidenum">
              <a:t>‹N›</a:t>
            </a:fld>
            <a:endParaRPr lang="it-IT"/>
          </a:p>
        </p:txBody>
      </p:sp>
    </p:spTree>
    <p:extLst>
      <p:ext uri="{BB962C8B-B14F-4D97-AF65-F5344CB8AC3E}">
        <p14:creationId xmlns:p14="http://schemas.microsoft.com/office/powerpoint/2010/main" val="3670582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pPr lvl="0"/>
            <a:endParaRPr lang="it-IT"/>
          </a:p>
        </p:txBody>
      </p:sp>
      <p:sp>
        <p:nvSpPr>
          <p:cNvPr id="6" name="Segnaposto piè di pagina 5"/>
          <p:cNvSpPr>
            <a:spLocks noGrp="1"/>
          </p:cNvSpPr>
          <p:nvPr>
            <p:ph type="ftr" sz="quarter" idx="11"/>
          </p:nvPr>
        </p:nvSpPr>
        <p:spPr/>
        <p:txBody>
          <a:bodyPr/>
          <a:lstStyle/>
          <a:p>
            <a:pPr lvl="0"/>
            <a:endParaRPr lang="it-IT"/>
          </a:p>
        </p:txBody>
      </p:sp>
      <p:sp>
        <p:nvSpPr>
          <p:cNvPr id="7" name="Segnaposto numero diapositiva 6"/>
          <p:cNvSpPr>
            <a:spLocks noGrp="1"/>
          </p:cNvSpPr>
          <p:nvPr>
            <p:ph type="sldNum" sz="quarter" idx="12"/>
          </p:nvPr>
        </p:nvSpPr>
        <p:spPr/>
        <p:txBody>
          <a:bodyPr/>
          <a:lstStyle/>
          <a:p>
            <a:pPr lvl="0"/>
            <a:fld id="{1DAB7A65-7FC8-4BFD-BD38-BDCD0CDC1B67}" type="slidenum">
              <a:t>‹N›</a:t>
            </a:fld>
            <a:endParaRPr lang="it-IT"/>
          </a:p>
        </p:txBody>
      </p:sp>
    </p:spTree>
    <p:extLst>
      <p:ext uri="{BB962C8B-B14F-4D97-AF65-F5344CB8AC3E}">
        <p14:creationId xmlns:p14="http://schemas.microsoft.com/office/powerpoint/2010/main" val="2116846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04825" y="303213"/>
            <a:ext cx="9072563" cy="1258887"/>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pPr lvl="0"/>
            <a:endParaRPr lang="it-IT"/>
          </a:p>
        </p:txBody>
      </p:sp>
      <p:sp>
        <p:nvSpPr>
          <p:cNvPr id="8" name="Segnaposto piè di pagina 7"/>
          <p:cNvSpPr>
            <a:spLocks noGrp="1"/>
          </p:cNvSpPr>
          <p:nvPr>
            <p:ph type="ftr" sz="quarter" idx="11"/>
          </p:nvPr>
        </p:nvSpPr>
        <p:spPr/>
        <p:txBody>
          <a:bodyPr/>
          <a:lstStyle/>
          <a:p>
            <a:pPr lvl="0"/>
            <a:endParaRPr lang="it-IT"/>
          </a:p>
        </p:txBody>
      </p:sp>
      <p:sp>
        <p:nvSpPr>
          <p:cNvPr id="9" name="Segnaposto numero diapositiva 8"/>
          <p:cNvSpPr>
            <a:spLocks noGrp="1"/>
          </p:cNvSpPr>
          <p:nvPr>
            <p:ph type="sldNum" sz="quarter" idx="12"/>
          </p:nvPr>
        </p:nvSpPr>
        <p:spPr/>
        <p:txBody>
          <a:bodyPr/>
          <a:lstStyle/>
          <a:p>
            <a:pPr lvl="0"/>
            <a:fld id="{ACCFF807-DF0F-4C67-8E1B-538D1887D4C5}" type="slidenum">
              <a:t>‹N›</a:t>
            </a:fld>
            <a:endParaRPr lang="it-IT"/>
          </a:p>
        </p:txBody>
      </p:sp>
    </p:spTree>
    <p:extLst>
      <p:ext uri="{BB962C8B-B14F-4D97-AF65-F5344CB8AC3E}">
        <p14:creationId xmlns:p14="http://schemas.microsoft.com/office/powerpoint/2010/main" val="2352284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pPr lvl="0"/>
            <a:endParaRPr lang="it-IT"/>
          </a:p>
        </p:txBody>
      </p:sp>
      <p:sp>
        <p:nvSpPr>
          <p:cNvPr id="4" name="Segnaposto piè di pagina 3"/>
          <p:cNvSpPr>
            <a:spLocks noGrp="1"/>
          </p:cNvSpPr>
          <p:nvPr>
            <p:ph type="ftr" sz="quarter" idx="11"/>
          </p:nvPr>
        </p:nvSpPr>
        <p:spPr/>
        <p:txBody>
          <a:bodyPr/>
          <a:lstStyle/>
          <a:p>
            <a:pPr lvl="0"/>
            <a:endParaRPr lang="it-IT"/>
          </a:p>
        </p:txBody>
      </p:sp>
      <p:sp>
        <p:nvSpPr>
          <p:cNvPr id="5" name="Segnaposto numero diapositiva 4"/>
          <p:cNvSpPr>
            <a:spLocks noGrp="1"/>
          </p:cNvSpPr>
          <p:nvPr>
            <p:ph type="sldNum" sz="quarter" idx="12"/>
          </p:nvPr>
        </p:nvSpPr>
        <p:spPr/>
        <p:txBody>
          <a:bodyPr/>
          <a:lstStyle/>
          <a:p>
            <a:pPr lvl="0"/>
            <a:fld id="{39FFD5A3-AE86-462F-ADAE-D4E40519D4DE}" type="slidenum">
              <a:t>‹N›</a:t>
            </a:fld>
            <a:endParaRPr lang="it-IT"/>
          </a:p>
        </p:txBody>
      </p:sp>
    </p:spTree>
    <p:extLst>
      <p:ext uri="{BB962C8B-B14F-4D97-AF65-F5344CB8AC3E}">
        <p14:creationId xmlns:p14="http://schemas.microsoft.com/office/powerpoint/2010/main" val="4016093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pPr lvl="0"/>
            <a:endParaRPr lang="it-IT"/>
          </a:p>
        </p:txBody>
      </p:sp>
      <p:sp>
        <p:nvSpPr>
          <p:cNvPr id="3" name="Segnaposto piè di pagina 2"/>
          <p:cNvSpPr>
            <a:spLocks noGrp="1"/>
          </p:cNvSpPr>
          <p:nvPr>
            <p:ph type="ftr" sz="quarter" idx="11"/>
          </p:nvPr>
        </p:nvSpPr>
        <p:spPr/>
        <p:txBody>
          <a:bodyPr/>
          <a:lstStyle/>
          <a:p>
            <a:pPr lvl="0"/>
            <a:endParaRPr lang="it-IT"/>
          </a:p>
        </p:txBody>
      </p:sp>
      <p:sp>
        <p:nvSpPr>
          <p:cNvPr id="4" name="Segnaposto numero diapositiva 3"/>
          <p:cNvSpPr>
            <a:spLocks noGrp="1"/>
          </p:cNvSpPr>
          <p:nvPr>
            <p:ph type="sldNum" sz="quarter" idx="12"/>
          </p:nvPr>
        </p:nvSpPr>
        <p:spPr/>
        <p:txBody>
          <a:bodyPr/>
          <a:lstStyle/>
          <a:p>
            <a:pPr lvl="0"/>
            <a:fld id="{EF170CD2-376F-461B-ABE0-4C4479C69D4A}" type="slidenum">
              <a:t>‹N›</a:t>
            </a:fld>
            <a:endParaRPr lang="it-IT"/>
          </a:p>
        </p:txBody>
      </p:sp>
    </p:spTree>
    <p:extLst>
      <p:ext uri="{BB962C8B-B14F-4D97-AF65-F5344CB8AC3E}">
        <p14:creationId xmlns:p14="http://schemas.microsoft.com/office/powerpoint/2010/main" val="3700456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04825" y="301625"/>
            <a:ext cx="3316288" cy="1279525"/>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pPr lvl="0"/>
            <a:endParaRPr lang="it-IT"/>
          </a:p>
        </p:txBody>
      </p:sp>
      <p:sp>
        <p:nvSpPr>
          <p:cNvPr id="6" name="Segnaposto piè di pagina 5"/>
          <p:cNvSpPr>
            <a:spLocks noGrp="1"/>
          </p:cNvSpPr>
          <p:nvPr>
            <p:ph type="ftr" sz="quarter" idx="11"/>
          </p:nvPr>
        </p:nvSpPr>
        <p:spPr/>
        <p:txBody>
          <a:bodyPr/>
          <a:lstStyle/>
          <a:p>
            <a:pPr lvl="0"/>
            <a:endParaRPr lang="it-IT"/>
          </a:p>
        </p:txBody>
      </p:sp>
      <p:sp>
        <p:nvSpPr>
          <p:cNvPr id="7" name="Segnaposto numero diapositiva 6"/>
          <p:cNvSpPr>
            <a:spLocks noGrp="1"/>
          </p:cNvSpPr>
          <p:nvPr>
            <p:ph type="sldNum" sz="quarter" idx="12"/>
          </p:nvPr>
        </p:nvSpPr>
        <p:spPr/>
        <p:txBody>
          <a:bodyPr/>
          <a:lstStyle/>
          <a:p>
            <a:pPr lvl="0"/>
            <a:fld id="{7E3BE8FD-E4D2-4AC7-AF91-DF077FD46E26}" type="slidenum">
              <a:t>‹N›</a:t>
            </a:fld>
            <a:endParaRPr lang="it-IT"/>
          </a:p>
        </p:txBody>
      </p:sp>
    </p:spTree>
    <p:extLst>
      <p:ext uri="{BB962C8B-B14F-4D97-AF65-F5344CB8AC3E}">
        <p14:creationId xmlns:p14="http://schemas.microsoft.com/office/powerpoint/2010/main" val="36116539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976438" y="5291138"/>
            <a:ext cx="6048375" cy="625475"/>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pPr lvl="0"/>
            <a:endParaRPr lang="it-IT"/>
          </a:p>
        </p:txBody>
      </p:sp>
      <p:sp>
        <p:nvSpPr>
          <p:cNvPr id="6" name="Segnaposto piè di pagina 5"/>
          <p:cNvSpPr>
            <a:spLocks noGrp="1"/>
          </p:cNvSpPr>
          <p:nvPr>
            <p:ph type="ftr" sz="quarter" idx="11"/>
          </p:nvPr>
        </p:nvSpPr>
        <p:spPr/>
        <p:txBody>
          <a:bodyPr/>
          <a:lstStyle/>
          <a:p>
            <a:pPr lvl="0"/>
            <a:endParaRPr lang="it-IT"/>
          </a:p>
        </p:txBody>
      </p:sp>
      <p:sp>
        <p:nvSpPr>
          <p:cNvPr id="7" name="Segnaposto numero diapositiva 6"/>
          <p:cNvSpPr>
            <a:spLocks noGrp="1"/>
          </p:cNvSpPr>
          <p:nvPr>
            <p:ph type="sldNum" sz="quarter" idx="12"/>
          </p:nvPr>
        </p:nvSpPr>
        <p:spPr/>
        <p:txBody>
          <a:bodyPr/>
          <a:lstStyle/>
          <a:p>
            <a:pPr lvl="0"/>
            <a:fld id="{C7940E01-4AC4-4450-9C71-132F442E4D73}" type="slidenum">
              <a:t>‹N›</a:t>
            </a:fld>
            <a:endParaRPr lang="it-IT"/>
          </a:p>
        </p:txBody>
      </p:sp>
    </p:spTree>
    <p:extLst>
      <p:ext uri="{BB962C8B-B14F-4D97-AF65-F5344CB8AC3E}">
        <p14:creationId xmlns:p14="http://schemas.microsoft.com/office/powerpoint/2010/main" val="20875179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egnaposto titolo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it-IT"/>
          </a:p>
        </p:txBody>
      </p:sp>
      <p:sp>
        <p:nvSpPr>
          <p:cNvPr id="3" name="Segnaposto testo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it-IT"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it-IT"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it-IT"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it-IT"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it-IT"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it-IT"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it-IT"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it-IT"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it-IT"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it-IT" sz="2000" b="0" i="0" u="none" strike="noStrike" kern="1200">
                <a:ln>
                  <a:noFill/>
                </a:ln>
                <a:latin typeface="Arial" pitchFamily="18"/>
                <a:ea typeface="Microsoft YaHei" pitchFamily="2"/>
                <a:cs typeface="Mangal" pitchFamily="2"/>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it-IT" sz="1400" kern="1200">
                <a:latin typeface="Times New Roman" pitchFamily="18"/>
                <a:ea typeface="Lucida Sans Unicode" pitchFamily="2"/>
                <a:cs typeface="Tahoma" pitchFamily="2"/>
              </a:defRPr>
            </a:lvl1pPr>
          </a:lstStyle>
          <a:p>
            <a:pPr lvl="0"/>
            <a:endParaRPr lang="it-IT"/>
          </a:p>
        </p:txBody>
      </p:sp>
      <p:sp>
        <p:nvSpPr>
          <p:cNvPr id="5" name="Segnaposto piè di pagina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it-IT" sz="1400" kern="1200">
                <a:latin typeface="Times New Roman" pitchFamily="18"/>
                <a:ea typeface="Lucida Sans Unicode" pitchFamily="2"/>
                <a:cs typeface="Tahoma" pitchFamily="2"/>
              </a:defRPr>
            </a:lvl1pPr>
          </a:lstStyle>
          <a:p>
            <a:pPr lvl="0"/>
            <a:endParaRPr lang="it-IT"/>
          </a:p>
        </p:txBody>
      </p:sp>
      <p:sp>
        <p:nvSpPr>
          <p:cNvPr id="6" name="Segnaposto numero diapositiva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it-IT" sz="1400" kern="1200">
                <a:latin typeface="Times New Roman" pitchFamily="18"/>
                <a:ea typeface="Lucida Sans Unicode" pitchFamily="2"/>
                <a:cs typeface="Tahoma" pitchFamily="2"/>
              </a:defRPr>
            </a:lvl1pPr>
          </a:lstStyle>
          <a:p>
            <a:pPr lvl="0"/>
            <a:fld id="{7D99AE8C-AA80-433C-9C85-FD22F03DD3F4}" type="slidenum">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it-IT" sz="4400" b="0" i="0" u="none" strike="noStrike" kern="1200">
          <a:ln>
            <a:noFill/>
          </a:ln>
          <a:latin typeface="Arial" pitchFamily="18"/>
          <a:ea typeface="Microsoft YaHei" pitchFamily="2"/>
          <a:cs typeface="Mangal" pitchFamily="2"/>
        </a:defRPr>
      </a:lvl1pPr>
    </p:titleStyle>
    <p:bodyStyle>
      <a:lvl1pPr marL="0" marR="0" indent="0" rtl="0" hangingPunct="0">
        <a:spcBef>
          <a:spcPts val="0"/>
        </a:spcBef>
        <a:spcAft>
          <a:spcPts val="1414"/>
        </a:spcAft>
        <a:tabLst/>
        <a:defRPr lang="it-IT" sz="3200" b="0" i="0" u="none" strike="noStrike" kern="1200">
          <a:ln>
            <a:noFill/>
          </a:ln>
          <a:latin typeface="Arial" pitchFamily="18"/>
          <a:ea typeface="Microsoft YaHei" pitchFamily="2"/>
          <a:cs typeface="Mangal" pitchFamily="2"/>
        </a:defRPr>
      </a:lvl1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olo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it-IT" sz="3200"/>
              <a:t>IL PRINCIPIO DI NON DISCRIMINAZIONE NELL'ECONOMIA</a:t>
            </a:r>
          </a:p>
        </p:txBody>
      </p:sp>
      <p:sp>
        <p:nvSpPr>
          <p:cNvPr id="3" name="Sottotitolo 2"/>
          <p:cNvSpPr txBox="1">
            <a:spLocks noGrp="1"/>
          </p:cNvSpPr>
          <p:nvPr>
            <p:ph type="subTitle" idx="4294967295"/>
          </p:nvPr>
        </p:nvSpPr>
        <p:spPr>
          <a:xfrm>
            <a:off x="503999" y="1603958"/>
            <a:ext cx="9071640" cy="5319405"/>
          </a:xfrm>
        </p:spPr>
        <p:txBody>
          <a:bodyPr anchor="ct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lvl="0" indent="0" algn="just">
              <a:buNone/>
            </a:pPr>
            <a:r>
              <a:rPr lang="it-IT" sz="2000" dirty="0"/>
              <a:t>- Competizione per acquisire beni o </a:t>
            </a:r>
            <a:r>
              <a:rPr lang="it-IT" sz="2000" dirty="0" smtClean="0"/>
              <a:t>servizi:</a:t>
            </a:r>
            <a:endParaRPr lang="it-IT" sz="2000" dirty="0"/>
          </a:p>
          <a:p>
            <a:pPr marL="0" lvl="0" indent="0" algn="just">
              <a:buNone/>
            </a:pPr>
            <a:r>
              <a:rPr lang="it-IT" sz="2000" dirty="0"/>
              <a:t>- </a:t>
            </a:r>
            <a:r>
              <a:rPr lang="it-IT" sz="2000" dirty="0" smtClean="0"/>
              <a:t>1) Competizione </a:t>
            </a:r>
            <a:r>
              <a:rPr lang="it-IT" sz="2000" dirty="0"/>
              <a:t>spontanea = confronto tra domanda e offerta.</a:t>
            </a:r>
          </a:p>
          <a:p>
            <a:pPr marL="0" lvl="0" indent="0" algn="just">
              <a:buNone/>
            </a:pPr>
            <a:r>
              <a:rPr lang="it-IT" sz="2000" dirty="0"/>
              <a:t>- </a:t>
            </a:r>
            <a:r>
              <a:rPr lang="it-IT" sz="2000" dirty="0" smtClean="0"/>
              <a:t>2) Competizione con mezzi giuridici = procedimento </a:t>
            </a:r>
            <a:r>
              <a:rPr lang="it-IT" sz="2000" dirty="0"/>
              <a:t>di gara = forma di pubblicità previste dalla legge.</a:t>
            </a:r>
          </a:p>
          <a:p>
            <a:pPr marL="0" lvl="0" indent="0" algn="just">
              <a:buNone/>
            </a:pPr>
            <a:r>
              <a:rPr lang="it-IT" sz="2000" dirty="0"/>
              <a:t>- Come le pubbliche amministrazioni stipulano i contratti per conseguire i beni o i servizi necessari per realizzare i propri scopi pubblici.</a:t>
            </a:r>
          </a:p>
          <a:p>
            <a:pPr marL="0" lvl="0" indent="0" algn="just">
              <a:buNone/>
            </a:pPr>
            <a:r>
              <a:rPr lang="it-IT" sz="2000" dirty="0"/>
              <a:t>- Come si diventa controparte dell'amministrazione = gara.</a:t>
            </a:r>
          </a:p>
          <a:p>
            <a:pPr marL="0" lvl="0" indent="0" algn="just">
              <a:buNone/>
            </a:pPr>
            <a:r>
              <a:rPr lang="it-IT" sz="2000" dirty="0"/>
              <a:t>- Gara = scelta dell'offerta più conveniente per tutelare l'interesse pubblico.</a:t>
            </a:r>
          </a:p>
          <a:p>
            <a:pPr marL="0" lvl="0" indent="0" algn="just">
              <a:buNone/>
            </a:pPr>
            <a:r>
              <a:rPr lang="it-IT" sz="2000" dirty="0"/>
              <a:t>- </a:t>
            </a:r>
            <a:r>
              <a:rPr lang="it-IT" sz="2000" dirty="0" smtClean="0"/>
              <a:t>Diritto </a:t>
            </a:r>
            <a:r>
              <a:rPr lang="it-IT" sz="2000" dirty="0"/>
              <a:t>europeo = </a:t>
            </a:r>
            <a:r>
              <a:rPr lang="it-IT" sz="2000" dirty="0" smtClean="0"/>
              <a:t>la messa </a:t>
            </a:r>
            <a:r>
              <a:rPr lang="it-IT" sz="2000" dirty="0"/>
              <a:t>in concorrenza per coloro che aspirano a contrarre con le pubbliche amministrazioni ha la funzione </a:t>
            </a:r>
            <a:r>
              <a:rPr lang="it-IT" sz="2000" dirty="0" smtClean="0"/>
              <a:t>di </a:t>
            </a:r>
            <a:r>
              <a:rPr lang="it-IT" sz="2000" dirty="0"/>
              <a:t>evitare e di prevenire forme di discriminazione a vantaggio elle imprese italiane.</a:t>
            </a:r>
          </a:p>
          <a:p>
            <a:pPr marL="0" lvl="0" indent="0" algn="just">
              <a:buNone/>
            </a:pPr>
            <a:r>
              <a:rPr lang="it-IT" sz="2000" dirty="0"/>
              <a:t>- Gara = evitare le discriminazioni e prevenire fenomeni nei quali la scelta del contraente potrebbe essere condizionata da fattori extra-economici</a:t>
            </a:r>
            <a:r>
              <a:rPr lang="it-IT" sz="2400" dirty="0"/>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r>
              <a:rPr lang="it-IT" sz="2000" dirty="0" smtClean="0"/>
              <a:t>3) Rapporto tra l’organismo di diritto pubblico ed altra amministrazione aggiudicatrice.</a:t>
            </a:r>
          </a:p>
          <a:p>
            <a:pPr algn="just"/>
            <a:r>
              <a:rPr lang="it-IT" sz="2000" dirty="0" smtClean="0"/>
              <a:t>Un soggetto è organismo di diritto pubblico se è collegato ad un’amministrazione aggiudicatrice nell’ambito di un rapporto in cui l’amministrazione aggiudicatrice esercita un’influenza sulle scelte che attengono alla scelta del contraente.</a:t>
            </a:r>
          </a:p>
          <a:p>
            <a:pPr algn="just"/>
            <a:r>
              <a:rPr lang="it-IT" sz="2000" dirty="0" smtClean="0"/>
              <a:t>Influenza di un’amministrazione aggiudicatrice su un soggetto: a) quando la gestione del soggetto è sottoposta al controllo dell’amministrazione; b) quando l’amministrazione fornisce la maggior parte dei mezzi finanziari; c) quando nomini più della metà dei componenti degli organi direttivi.</a:t>
            </a:r>
            <a:endParaRPr lang="it-IT" sz="2000" dirty="0"/>
          </a:p>
          <a:p>
            <a:pPr algn="just"/>
            <a:r>
              <a:rPr lang="it-IT" sz="2000" dirty="0" smtClean="0"/>
              <a:t>Autonomia gestionale del soggetto viene limitata sia dal punto dell’organizzazione sia dal punto di vista del modo di finanziamento.</a:t>
            </a:r>
          </a:p>
        </p:txBody>
      </p:sp>
    </p:spTree>
    <p:extLst>
      <p:ext uri="{BB962C8B-B14F-4D97-AF65-F5344CB8AC3E}">
        <p14:creationId xmlns:p14="http://schemas.microsoft.com/office/powerpoint/2010/main" val="19488457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r>
              <a:rPr lang="it-IT" sz="2000" dirty="0" smtClean="0"/>
              <a:t>Organismo di diritto pubblico = per garantire le finalità delle regole per l’aggiudicazione degli appalti pubblici.</a:t>
            </a:r>
          </a:p>
          <a:p>
            <a:r>
              <a:rPr lang="it-IT" sz="2000" dirty="0" smtClean="0"/>
              <a:t>Presenza di motivi organizzativi che operano nella direzione di esimere le pubbliche amministrazioni dall’obbligo di rispettare le regole per l’aggiudicazione degli appalti pubblici.</a:t>
            </a:r>
          </a:p>
          <a:p>
            <a:r>
              <a:rPr lang="it-IT" sz="2000" dirty="0" smtClean="0"/>
              <a:t>Ciò accade quando tra l’amministrazione ed un soggetto esterno esiste un rapporto nel quale emerge come il secondo (soggetto esterno) faccia parte dell’organizzazione dell’amministrazione.</a:t>
            </a:r>
          </a:p>
          <a:p>
            <a:r>
              <a:rPr lang="it-IT" sz="2000" dirty="0" smtClean="0"/>
              <a:t>Non vi è allora l’obbligo per l’amministrazione di seguire le procedure che assicurano la scelta dell’offerta più conveniente.</a:t>
            </a:r>
          </a:p>
          <a:p>
            <a:r>
              <a:rPr lang="it-IT" sz="2000" dirty="0" smtClean="0"/>
              <a:t>Qui l’amministrazione si serve di strumenti propri.</a:t>
            </a:r>
          </a:p>
          <a:p>
            <a:r>
              <a:rPr lang="it-IT" sz="2000" i="1" u="sng" dirty="0" smtClean="0"/>
              <a:t>House </a:t>
            </a:r>
            <a:r>
              <a:rPr lang="it-IT" sz="2000" i="1" u="sng" dirty="0" err="1" smtClean="0"/>
              <a:t>providing</a:t>
            </a:r>
            <a:r>
              <a:rPr lang="it-IT" sz="2000" i="1" u="sng" dirty="0" smtClean="0"/>
              <a:t> </a:t>
            </a:r>
            <a:r>
              <a:rPr lang="it-IT" sz="2000" i="1" dirty="0" smtClean="0"/>
              <a:t>= </a:t>
            </a:r>
            <a:r>
              <a:rPr lang="it-IT" sz="2000" u="sng" dirty="0" smtClean="0"/>
              <a:t>autoproduzione</a:t>
            </a:r>
            <a:r>
              <a:rPr lang="it-IT" sz="2000" i="1" dirty="0" smtClean="0"/>
              <a:t>.</a:t>
            </a:r>
            <a:endParaRPr lang="it-IT" sz="2000" i="1" dirty="0"/>
          </a:p>
        </p:txBody>
      </p:sp>
    </p:spTree>
    <p:extLst>
      <p:ext uri="{BB962C8B-B14F-4D97-AF65-F5344CB8AC3E}">
        <p14:creationId xmlns:p14="http://schemas.microsoft.com/office/powerpoint/2010/main" val="27256460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2400" i="1" dirty="0" smtClean="0"/>
              <a:t>House </a:t>
            </a:r>
            <a:r>
              <a:rPr lang="it-IT" sz="2400" i="1" dirty="0" err="1" smtClean="0"/>
              <a:t>provinding</a:t>
            </a:r>
            <a:r>
              <a:rPr lang="it-IT" sz="2400" dirty="0" smtClean="0"/>
              <a:t> = qui non vi è motivo di obbligare l’amministrazione a seguire le speciali procedure che garantiscono la scelta dell’offerta più conveniente.</a:t>
            </a:r>
          </a:p>
          <a:p>
            <a:r>
              <a:rPr lang="it-IT" sz="2400" dirty="0" smtClean="0"/>
              <a:t>L’amministrazione </a:t>
            </a:r>
            <a:r>
              <a:rPr lang="it-IT" sz="2400" dirty="0" err="1" smtClean="0"/>
              <a:t>nell’</a:t>
            </a:r>
            <a:r>
              <a:rPr lang="it-IT" sz="2400" i="1" dirty="0" err="1" smtClean="0"/>
              <a:t>house</a:t>
            </a:r>
            <a:r>
              <a:rPr lang="it-IT" sz="2400" i="1" dirty="0" smtClean="0"/>
              <a:t> </a:t>
            </a:r>
            <a:r>
              <a:rPr lang="it-IT" sz="2400" i="1" dirty="0" err="1" smtClean="0"/>
              <a:t>providing</a:t>
            </a:r>
            <a:r>
              <a:rPr lang="it-IT" sz="2400" i="1" dirty="0" smtClean="0"/>
              <a:t> </a:t>
            </a:r>
            <a:r>
              <a:rPr lang="it-IT" sz="2400" dirty="0" smtClean="0"/>
              <a:t>si serve di strumenti propri.</a:t>
            </a:r>
          </a:p>
          <a:p>
            <a:r>
              <a:rPr lang="it-IT" sz="2400" dirty="0" smtClean="0"/>
              <a:t>Le amministrazioni pubbliche per svolgere alcune attività reputano preferibile dotarsi di organismi </a:t>
            </a:r>
            <a:r>
              <a:rPr lang="it-IT" sz="2400" i="1" dirty="0" smtClean="0"/>
              <a:t>ad hoc</a:t>
            </a:r>
            <a:r>
              <a:rPr lang="it-IT" sz="2400" dirty="0" smtClean="0"/>
              <a:t>.</a:t>
            </a:r>
          </a:p>
          <a:p>
            <a:r>
              <a:rPr lang="it-IT" sz="2400" dirty="0" smtClean="0"/>
              <a:t>Organismi che pur essendo formalmente distinti operano come elementi dell’organizzazione propria dell’amministrazione.</a:t>
            </a:r>
          </a:p>
          <a:p>
            <a:r>
              <a:rPr lang="it-IT" sz="2400" dirty="0" smtClean="0"/>
              <a:t>L’amministrazione esercita sull’attività in </a:t>
            </a:r>
            <a:r>
              <a:rPr lang="it-IT" sz="2400" i="1" dirty="0" err="1" smtClean="0"/>
              <a:t>house</a:t>
            </a:r>
            <a:r>
              <a:rPr lang="it-IT" sz="2400" i="1" dirty="0" smtClean="0"/>
              <a:t> </a:t>
            </a:r>
            <a:r>
              <a:rPr lang="it-IT" sz="2400" i="1" dirty="0" err="1" smtClean="0"/>
              <a:t>providing</a:t>
            </a:r>
            <a:r>
              <a:rPr lang="it-IT" sz="2400" i="1" dirty="0" smtClean="0"/>
              <a:t> </a:t>
            </a:r>
            <a:r>
              <a:rPr lang="it-IT" sz="2400" dirty="0" smtClean="0"/>
              <a:t>lo stesso controllo che viene esercitato sui propri uffici.</a:t>
            </a:r>
            <a:endParaRPr lang="it-IT" sz="2400" dirty="0"/>
          </a:p>
        </p:txBody>
      </p:sp>
    </p:spTree>
    <p:extLst>
      <p:ext uri="{BB962C8B-B14F-4D97-AF65-F5344CB8AC3E}">
        <p14:creationId xmlns:p14="http://schemas.microsoft.com/office/powerpoint/2010/main" val="16192211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indent="0"/>
            <a:r>
              <a:rPr lang="it-IT" sz="2000" dirty="0" smtClean="0"/>
              <a:t>Affidamento diretto da parte della pubblica amministrazione = senza gara.</a:t>
            </a:r>
          </a:p>
          <a:p>
            <a:pPr indent="0"/>
            <a:r>
              <a:rPr lang="it-IT" sz="2000" dirty="0" smtClean="0"/>
              <a:t>Entità esterne poste al servizio dell’amministrazione.</a:t>
            </a:r>
          </a:p>
          <a:p>
            <a:pPr indent="0"/>
            <a:r>
              <a:rPr lang="it-IT" sz="2000" dirty="0" smtClean="0"/>
              <a:t>Al servizio dell’amministrazione c’è sia l’organizzazione che fornisce prestazioni all’amministrazione stessa (servizi informatici o di riscaldamento ecc.), sia quelle costituite per fornire prestazioni a terzi, quando in tale modo l’organizzazione assolve un compito che è proprio dell’amministrazione al cui servizio essa opera (raccolta dei rifiuti).</a:t>
            </a:r>
          </a:p>
          <a:p>
            <a:pPr indent="0"/>
            <a:r>
              <a:rPr lang="it-IT" sz="2000" i="1" dirty="0" smtClean="0"/>
              <a:t>House </a:t>
            </a:r>
            <a:r>
              <a:rPr lang="it-IT" sz="2000" i="1" dirty="0" err="1" smtClean="0"/>
              <a:t>providing</a:t>
            </a:r>
            <a:r>
              <a:rPr lang="it-IT" sz="2000" i="1" dirty="0" smtClean="0"/>
              <a:t> </a:t>
            </a:r>
            <a:r>
              <a:rPr lang="it-IT" sz="2000" dirty="0" smtClean="0"/>
              <a:t>= nozione di organizzazione che comprende elementi formalmente separati ma collegati sia da un punto di vista funzionale sia da un punto di vista organizzativo.</a:t>
            </a:r>
          </a:p>
          <a:p>
            <a:pPr indent="0">
              <a:buNone/>
            </a:pPr>
            <a:r>
              <a:rPr lang="it-IT" sz="2000" dirty="0" smtClean="0"/>
              <a:t>Società-organo = società commerciale costituita dall’ente locale per provvedere ad alcuni servizi.</a:t>
            </a:r>
          </a:p>
        </p:txBody>
      </p:sp>
    </p:spTree>
    <p:extLst>
      <p:ext uri="{BB962C8B-B14F-4D97-AF65-F5344CB8AC3E}">
        <p14:creationId xmlns:p14="http://schemas.microsoft.com/office/powerpoint/2010/main" val="2851231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sz="3200" dirty="0"/>
          </a:p>
        </p:txBody>
      </p:sp>
      <p:sp>
        <p:nvSpPr>
          <p:cNvPr id="3" name="Segnaposto contenuto 2"/>
          <p:cNvSpPr>
            <a:spLocks noGrp="1"/>
          </p:cNvSpPr>
          <p:nvPr>
            <p:ph idx="1"/>
          </p:nvPr>
        </p:nvSpPr>
        <p:spPr/>
        <p:txBody>
          <a:bodyPr/>
          <a:lstStyle/>
          <a:p>
            <a:r>
              <a:rPr lang="it-IT" sz="2000" i="1" dirty="0" smtClean="0"/>
              <a:t>House </a:t>
            </a:r>
            <a:r>
              <a:rPr lang="it-IT" sz="2000" i="1" dirty="0" err="1" smtClean="0"/>
              <a:t>providing</a:t>
            </a:r>
            <a:r>
              <a:rPr lang="it-IT" sz="2000" i="1" dirty="0" smtClean="0"/>
              <a:t>:</a:t>
            </a:r>
          </a:p>
          <a:p>
            <a:endParaRPr lang="it-IT" sz="2000" i="1" dirty="0" smtClean="0"/>
          </a:p>
          <a:p>
            <a:r>
              <a:rPr lang="it-IT" sz="2000" dirty="0" smtClean="0"/>
              <a:t>1) entità organizzativa esterna al servizio dell’amministrazione;</a:t>
            </a:r>
          </a:p>
          <a:p>
            <a:r>
              <a:rPr lang="it-IT" sz="2000" dirty="0" smtClean="0"/>
              <a:t>2) entità organizzativa esterna sottoposta allo stesso controllo che l’amministrazione svolge nei confronti dei propri uffici.</a:t>
            </a:r>
            <a:endParaRPr lang="it-IT" sz="2000" dirty="0"/>
          </a:p>
          <a:p>
            <a:r>
              <a:rPr lang="it-IT" sz="2000" dirty="0" smtClean="0"/>
              <a:t>L’entità organizzativa può svolgere prestazioni ad altri (non solo all’amministrazione).</a:t>
            </a:r>
          </a:p>
          <a:p>
            <a:r>
              <a:rPr lang="it-IT" sz="2000" dirty="0" smtClean="0"/>
              <a:t>Non si può imporre la sotto-utilizzazione della capacità produttiva.</a:t>
            </a:r>
          </a:p>
          <a:p>
            <a:r>
              <a:rPr lang="it-IT" sz="2000" i="1" dirty="0" smtClean="0"/>
              <a:t>House </a:t>
            </a:r>
            <a:r>
              <a:rPr lang="it-IT" sz="2000" i="1" dirty="0" err="1" smtClean="0"/>
              <a:t>providing</a:t>
            </a:r>
            <a:r>
              <a:rPr lang="it-IT" sz="2000" i="1" dirty="0" smtClean="0"/>
              <a:t> = </a:t>
            </a:r>
            <a:r>
              <a:rPr lang="it-IT" sz="2000" dirty="0" smtClean="0"/>
              <a:t>non c’è il metodo della gara.</a:t>
            </a:r>
          </a:p>
          <a:p>
            <a:r>
              <a:rPr lang="it-IT" sz="2000" dirty="0" smtClean="0"/>
              <a:t>Perché vi sia gara bisogna che i candidati non appartengano all’amministrazione.</a:t>
            </a:r>
            <a:endParaRPr lang="it-IT" sz="2000" dirty="0"/>
          </a:p>
        </p:txBody>
      </p:sp>
    </p:spTree>
    <p:extLst>
      <p:ext uri="{BB962C8B-B14F-4D97-AF65-F5344CB8AC3E}">
        <p14:creationId xmlns:p14="http://schemas.microsoft.com/office/powerpoint/2010/main" val="1290561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smtClean="0"/>
          </a:p>
          <a:p>
            <a:r>
              <a:rPr lang="it-IT" sz="2800" u="sng" dirty="0" smtClean="0"/>
              <a:t>ORGANISMO DI DIRITTO PUBBLICO </a:t>
            </a:r>
            <a:r>
              <a:rPr lang="it-IT" sz="2800" dirty="0" smtClean="0"/>
              <a:t>NASCE PER EVITARE L’ELUSIONE DELLE REGOLE PER L’AGGIUDICAZIONE DEGLI APPALTI PUBBLICI;</a:t>
            </a:r>
          </a:p>
          <a:p>
            <a:r>
              <a:rPr lang="it-IT" sz="2800" dirty="0"/>
              <a:t> </a:t>
            </a:r>
            <a:endParaRPr lang="it-IT" sz="2800" dirty="0" smtClean="0"/>
          </a:p>
          <a:p>
            <a:r>
              <a:rPr lang="it-IT" sz="2800" i="1" u="sng" dirty="0" smtClean="0"/>
              <a:t>IN HOUSE PROVIDER </a:t>
            </a:r>
            <a:r>
              <a:rPr lang="it-IT" sz="2800" dirty="0" smtClean="0"/>
              <a:t>NASCE PER ATTENUARE IL RIGORE E I COSTI DEL METODO DELLA GARA. </a:t>
            </a:r>
            <a:endParaRPr lang="it-IT" sz="2800" dirty="0"/>
          </a:p>
        </p:txBody>
      </p:sp>
    </p:spTree>
    <p:extLst>
      <p:ext uri="{BB962C8B-B14F-4D97-AF65-F5344CB8AC3E}">
        <p14:creationId xmlns:p14="http://schemas.microsoft.com/office/powerpoint/2010/main" val="597488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r>
              <a:rPr lang="it-IT" sz="2400" dirty="0" smtClean="0"/>
              <a:t>Non discriminazione tra imprese per la nazionalità = condizione per la creazione di un mercato interno</a:t>
            </a:r>
            <a:r>
              <a:rPr lang="it-IT" sz="2800" dirty="0" smtClean="0"/>
              <a:t>.</a:t>
            </a:r>
          </a:p>
          <a:p>
            <a:r>
              <a:rPr lang="it-IT" sz="2400" dirty="0" smtClean="0"/>
              <a:t>Principio della parità di trattamento = non discriminazione secondo la nazionalità, diritti di stabilimento, diritto alla libera prestazione dei servizi.</a:t>
            </a:r>
          </a:p>
          <a:p>
            <a:r>
              <a:rPr lang="it-IT" sz="2400" dirty="0" smtClean="0"/>
              <a:t>Obbligo di formalizzare la messa in concorrenza dei possibili contraenti si applica alle pubbliche amministrazioni e non ad altri operatori economici. Perché? </a:t>
            </a:r>
          </a:p>
          <a:p>
            <a:r>
              <a:rPr lang="it-IT" sz="2400" dirty="0" smtClean="0"/>
              <a:t>Altri operatori = le scelte sono dettare dalla convenienza economica.</a:t>
            </a:r>
          </a:p>
          <a:p>
            <a:r>
              <a:rPr lang="it-IT" sz="2400" dirty="0" smtClean="0"/>
              <a:t>Pubbliche amministrazioni = tutelano altri interessi.</a:t>
            </a:r>
            <a:endParaRPr lang="it-IT" sz="2400" dirty="0"/>
          </a:p>
        </p:txBody>
      </p:sp>
    </p:spTree>
    <p:extLst>
      <p:ext uri="{BB962C8B-B14F-4D97-AF65-F5344CB8AC3E}">
        <p14:creationId xmlns:p14="http://schemas.microsoft.com/office/powerpoint/2010/main" val="12607657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just">
              <a:spcAft>
                <a:spcPts val="0"/>
              </a:spcAft>
              <a:buNone/>
            </a:pPr>
            <a:endParaRPr lang="it-IT" sz="2000" dirty="0" smtClean="0"/>
          </a:p>
          <a:p>
            <a:pPr marL="0" indent="0" algn="just">
              <a:spcAft>
                <a:spcPts val="0"/>
              </a:spcAft>
            </a:pPr>
            <a:r>
              <a:rPr lang="it-IT" sz="2000" dirty="0" smtClean="0"/>
              <a:t>Amministrazioni pubbliche = </a:t>
            </a:r>
            <a:r>
              <a:rPr lang="it-IT" sz="2000" u="sng" dirty="0" smtClean="0"/>
              <a:t>convergenza tra l’interesse che muove la </a:t>
            </a:r>
            <a:r>
              <a:rPr lang="it-IT" sz="2000" u="sng" dirty="0" err="1" smtClean="0"/>
              <a:t>pubbl</a:t>
            </a:r>
            <a:r>
              <a:rPr lang="it-IT" sz="2000" u="sng" dirty="0" smtClean="0"/>
              <a:t>. </a:t>
            </a:r>
            <a:r>
              <a:rPr lang="it-IT" sz="2000" u="sng" dirty="0" err="1" smtClean="0"/>
              <a:t>amm</a:t>
            </a:r>
            <a:r>
              <a:rPr lang="it-IT" sz="2000" u="sng" dirty="0" smtClean="0"/>
              <a:t>. e l’interesse alla scelta economicamente più conveniente non è scontata.</a:t>
            </a:r>
          </a:p>
          <a:p>
            <a:pPr marL="0" indent="0" algn="just">
              <a:spcAft>
                <a:spcPts val="0"/>
              </a:spcAft>
            </a:pPr>
            <a:r>
              <a:rPr lang="it-IT" sz="2000" dirty="0" smtClean="0"/>
              <a:t>Pubbliche Amministrazioni = portatrici di interessi che possono prevalere sule valutazioni di convenienza economica.</a:t>
            </a:r>
          </a:p>
          <a:p>
            <a:pPr marL="0" indent="0" algn="just">
              <a:spcAft>
                <a:spcPts val="0"/>
              </a:spcAft>
            </a:pPr>
            <a:r>
              <a:rPr lang="it-IT" sz="2000" dirty="0" smtClean="0"/>
              <a:t>Gara = favorire la scelta imparziale fra offerenti.</a:t>
            </a:r>
          </a:p>
          <a:p>
            <a:pPr marL="0" indent="0" algn="just">
              <a:spcAft>
                <a:spcPts val="0"/>
              </a:spcAft>
            </a:pPr>
            <a:r>
              <a:rPr lang="it-IT" sz="2000" dirty="0" smtClean="0"/>
              <a:t>Interesse dell’impresa = a non essere posposta ad altri aspiranti in modo illegittimo (violazione delle regole della gara).</a:t>
            </a:r>
          </a:p>
          <a:p>
            <a:pPr marL="0" indent="0" algn="just">
              <a:spcAft>
                <a:spcPts val="0"/>
              </a:spcAft>
            </a:pPr>
            <a:r>
              <a:rPr lang="it-IT" sz="2000" dirty="0" smtClean="0"/>
              <a:t>Gara = tutela dell’interesse finanziario dell’amministrazione.</a:t>
            </a:r>
          </a:p>
          <a:p>
            <a:pPr marL="0" lvl="0" indent="0" algn="just">
              <a:spcAft>
                <a:spcPts val="0"/>
              </a:spcAft>
            </a:pPr>
            <a:r>
              <a:rPr lang="it-IT" sz="2000" dirty="0"/>
              <a:t>Il procedimento di gara è previsto esclusivamente per le pubbliche amministrazioni. Non è invece previsto per gli altri operatori economici.</a:t>
            </a:r>
          </a:p>
          <a:p>
            <a:pPr marL="0" indent="0" algn="just">
              <a:spcAft>
                <a:spcPts val="0"/>
              </a:spcAft>
            </a:pPr>
            <a:r>
              <a:rPr lang="it-IT" sz="2000" dirty="0" smtClean="0"/>
              <a:t>Gli altri operatori economici compiono, infatti, considerazioni di convenienza economica.</a:t>
            </a:r>
          </a:p>
          <a:p>
            <a:pPr marL="0" indent="0" algn="just">
              <a:spcAft>
                <a:spcPts val="0"/>
              </a:spcAft>
            </a:pPr>
            <a:r>
              <a:rPr lang="it-IT" sz="2000" dirty="0" smtClean="0"/>
              <a:t>Dal momento che il mercato offre diverse possibilità di scelta, è interesse dell’impresa avvalersene, scegliendo l’offerta vantaggiosa (qui il diritto non serve).</a:t>
            </a:r>
          </a:p>
          <a:p>
            <a:endParaRPr lang="it-IT" sz="2000" dirty="0" smtClean="0"/>
          </a:p>
          <a:p>
            <a:r>
              <a:rPr lang="it-IT" sz="2400" dirty="0" smtClean="0"/>
              <a:t>.</a:t>
            </a:r>
          </a:p>
        </p:txBody>
      </p:sp>
    </p:spTree>
    <p:extLst>
      <p:ext uri="{BB962C8B-B14F-4D97-AF65-F5344CB8AC3E}">
        <p14:creationId xmlns:p14="http://schemas.microsoft.com/office/powerpoint/2010/main" val="41809297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pPr marL="108000" indent="0">
              <a:buNone/>
            </a:pPr>
            <a:r>
              <a:rPr lang="it-IT" sz="2000" dirty="0" smtClean="0"/>
              <a:t>Le finalità che il diritto dell’Unione europea persegue imponendo di scegliere la controparte contrattuale attraverso il metodo della gara spiegano perché tale obbligo sia esteso a soggetti che non appartengono all’amministrazione pubblica, ma sono legati a questa da rapporti particolari, che giustificano il dubbio che nella scelta del contraente, essi possano essere influenzati da motivazioni di natura extraeconomica.</a:t>
            </a:r>
          </a:p>
          <a:p>
            <a:pPr marL="108000" indent="0">
              <a:buNone/>
            </a:pPr>
            <a:r>
              <a:rPr lang="it-IT" sz="2000" dirty="0" smtClean="0"/>
              <a:t>Messa in concorrenza = evitare discriminazioni fra imprese.</a:t>
            </a:r>
          </a:p>
          <a:p>
            <a:pPr marL="108000" indent="0">
              <a:buNone/>
            </a:pPr>
            <a:r>
              <a:rPr lang="it-IT" sz="2000" dirty="0" smtClean="0"/>
              <a:t>Il metodo della gara si impone, pertanto, anche a situazioni nelle quali vi è il sospetto che le scelte siano orientate da motivazioni extra economiche. </a:t>
            </a:r>
          </a:p>
          <a:p>
            <a:pPr marL="108000" indent="0">
              <a:buNone/>
            </a:pPr>
            <a:r>
              <a:rPr lang="it-IT" sz="2000" dirty="0" smtClean="0"/>
              <a:t>Esempio = leggi sugli appalti pubblici devono essere osservate anche da soggetti diversi rispetto alle pubbliche amministrazioni (es. soggetti privati che compiono opere per le quali hanno avuto contributi da parte di amministrazioni aggiudicatrici)</a:t>
            </a:r>
            <a:endParaRPr lang="it-IT" sz="2000" dirty="0"/>
          </a:p>
        </p:txBody>
      </p:sp>
    </p:spTree>
    <p:extLst>
      <p:ext uri="{BB962C8B-B14F-4D97-AF65-F5344CB8AC3E}">
        <p14:creationId xmlns:p14="http://schemas.microsoft.com/office/powerpoint/2010/main" val="33207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2400" dirty="0" smtClean="0"/>
              <a:t>Scelta del contrante con il metodo della gara = molto costosa anche in termini di tempo. </a:t>
            </a:r>
          </a:p>
          <a:p>
            <a:r>
              <a:rPr lang="it-IT" sz="2400" dirty="0" smtClean="0"/>
              <a:t>Creazione dell’organismo di diritto pubblico (parificato alle amministrazioni pubbliche).</a:t>
            </a:r>
          </a:p>
          <a:p>
            <a:r>
              <a:rPr lang="it-IT" sz="2400" dirty="0" smtClean="0"/>
              <a:t>L’organismo di diritto pubblico = fa parte degli istituti che compongono il panorama dell’organizzazione amministrativa degli Stati membri.</a:t>
            </a:r>
          </a:p>
          <a:p>
            <a:r>
              <a:rPr lang="it-IT" sz="2400" dirty="0" smtClean="0"/>
              <a:t>Organismo di diritto pubblico è un’amministrazione aggiudicatrice.</a:t>
            </a:r>
            <a:endParaRPr lang="it-IT" sz="2400" dirty="0"/>
          </a:p>
        </p:txBody>
      </p:sp>
    </p:spTree>
    <p:extLst>
      <p:ext uri="{BB962C8B-B14F-4D97-AF65-F5344CB8AC3E}">
        <p14:creationId xmlns:p14="http://schemas.microsoft.com/office/powerpoint/2010/main" val="17490322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r>
              <a:rPr lang="it-IT" sz="2400" dirty="0" smtClean="0"/>
              <a:t>Organismo di diritto pubblico è una figura creata dalle direttive europee:</a:t>
            </a:r>
          </a:p>
          <a:p>
            <a:r>
              <a:rPr lang="it-IT" sz="2400" dirty="0" smtClean="0"/>
              <a:t>1) costituito per rispondere a bisogni di interesse generale, che non hanno carattere industriale o commerciale;</a:t>
            </a:r>
          </a:p>
          <a:p>
            <a:r>
              <a:rPr lang="it-IT" sz="2400" dirty="0" smtClean="0"/>
              <a:t>2) personalità giuridica;</a:t>
            </a:r>
          </a:p>
          <a:p>
            <a:r>
              <a:rPr lang="it-IT" sz="2400" dirty="0" smtClean="0"/>
              <a:t>3) attività finanziata in modo maggioritario dallo Stato, dagli enti locali, oppure la cui gestione sia sottoposta al controllo dello Stato o degli enti locali, oppure il cui organo di amministrazione, di direzione, di vigilanza sia costituito da membri che per più della metà sono designati dallo Stato, dagli enti locali ecc. (codice dei contratti pubblici).</a:t>
            </a:r>
            <a:endParaRPr lang="it-IT" sz="2400" dirty="0"/>
          </a:p>
        </p:txBody>
      </p:sp>
    </p:spTree>
    <p:extLst>
      <p:ext uri="{BB962C8B-B14F-4D97-AF65-F5344CB8AC3E}">
        <p14:creationId xmlns:p14="http://schemas.microsoft.com/office/powerpoint/2010/main" val="396766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2400" dirty="0" smtClean="0"/>
              <a:t>1) Interesse generale dei bisogni = bisogni riguardo ai quali lo Stato ritiene opportuno provvedere direttamente o al cui soddisfacimento lo Stato intende mantenere un’influenza determinante.</a:t>
            </a:r>
          </a:p>
          <a:p>
            <a:r>
              <a:rPr lang="it-IT" sz="2400" dirty="0" smtClean="0"/>
              <a:t>Concetto di bisogno = valutazione in capo agli Stati.</a:t>
            </a:r>
          </a:p>
          <a:p>
            <a:r>
              <a:rPr lang="it-IT" sz="2400" dirty="0" smtClean="0"/>
              <a:t>Nozione di bisogno di interesse generale = nozione autonoma del diritto europeo.</a:t>
            </a:r>
          </a:p>
          <a:p>
            <a:r>
              <a:rPr lang="it-IT" sz="2400" dirty="0" smtClean="0"/>
              <a:t>Esigenza di realizzare i principi di non discriminazione secondo la nazionalità e di parità di trattamento per le imprese che sono interessate ad ottenere l’appalto.</a:t>
            </a:r>
            <a:endParaRPr lang="it-IT" sz="2400" dirty="0"/>
          </a:p>
        </p:txBody>
      </p:sp>
    </p:spTree>
    <p:extLst>
      <p:ext uri="{BB962C8B-B14F-4D97-AF65-F5344CB8AC3E}">
        <p14:creationId xmlns:p14="http://schemas.microsoft.com/office/powerpoint/2010/main" val="598871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2000" dirty="0" smtClean="0"/>
              <a:t>2) Carattere non industriale o commerciale dei bisogni.</a:t>
            </a:r>
          </a:p>
          <a:p>
            <a:r>
              <a:rPr lang="it-IT" sz="2000" dirty="0" smtClean="0"/>
              <a:t>Giudizio economico.</a:t>
            </a:r>
          </a:p>
          <a:p>
            <a:r>
              <a:rPr lang="it-IT" sz="2000" dirty="0" smtClean="0"/>
              <a:t>Corte di giustizia dell’Unione europea = concetto di bisogno non industriale o commerciale va costruito alla luce dello scopo che il diritto europeo si prefigge quando prescrive che l’organismo di diritto pubblico sia vincolato al rispetto delle stesse procedure contrattuali che valgono per le tradizioni amministrazioni pubbliche aggiudicatrici. </a:t>
            </a:r>
          </a:p>
          <a:p>
            <a:r>
              <a:rPr lang="it-IT" sz="2000" dirty="0" smtClean="0"/>
              <a:t>Assenza di rischio = può indurre le amministrazioni pubbliche ad orientarsi nella scelta del contraente seguendo valutazioni di carattere extra economico.</a:t>
            </a:r>
          </a:p>
          <a:p>
            <a:r>
              <a:rPr lang="it-IT" sz="2000" dirty="0" smtClean="0"/>
              <a:t>È attività che soddisfa bisogni di natura industriale o commerciale quella che si compie con assunzione di rischio.</a:t>
            </a:r>
            <a:endParaRPr lang="it-IT" sz="2000" dirty="0"/>
          </a:p>
        </p:txBody>
      </p:sp>
    </p:spTree>
    <p:extLst>
      <p:ext uri="{BB962C8B-B14F-4D97-AF65-F5344CB8AC3E}">
        <p14:creationId xmlns:p14="http://schemas.microsoft.com/office/powerpoint/2010/main" val="3492646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sz="2000" dirty="0" smtClean="0"/>
          </a:p>
          <a:p>
            <a:r>
              <a:rPr lang="it-IT" sz="2000" dirty="0" smtClean="0"/>
              <a:t>Esistenza o mancanza del carattere industriale o commerciale dei bisogni = necessità di accertare tutti i fattori che sono significativi per stabilire se l’attività svolta per soddisfare quei particolari bisogni sia o meno condizionata da motivazioni extra-economiche.</a:t>
            </a:r>
          </a:p>
          <a:p>
            <a:r>
              <a:rPr lang="it-IT" sz="2000" dirty="0" smtClean="0"/>
              <a:t>Quali sono questi fattori:</a:t>
            </a:r>
          </a:p>
          <a:p>
            <a:r>
              <a:rPr lang="it-IT" sz="2000" dirty="0" smtClean="0"/>
              <a:t>1) situazione di fatto = tipo di mercato nel quale l’attività si svolge (esposizione o meno alla concorrenza);</a:t>
            </a:r>
          </a:p>
          <a:p>
            <a:r>
              <a:rPr lang="it-IT" sz="2000" dirty="0" smtClean="0"/>
              <a:t>2) modi di svolgimento dell’attività = esistono o meno poteri tariffari in capo all’amministrazione? Esistono o meno misure di finanziamento pubblico? </a:t>
            </a:r>
          </a:p>
          <a:p>
            <a:r>
              <a:rPr lang="it-IT" sz="2000" dirty="0" smtClean="0"/>
              <a:t>Natura industriale o commerciale non riguarda tanto i bisogni ma le caratteristiche dei mercati in cui l’attività si svolge.</a:t>
            </a:r>
            <a:endParaRPr lang="it-IT" sz="2000" dirty="0"/>
          </a:p>
        </p:txBody>
      </p:sp>
    </p:spTree>
    <p:extLst>
      <p:ext uri="{BB962C8B-B14F-4D97-AF65-F5344CB8AC3E}">
        <p14:creationId xmlns:p14="http://schemas.microsoft.com/office/powerpoint/2010/main" val="55202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redefini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544</TotalTime>
  <Words>1450</Words>
  <Application>Microsoft Office PowerPoint</Application>
  <PresentationFormat>Personalizzato</PresentationFormat>
  <Paragraphs>84</Paragraphs>
  <Slides>15</Slides>
  <Notes>1</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Predefinito</vt:lpstr>
      <vt:lpstr>IL PRINCIPIO DI NON DISCRIMINAZIONE NELL'ECONOMIA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PRINCIPIO DI NON DISCRIMINAZIONE NELL'ECONOMIA</dc:title>
  <dc:creator>Bruno Butturini</dc:creator>
  <cp:lastModifiedBy>Matteo Nicolini</cp:lastModifiedBy>
  <cp:revision>20</cp:revision>
  <cp:lastPrinted>2013-11-27T15:14:35Z</cp:lastPrinted>
  <dcterms:created xsi:type="dcterms:W3CDTF">2013-11-24T18:28:45Z</dcterms:created>
  <dcterms:modified xsi:type="dcterms:W3CDTF">2014-11-10T08:36:11Z</dcterms:modified>
</cp:coreProperties>
</file>