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4" r:id="rId12"/>
    <p:sldId id="267" r:id="rId13"/>
    <p:sldId id="283" r:id="rId14"/>
    <p:sldId id="282" r:id="rId15"/>
    <p:sldId id="272" r:id="rId16"/>
    <p:sldId id="274" r:id="rId17"/>
    <p:sldId id="273" r:id="rId18"/>
    <p:sldId id="266" r:id="rId19"/>
    <p:sldId id="268" r:id="rId20"/>
    <p:sldId id="269" r:id="rId21"/>
    <p:sldId id="270" r:id="rId22"/>
    <p:sldId id="271" r:id="rId23"/>
    <p:sldId id="275" r:id="rId24"/>
    <p:sldId id="277" r:id="rId25"/>
    <p:sldId id="278" r:id="rId26"/>
    <p:sldId id="280" r:id="rId27"/>
    <p:sldId id="281" r:id="rId28"/>
    <p:sldId id="279" r:id="rId29"/>
    <p:sldId id="285" r:id="rId30"/>
    <p:sldId id="286" r:id="rId31"/>
    <p:sldId id="27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C74BF-CD46-4C0B-86DC-1E7C565DCDB7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9F093-5D39-4A48-B149-2E90D8F3F43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9D7B3-318E-43A0-A7A6-F5650FC4859B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4B239-F6F0-4B11-8CC1-DE14D4459A1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8C71C-3325-4537-B811-40F21B390ECD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22F85-5B3A-4025-BB39-CCF702FCA1E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D8B5A-A95C-4B4A-A677-856F58A4B435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455D8-20E0-40CF-95C7-4A47C8E72F5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E2C11-F549-4471-9ACD-B78F656815CD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67E9E-20DD-4656-9985-225B0E0AB09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626BB-C63B-48A2-BDAD-84FCB174EF84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DB302-8ABF-4E1E-8091-A519FA341F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F77F0-12EC-4877-ADD0-68A85BDF405D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606DF-651E-4DDB-81DA-A4CBBBC7469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909C2-5BFF-4B99-B4F7-F5BB4EC67AE3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B0C9E-C99F-420A-A32E-746306C361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4DA34-0216-44AB-BD2B-C90DC1510B48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E538F-EF4F-48D4-9D10-D05BF725A0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5B86E-0657-40BF-B15F-A290B0B50F3E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899CC-1AE4-4F08-85C3-BD7A7EC2E18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B580D-804B-40BC-BFDC-5B4024A68880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BA783-89ED-4EAE-98F4-104DB05500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0BC9C5-DEDA-47E6-9D9C-B9F3EBE5D5EE}" type="datetimeFigureOut">
              <a:rPr lang="it-IT"/>
              <a:pPr>
                <a:defRPr/>
              </a:pPr>
              <a:t>18/10/2012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611361-C8C6-48A6-8E84-CCA71071EF0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LEZIONE DEL 10 OTTOBRE 2012 DI DIRITTO </a:t>
            </a:r>
            <a:br>
              <a:rPr lang="it-IT" sz="3200" b="1" smtClean="0"/>
            </a:br>
            <a:r>
              <a:rPr lang="it-IT" sz="3200" b="1" smtClean="0"/>
              <a:t>MATRICOLE DISPARI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LE FONTI DELL’ORDINAMENTO GIURIDICO ITALIANO: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COSTITUZIONE E LEGGI COSTITUZIONALI</a:t>
            </a:r>
            <a:r>
              <a:rPr lang="it-IT" sz="2800" dirty="0"/>
              <a:t>	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SENTENZA N. 48 DEL 1979</a:t>
            </a:r>
          </a:p>
        </p:txBody>
      </p:sp>
      <p:sp>
        <p:nvSpPr>
          <p:cNvPr id="2253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endParaRPr lang="it-IT" smtClean="0"/>
          </a:p>
          <a:p>
            <a:pPr eaLnBrk="1" hangingPunct="1"/>
            <a:r>
              <a:rPr lang="it-IT" sz="2800" b="1" smtClean="0"/>
              <a:t>L’IMMUNITA’ DEGLI AGENTI DIPLOMATICI DALLA GIURISDIZIONE CIVILE = CONSUETUDINE INTERNAZIONALE (FONTE FATTO)</a:t>
            </a:r>
          </a:p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RAPPORTO FRA CONSUETUDINI INTERNAZIONALI E NORME COSTITUZIONALI</a:t>
            </a:r>
          </a:p>
        </p:txBody>
      </p:sp>
      <p:sp>
        <p:nvSpPr>
          <p:cNvPr id="2355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Consuetudini preesistenti alla Costituzione = principio di specialità</a:t>
            </a:r>
          </a:p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Consuetudini successive alla Costituzione = deroga alla Costituzione = unico limite i principi fondamentali dell’ordinamento costituzionale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RANGO DI FONTE DELLE CONSUETUDINI INTERNAZIONALI</a:t>
            </a:r>
          </a:p>
        </p:txBody>
      </p:sp>
      <p:sp>
        <p:nvSpPr>
          <p:cNvPr id="2457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endParaRPr lang="it-IT" smtClean="0"/>
          </a:p>
          <a:p>
            <a:pPr eaLnBrk="1" hangingPunct="1"/>
            <a:r>
              <a:rPr lang="it-IT" b="1" u="sng" smtClean="0"/>
              <a:t>- possibilità di derogare alla Costituzione ad eccezione dei principi fondamentali dell’ordinamento costituzionale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IL DIRITTO INTERNAZIONALE PATTIZIO</a:t>
            </a:r>
          </a:p>
        </p:txBody>
      </p:sp>
      <p:sp>
        <p:nvSpPr>
          <p:cNvPr id="2560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z="2800" smtClean="0"/>
          </a:p>
          <a:p>
            <a:pPr eaLnBrk="1" hangingPunct="1"/>
            <a:endParaRPr lang="it-IT" sz="2800" smtClean="0"/>
          </a:p>
          <a:p>
            <a:pPr eaLnBrk="1" hangingPunct="1"/>
            <a:r>
              <a:rPr lang="it-IT" sz="2800" b="1" smtClean="0"/>
              <a:t>Traduzione di in vincolo internazionale nell’ordinamento nazionale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u="sng" smtClean="0"/>
              <a:t>Rinvio fisso, materiale o recettizio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IL DIRITTO INTERNAZIONALE PATTIZIO </a:t>
            </a:r>
          </a:p>
        </p:txBody>
      </p:sp>
      <p:sp>
        <p:nvSpPr>
          <p:cNvPr id="2662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z="2400" b="1" smtClean="0"/>
          </a:p>
          <a:p>
            <a:pPr algn="just" eaLnBrk="1" hangingPunct="1"/>
            <a:r>
              <a:rPr lang="it-IT" sz="2400" b="1" smtClean="0"/>
              <a:t>- Art. 80 Cost.: “Le Camere autorizzano con legge la ratifica dei trattati internazionali che sono di natura politica, o prevedono arbitrati o regolamenti giudiziari, o importano variazioni del territorio od oneri alle finanze o modificazioni di leggi”</a:t>
            </a:r>
          </a:p>
          <a:p>
            <a:pPr algn="just" eaLnBrk="1" hangingPunct="1"/>
            <a:endParaRPr lang="it-IT" sz="2400" b="1" smtClean="0"/>
          </a:p>
          <a:p>
            <a:pPr algn="just" eaLnBrk="1" hangingPunct="1"/>
            <a:r>
              <a:rPr lang="it-IT" sz="2400" b="1" smtClean="0"/>
              <a:t>- Art. 87, c. 8 Cost.: il Presidente della Repubblica “ratifica i trattati internazionali, previa, quando, occorra, l’autorizzazione delle Camere”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DIRITTO INTERNAZIONALE PATTIZIO = I TRATTATI INTERNAZIONALI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dirty="0" smtClean="0"/>
              <a:t>PROCEDIMENTO COMPLESSO: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/>
              <a:t>- NEGOZIAZIONE FRA STATI;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/>
              <a:t>- FIRMA DEI PLENIPOTENZIARI;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/>
              <a:t>- DISEGNO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LEGGE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/>
              <a:t>- APPROVAZIONE DELLA LEGGE </a:t>
            </a:r>
            <a:r>
              <a:rPr lang="it-IT" sz="2000" b="1" dirty="0" err="1" smtClean="0"/>
              <a:t>DI</a:t>
            </a:r>
            <a:r>
              <a:rPr lang="it-IT" sz="2000" b="1" dirty="0" smtClean="0"/>
              <a:t> AUTORIZZAZIONE ALLA RATIFICA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/>
              <a:t>- RATIFICA DEL PRESIDENTE DELLA REPUBBLICA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/>
              <a:t>- ENTRATA IN VIGORE DEL TRATTATO INTERNAZIONALE NELL’ORDINAMENTO </a:t>
            </a:r>
            <a:r>
              <a:rPr lang="it-IT" sz="2000" b="1" dirty="0" err="1" smtClean="0"/>
              <a:t>INTERNAZIONALE=</a:t>
            </a:r>
            <a:r>
              <a:rPr lang="it-IT" sz="2000" b="1" dirty="0" smtClean="0"/>
              <a:t> SCAMBIO DELLE RATIFICHE O DEPOSITO DELLE RATIFICHE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000" b="1" dirty="0" smtClean="0"/>
              <a:t>- RATIFICA = “IL PRESIDENTE DELLA REPUBBLICA E’ AUTORIZZATO A RATIFICARE IL TRATTATO”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LEGGE DI AUTORIZZAZIONE ALLA RATIFICA DEI TRATTATI INTERNAZIONALI</a:t>
            </a:r>
          </a:p>
        </p:txBody>
      </p:sp>
      <p:sp>
        <p:nvSpPr>
          <p:cNvPr id="2867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r>
              <a:rPr lang="it-IT" b="1" smtClean="0"/>
              <a:t>FONTE ATIPICA</a:t>
            </a:r>
          </a:p>
          <a:p>
            <a:pPr eaLnBrk="1" hangingPunct="1"/>
            <a:endParaRPr lang="it-IT" b="1" smtClean="0"/>
          </a:p>
          <a:p>
            <a:pPr eaLnBrk="1" hangingPunct="1"/>
            <a:r>
              <a:rPr lang="it-IT" b="1" smtClean="0"/>
              <a:t>NON INNOVA L’ORDINAMENTO GIURIDICO</a:t>
            </a:r>
          </a:p>
          <a:p>
            <a:pPr eaLnBrk="1" hangingPunct="1"/>
            <a:endParaRPr lang="it-IT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EFFETTI NELL’ORDINAMENTO INTERNO DEL TRATTATO</a:t>
            </a:r>
          </a:p>
        </p:txBody>
      </p:sp>
      <p:sp>
        <p:nvSpPr>
          <p:cNvPr id="2969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endParaRPr lang="it-IT" smtClean="0"/>
          </a:p>
          <a:p>
            <a:pPr eaLnBrk="1" hangingPunct="1"/>
            <a:r>
              <a:rPr lang="it-IT" b="1" u="sng" smtClean="0"/>
              <a:t>ESECUZIONE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IL RINVIO FISSO</a:t>
            </a:r>
          </a:p>
        </p:txBody>
      </p:sp>
      <p:sp>
        <p:nvSpPr>
          <p:cNvPr id="3072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endParaRPr lang="it-IT" sz="2800" b="1" smtClean="0"/>
          </a:p>
          <a:p>
            <a:pPr algn="ctr" eaLnBrk="1" hangingPunct="1">
              <a:buFont typeface="Arial" charset="0"/>
              <a:buNone/>
            </a:pPr>
            <a:endParaRPr lang="it-IT" sz="2800" b="1" smtClean="0"/>
          </a:p>
          <a:p>
            <a:pPr algn="ctr" eaLnBrk="1" hangingPunct="1">
              <a:buFont typeface="Arial" charset="0"/>
              <a:buNone/>
            </a:pPr>
            <a:endParaRPr lang="it-IT" sz="2800" b="1" smtClean="0"/>
          </a:p>
          <a:p>
            <a:pPr algn="ctr" eaLnBrk="1" hangingPunct="1">
              <a:buFont typeface="Arial" charset="0"/>
              <a:buNone/>
            </a:pPr>
            <a:r>
              <a:rPr lang="it-IT" sz="2800" b="1" smtClean="0"/>
              <a:t>Rinvio fisso = specifico atto di un ordinamento</a:t>
            </a:r>
          </a:p>
          <a:p>
            <a:pPr algn="ctr" eaLnBrk="1" hangingPunct="1">
              <a:buFont typeface="Arial" charset="0"/>
              <a:buNone/>
            </a:pPr>
            <a:r>
              <a:rPr lang="it-IT" sz="2800" b="1" smtClean="0"/>
              <a:t>(Diritto internazionale pattizio = trattati internazionali).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IL DIRITTO INTERNAZIONALE PATTIZIO (ART. 80 COST.)</a:t>
            </a:r>
          </a:p>
        </p:txBody>
      </p:sp>
      <p:sp>
        <p:nvSpPr>
          <p:cNvPr id="3174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ADATTAMENTO DELL’ORDINAMENTO NAZIONALE AL DIRITTO INTERNAZIONALE PATTIZIO: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1) legge di esecuzione:</a:t>
            </a:r>
          </a:p>
          <a:p>
            <a:pPr eaLnBrk="1" hangingPunct="1"/>
            <a:r>
              <a:rPr lang="it-IT" sz="2800" b="1" smtClean="0"/>
              <a:t>Ricezione diretta del trattato internazionale.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2) ordine di esecuzione:</a:t>
            </a:r>
          </a:p>
          <a:p>
            <a:pPr eaLnBrk="1" hangingPunct="1"/>
            <a:r>
              <a:rPr lang="it-IT" sz="2800" b="1" smtClean="0"/>
              <a:t>Rinvio fisso (materiale o recettizio)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PROCEDIMENTO DI REVISIONE COSTITUZIONALE (ART. 138 COST.)</a:t>
            </a:r>
          </a:p>
        </p:txBody>
      </p:sp>
      <p:sp>
        <p:nvSpPr>
          <p:cNvPr id="1433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Due deliberazioni successive di ciascuna Camera = in totale quattro deliberazioni sul medesimo testo.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Prima deliberazione = anche a maggioranza relativa</a:t>
            </a:r>
          </a:p>
          <a:p>
            <a:pPr eaLnBrk="1" hangingPunct="1"/>
            <a:r>
              <a:rPr lang="it-IT" sz="2800" b="1" smtClean="0"/>
              <a:t>Navette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Seconda deliberazione = intervallo minimo di tre mesi dalla prima deliberazione</a:t>
            </a:r>
          </a:p>
          <a:p>
            <a:pPr eaLnBrk="1" hangingPunct="1"/>
            <a:endParaRPr lang="it-IT" sz="28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RANGO DI FONTE = LEGGE DI ESECUZIONE DEL TRATTATO INTERNAZIONALE</a:t>
            </a:r>
          </a:p>
        </p:txBody>
      </p:sp>
      <p:sp>
        <p:nvSpPr>
          <p:cNvPr id="3277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mtClean="0"/>
          </a:p>
          <a:p>
            <a:pPr eaLnBrk="1" hangingPunct="1"/>
            <a:r>
              <a:rPr lang="it-IT" b="1" smtClean="0"/>
              <a:t>LEGGE ORDINARIA </a:t>
            </a:r>
          </a:p>
          <a:p>
            <a:pPr eaLnBrk="1" hangingPunct="1"/>
            <a:endParaRPr lang="it-IT" b="1" smtClean="0"/>
          </a:p>
          <a:p>
            <a:pPr eaLnBrk="1" hangingPunct="1"/>
            <a:endParaRPr lang="it-IT" b="1" smtClean="0"/>
          </a:p>
          <a:p>
            <a:pPr eaLnBrk="1" hangingPunct="1"/>
            <a:r>
              <a:rPr lang="it-IT" b="1" smtClean="0"/>
              <a:t>GERARCHICAMENTE SUBORDINATA ALLA COSTITUZIONE E ALLE LEGGI COSTITUZIONALI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RAPPORTO TRA UNA LEGGE DI ESECUZIONE DEL TRATTATO E UNA LEGGE</a:t>
            </a:r>
          </a:p>
        </p:txBody>
      </p:sp>
      <p:sp>
        <p:nvSpPr>
          <p:cNvPr id="3379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b="1" smtClean="0"/>
          </a:p>
          <a:p>
            <a:pPr eaLnBrk="1" hangingPunct="1"/>
            <a:endParaRPr lang="it-IT" b="1" smtClean="0"/>
          </a:p>
          <a:p>
            <a:pPr eaLnBrk="1" hangingPunct="1"/>
            <a:endParaRPr lang="it-IT" b="1" smtClean="0"/>
          </a:p>
          <a:p>
            <a:pPr eaLnBrk="1" hangingPunct="1">
              <a:buFont typeface="Arial" charset="0"/>
              <a:buNone/>
            </a:pPr>
            <a:r>
              <a:rPr lang="it-IT" b="1" smtClean="0"/>
              <a:t>  </a:t>
            </a:r>
            <a:r>
              <a:rPr lang="it-IT" b="1" u="sng" smtClean="0"/>
              <a:t>CRITERIO CRONOLOGICO = LEX POSTERIOR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ASPETTO PECULIARE DELLA LEGGE DI ESECUZIONE DEI TRATTATI INTERNAZIONALI</a:t>
            </a:r>
          </a:p>
        </p:txBody>
      </p:sp>
      <p:sp>
        <p:nvSpPr>
          <p:cNvPr id="3481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ART. 75 COST.:</a:t>
            </a:r>
          </a:p>
          <a:p>
            <a:pPr algn="just" eaLnBrk="1" hangingPunct="1"/>
            <a:r>
              <a:rPr lang="it-IT" sz="2800" b="1" smtClean="0"/>
              <a:t>DIVIETO DI REFERENDUM ABROGATIVO: </a:t>
            </a:r>
            <a:r>
              <a:rPr lang="it-IT" sz="2800" b="1" u="sng" smtClean="0"/>
              <a:t>leggi di autorizzazione alla ratifica dei trattati internazionali ma anche le leggi di esecuzione dei trattati internazionali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LE LEGGI DI ESECUZIONE DEI PATTI LATERANENSI</a:t>
            </a:r>
          </a:p>
        </p:txBody>
      </p:sp>
      <p:sp>
        <p:nvSpPr>
          <p:cNvPr id="3584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Art. 7 Cost.: “Lo Stato e la Chiesa sono, ciascuno nel proprio ordine, indipendenti e sovrani”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Ordinamenti originari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Concordato = strumento di regolazione dei rapporti reciproci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Principio concordatario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I PATTI LATERANENSI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dirty="0" smtClean="0"/>
              <a:t>Cosa sono: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dirty="0" smtClean="0"/>
              <a:t>Un Trattato internazionale (1929)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2800" b="1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dirty="0" smtClean="0"/>
              <a:t>I Patti lateranensi secondo la Costituzione (art. 7, c. 2): i rapporti fra Stato e Chiesa “</a:t>
            </a:r>
            <a:r>
              <a:rPr lang="it-IT" sz="2800" b="1" u="sng" dirty="0" smtClean="0"/>
              <a:t>sono regolati dai Patti Lateranensi. Le modificazioni dei Patti accettate dalle due parti, non richiedono procedimento di revisione costituzionale</a:t>
            </a:r>
            <a:r>
              <a:rPr lang="it-IT" sz="2800" b="1" dirty="0" smtClean="0"/>
              <a:t>”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u="sng" dirty="0" smtClean="0"/>
              <a:t>principio concordatario </a:t>
            </a:r>
            <a:r>
              <a:rPr lang="it-IT" sz="2800" b="1" dirty="0" smtClean="0"/>
              <a:t>= non decisione unilaterale dello Stato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8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IL REGIME CONCORDATARIO</a:t>
            </a:r>
          </a:p>
        </p:txBody>
      </p:sp>
      <p:sp>
        <p:nvSpPr>
          <p:cNvPr id="3789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Nuovo Concordato del 1984 (l.n. 121/1985);</a:t>
            </a:r>
          </a:p>
          <a:p>
            <a:pPr eaLnBrk="1" hangingPunct="1"/>
            <a:endParaRPr lang="it-IT" b="1" smtClean="0"/>
          </a:p>
          <a:p>
            <a:pPr eaLnBrk="1" hangingPunct="1"/>
            <a:endParaRPr lang="it-IT" b="1" smtClean="0"/>
          </a:p>
          <a:p>
            <a:pPr algn="just" eaLnBrk="1" hangingPunct="1"/>
            <a:r>
              <a:rPr lang="it-IT" b="1" u="sng" smtClean="0"/>
              <a:t>Pluralismo religioso e laicità = il principio di laicità non esclude valutazioni positive da parte dell’ordinamento = garanzia del principio di eguaglianza (art. 3, c.1 Cost.).</a:t>
            </a:r>
          </a:p>
          <a:p>
            <a:pPr eaLnBrk="1" hangingPunct="1"/>
            <a:endParaRPr lang="it-IT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LEGGI DI ESECUZIONE DEI PATTI LATERANENSI: CHE FONTI SONO?</a:t>
            </a:r>
          </a:p>
        </p:txBody>
      </p:sp>
      <p:sp>
        <p:nvSpPr>
          <p:cNvPr id="3891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400" b="1" smtClean="0"/>
              <a:t>- non possono essere modificate da una legge statale ordinaria</a:t>
            </a:r>
          </a:p>
          <a:p>
            <a:pPr eaLnBrk="1" hangingPunct="1"/>
            <a:r>
              <a:rPr lang="it-IT" sz="2400" b="1" smtClean="0"/>
              <a:t>- possono essere modificate solo da una legge preceduta da un accordo bilaterale</a:t>
            </a:r>
          </a:p>
          <a:p>
            <a:pPr eaLnBrk="1" hangingPunct="1"/>
            <a:r>
              <a:rPr lang="it-IT" sz="2400" b="1" smtClean="0"/>
              <a:t>- possono derogare alle norme costituzionali eccetto i principi fondamentali dell’ordinamento costituzionale (Corte cost. n. 30/1971; 18/1982)</a:t>
            </a:r>
          </a:p>
          <a:p>
            <a:pPr eaLnBrk="1" hangingPunct="1"/>
            <a:r>
              <a:rPr lang="it-IT" sz="2400" b="1" smtClean="0"/>
              <a:t>- efficacia di fonte costituzionale</a:t>
            </a:r>
          </a:p>
          <a:p>
            <a:pPr eaLnBrk="1" hangingPunct="1"/>
            <a:r>
              <a:rPr lang="it-IT" sz="2400" b="1" smtClean="0"/>
              <a:t>- forza attiva e forza passiva atipiche</a:t>
            </a:r>
          </a:p>
          <a:p>
            <a:pPr eaLnBrk="1" hangingPunct="1"/>
            <a:r>
              <a:rPr lang="it-IT" sz="2400" b="1" smtClean="0"/>
              <a:t>- divieto di referendum abrogativo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L’ART. 117, c. 1 COST.</a:t>
            </a:r>
          </a:p>
        </p:txBody>
      </p:sp>
      <p:sp>
        <p:nvSpPr>
          <p:cNvPr id="3993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b="1" smtClean="0"/>
          </a:p>
          <a:p>
            <a:pPr eaLnBrk="1" hangingPunct="1"/>
            <a:endParaRPr lang="it-IT" b="1" smtClean="0"/>
          </a:p>
          <a:p>
            <a:pPr eaLnBrk="1" hangingPunct="1"/>
            <a:r>
              <a:rPr lang="it-IT" b="1" smtClean="0"/>
              <a:t>“La potestà legislativa è esercitata dallo Stato e dalle Regioni nel rispetto della Costituzione, nonché dei vincoli derivanti dall’ordinamento comunitario e dagli </a:t>
            </a:r>
            <a:r>
              <a:rPr lang="it-IT" b="1" u="sng" smtClean="0"/>
              <a:t>obblighi internazionali</a:t>
            </a:r>
            <a:r>
              <a:rPr lang="it-IT" b="1" smtClean="0"/>
              <a:t>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  SIGNIFICATO DI OBBLIGHI INTERNAZIONALI</a:t>
            </a:r>
          </a:p>
        </p:txBody>
      </p:sp>
      <p:sp>
        <p:nvSpPr>
          <p:cNvPr id="4096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z="2800" b="1" smtClean="0"/>
          </a:p>
          <a:p>
            <a:pPr eaLnBrk="1" hangingPunct="1"/>
            <a:r>
              <a:rPr lang="it-IT" b="1" smtClean="0"/>
              <a:t>- dovere di dare esecuzione ai trattati stipulati e ratificati? </a:t>
            </a:r>
          </a:p>
          <a:p>
            <a:pPr eaLnBrk="1" hangingPunct="1"/>
            <a:r>
              <a:rPr lang="it-IT" b="1" smtClean="0"/>
              <a:t>NO</a:t>
            </a:r>
          </a:p>
          <a:p>
            <a:pPr eaLnBrk="1" hangingPunct="1"/>
            <a:endParaRPr lang="it-IT" b="1" smtClean="0"/>
          </a:p>
          <a:p>
            <a:pPr eaLnBrk="1" hangingPunct="1"/>
            <a:r>
              <a:rPr lang="it-IT" b="1" u="sng" smtClean="0"/>
              <a:t>Quali sono i trattati che vincolano le leggi statali e regionali?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L. n. 131/2003</a:t>
            </a:r>
          </a:p>
        </p:txBody>
      </p:sp>
      <p:sp>
        <p:nvSpPr>
          <p:cNvPr id="4198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400" b="1" smtClean="0"/>
              <a:t>- leggi di esecuzione di trattati che prevedono cessioni paritarie e reciproche di sovranità = ordinamento europeo;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- leggi di esecuzione di trattati che prevedono delimitazioni reciproche di sovranità  da parte di soggetti sovrani (ordinamento esterno strumentale = art. 7 Cost.)</a:t>
            </a:r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- e poi?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MAGGIORANZE DELLA SECONDA DELIBERAZIONE</a:t>
            </a:r>
          </a:p>
        </p:txBody>
      </p:sp>
      <p:sp>
        <p:nvSpPr>
          <p:cNvPr id="1536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1) Consenso dei 2/3 = entrata in vigore della legge costituzionale</a:t>
            </a:r>
          </a:p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2) Se non c’è consenso dei 2/3 è sufficiente la maggioranza assoluta</a:t>
            </a:r>
          </a:p>
          <a:p>
            <a:pPr eaLnBrk="1" hangingPunct="1"/>
            <a:r>
              <a:rPr lang="it-IT" sz="2800" b="1" smtClean="0"/>
              <a:t>Non c’è approvazione definitiva</a:t>
            </a:r>
          </a:p>
          <a:p>
            <a:pPr eaLnBrk="1" hangingPunct="1"/>
            <a:r>
              <a:rPr lang="it-IT" sz="2800" b="1" smtClean="0"/>
              <a:t>Pubblicazione notiziale per 3 mesi sulla G.U.</a:t>
            </a:r>
          </a:p>
          <a:p>
            <a:pPr eaLnBrk="1" hangingPunct="1"/>
            <a:r>
              <a:rPr lang="it-IT" sz="2800" b="1" smtClean="0"/>
              <a:t>Opzione del referendum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ART. 117, c. 1 Cost.</a:t>
            </a:r>
          </a:p>
        </p:txBody>
      </p:sp>
      <p:sp>
        <p:nvSpPr>
          <p:cNvPr id="4301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it-IT" sz="2400" b="1" smtClean="0"/>
              <a:t>- leggi di esecuzione di trattati che attuano integrando le norme costituzionali.</a:t>
            </a:r>
          </a:p>
          <a:p>
            <a:pPr algn="just" eaLnBrk="1" hangingPunct="1">
              <a:buFont typeface="Arial" charset="0"/>
              <a:buNone/>
            </a:pPr>
            <a:endParaRPr lang="it-IT" sz="2400" b="1" smtClean="0"/>
          </a:p>
          <a:p>
            <a:pPr algn="just" eaLnBrk="1" hangingPunct="1">
              <a:buFont typeface="Arial" charset="0"/>
              <a:buNone/>
            </a:pPr>
            <a:r>
              <a:rPr lang="it-IT" sz="2400" b="1" smtClean="0"/>
              <a:t>-   CONVENZIONE EUROPEA DEI DIRITTI DELL’UOMO (CEDU)</a:t>
            </a:r>
          </a:p>
          <a:p>
            <a:pPr algn="just" eaLnBrk="1" hangingPunct="1"/>
            <a:endParaRPr lang="it-IT" sz="2400" b="1" smtClean="0"/>
          </a:p>
          <a:p>
            <a:pPr algn="just" eaLnBrk="1" hangingPunct="1">
              <a:buFontTx/>
              <a:buChar char="-"/>
            </a:pPr>
            <a:r>
              <a:rPr lang="it-IT" sz="2400" b="1" smtClean="0"/>
              <a:t>legge di esecuzione CEDU = norma interposta tra Costituzione e legge ordinaria</a:t>
            </a:r>
          </a:p>
          <a:p>
            <a:pPr algn="just" eaLnBrk="1" hangingPunct="1">
              <a:buFont typeface="Arial" charset="0"/>
              <a:buNone/>
            </a:pPr>
            <a:endParaRPr lang="it-IT" sz="2400" b="1" smtClean="0"/>
          </a:p>
          <a:p>
            <a:pPr algn="just" eaLnBrk="1" hangingPunct="1">
              <a:buFont typeface="Arial" charset="0"/>
              <a:buNone/>
            </a:pPr>
            <a:r>
              <a:rPr lang="it-IT" sz="2400" b="1" smtClean="0"/>
              <a:t>- Se una legge nazionale viola CEDU = incostituzionalità per norma interposta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dirty="0" smtClean="0"/>
              <a:t>LE FONTI EUROPEE</a:t>
            </a:r>
          </a:p>
        </p:txBody>
      </p:sp>
      <p:sp>
        <p:nvSpPr>
          <p:cNvPr id="4403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it-IT" sz="2800" b="1" dirty="0" smtClean="0"/>
              <a:t>Fondamento dell’Unione europea = art. 11 Cost.:</a:t>
            </a:r>
          </a:p>
          <a:p>
            <a:pPr algn="just" eaLnBrk="1" hangingPunct="1"/>
            <a:endParaRPr lang="it-IT" sz="2800" b="1" dirty="0" smtClean="0"/>
          </a:p>
          <a:p>
            <a:pPr algn="just" eaLnBrk="1" hangingPunct="1"/>
            <a:r>
              <a:rPr lang="it-IT" sz="2400" b="1" dirty="0" smtClean="0"/>
              <a:t>“L’Italia ripudia la guerra come strumento di offesa alla libertà degli altri popoli e come mezzo di risoluzione delle controversie internazionali; </a:t>
            </a:r>
            <a:r>
              <a:rPr lang="it-IT" sz="2400" b="1" u="sng" dirty="0" smtClean="0"/>
              <a:t>consente, in condizioni di parità con gli altri Stati, alle limitazioni di sovranità necessarie ad un ordinamento che assicuri la pace e la giustizia fra le nazioni; promuove e favorisce le organizzazioni internazionali rivolte a tale scopo”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DIRITTI EUROPEO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r>
              <a:rPr lang="it-IT" sz="2400" b="1" dirty="0" smtClean="0"/>
              <a:t>Diritto convenzionale (Trattati)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Diritto derivato (Regolamento, Direttiva, Decisioni)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La Corte di giustizia dell’Unione europea (art. 19 TUE) = assicura il rispetto del diritto nella interpretazione e nell’applicazione del presente Trattato</a:t>
            </a:r>
            <a:endParaRPr lang="it-IT" sz="2400" b="1" dirty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IL REGOLAMENTO EUROPEO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- portata generale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obbligatori in tutti i loro elementi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direttamente applicabili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DIRETTIVA EUROPEA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b="1" dirty="0" smtClean="0"/>
          </a:p>
          <a:p>
            <a:r>
              <a:rPr lang="it-IT" sz="2800" b="1" dirty="0" smtClean="0"/>
              <a:t>- vincolanti verso gli Stati per quanto riguarda il risultato da raggiungere, salva restando la competenza degli organi nazionali in merito alla forma e ai mezzi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termine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DECISIONI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sz="2800" b="1" dirty="0" smtClean="0"/>
              <a:t>- obbligatorie in tutti i loro elementi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direttamente applicabili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destinatari specifici (Stato membro o persona giuridica)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DIRETTA APPLICABILITA’ ED EFFETTI DIRETTI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Regolamento europeo = diretta applicabilità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Direttive self </a:t>
            </a:r>
            <a:r>
              <a:rPr lang="it-IT" sz="2800" b="1" dirty="0" err="1" smtClean="0"/>
              <a:t>executing</a:t>
            </a:r>
            <a:r>
              <a:rPr lang="it-IT" sz="2800" b="1" dirty="0" smtClean="0"/>
              <a:t> = effetti diretti = le norme non gli atti</a:t>
            </a:r>
          </a:p>
          <a:p>
            <a:r>
              <a:rPr lang="it-IT" sz="2800" b="1" dirty="0" smtClean="0"/>
              <a:t>Ragione dell’effetto diretto = prevalenza del diritto europeo sul diritto interno quando lo Stato non attua la direttiva 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DIRETTIVA EUROPEA SELF EXECUTING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b="1" dirty="0" smtClean="0"/>
          </a:p>
          <a:p>
            <a:r>
              <a:rPr lang="it-IT" sz="2800" b="1" dirty="0" smtClean="0"/>
              <a:t>- norma chiara, precisa e non condizionata dall’atto del legislatore nazionale;</a:t>
            </a:r>
          </a:p>
          <a:p>
            <a:pPr>
              <a:buNone/>
            </a:pPr>
            <a:endParaRPr lang="it-IT" sz="2800" b="1" dirty="0" smtClean="0"/>
          </a:p>
          <a:p>
            <a:r>
              <a:rPr lang="it-IT" sz="2800" b="1" dirty="0" smtClean="0"/>
              <a:t>- attributiva ai singoli di un diritto 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componente </a:t>
            </a:r>
            <a:r>
              <a:rPr lang="it-IT" sz="2800" b="1" dirty="0" err="1" smtClean="0"/>
              <a:t>sanzionataria</a:t>
            </a:r>
            <a:r>
              <a:rPr lang="it-IT" sz="2800" b="1" dirty="0" smtClean="0"/>
              <a:t> nei confronti dello Stato inadempiente (Corte di giustizia: sentenze Van </a:t>
            </a:r>
            <a:r>
              <a:rPr lang="it-IT" sz="2800" b="1" dirty="0" err="1" smtClean="0"/>
              <a:t>Gend</a:t>
            </a:r>
            <a:r>
              <a:rPr lang="it-IT" sz="2800" b="1" dirty="0" smtClean="0"/>
              <a:t> and </a:t>
            </a:r>
            <a:r>
              <a:rPr lang="it-IT" sz="2800" b="1" dirty="0" err="1" smtClean="0"/>
              <a:t>Loos</a:t>
            </a:r>
            <a:r>
              <a:rPr lang="it-IT" sz="2800" b="1" dirty="0" smtClean="0"/>
              <a:t> e </a:t>
            </a:r>
            <a:r>
              <a:rPr lang="it-IT" sz="2800" b="1" dirty="0" err="1" smtClean="0"/>
              <a:t>Francovich</a:t>
            </a:r>
            <a:r>
              <a:rPr lang="it-IT" sz="2800" b="1" dirty="0" smtClean="0"/>
              <a:t>).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Corte di giustizia: effetto diretto = prevalenza del diritto europeo sulle leggi nazionali;</a:t>
            </a:r>
          </a:p>
          <a:p>
            <a:endParaRPr lang="it-IT" b="1" dirty="0" smtClean="0"/>
          </a:p>
          <a:p>
            <a:r>
              <a:rPr lang="it-IT" b="1" dirty="0" smtClean="0"/>
              <a:t>Adesione all’U.E.:</a:t>
            </a:r>
          </a:p>
          <a:p>
            <a:r>
              <a:rPr lang="it-IT" b="1" dirty="0" smtClean="0"/>
              <a:t>Necessità di revisioni costituzionali?</a:t>
            </a:r>
          </a:p>
          <a:p>
            <a:r>
              <a:rPr lang="it-IT" b="1" dirty="0" smtClean="0"/>
              <a:t>In Italia NO</a:t>
            </a:r>
          </a:p>
          <a:p>
            <a:endParaRPr lang="it-IT" b="1" dirty="0" smtClean="0"/>
          </a:p>
          <a:p>
            <a:endParaRPr lang="it-IT" b="1" dirty="0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ADESIONE DELL’ITALIA ALL’U.E.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Art. 11 Cost. = clausola di autolimitazione della sovranità;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Legge di autorizzazione alla ratifica del Trattato di Roma e dei trattati successivi (Lisbona TUE e TFUE)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Ordine di esecuzione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REFERENDUM (ART. 138 COST.)</a:t>
            </a:r>
          </a:p>
        </p:txBody>
      </p:sp>
      <p:sp>
        <p:nvSpPr>
          <p:cNvPr id="1638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Minoranze del corpo elettorale (500.000 firme)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Minoranze territoriali (5 Consigli regionali)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Minoranze parlamentari (1/5 membri di una Camera)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smtClean="0"/>
              <a:t>LE FASI DEL CAMMINO COMUNITARIO SECONDO LA CORTE COSTITUZIONALE: LE ANTINOMIE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sz="2400" b="1" dirty="0" smtClean="0"/>
          </a:p>
          <a:p>
            <a:pPr algn="just">
              <a:buNone/>
            </a:pPr>
            <a:r>
              <a:rPr lang="it-IT" sz="2400" b="1" dirty="0" smtClean="0"/>
              <a:t>1) Criterio cronologico (sent. n. 14/1964) = contrasto tra Corte costituzionale e Corte di giustizia</a:t>
            </a:r>
          </a:p>
          <a:p>
            <a:pPr algn="just">
              <a:buNone/>
            </a:pPr>
            <a:r>
              <a:rPr lang="it-IT" sz="2400" b="1" dirty="0" smtClean="0"/>
              <a:t>2) Criterio gerarchico = leggi nazionali contrastanti con un regolamento europeo precedente = violazione indiretta dell’art. 11 	Cost. = giudizio di costituzionalità</a:t>
            </a:r>
          </a:p>
          <a:p>
            <a:pPr>
              <a:buNone/>
            </a:pPr>
            <a:r>
              <a:rPr lang="it-IT" sz="2400" b="1" dirty="0" smtClean="0"/>
              <a:t>3) Sent. </a:t>
            </a:r>
            <a:r>
              <a:rPr lang="it-IT" sz="2400" b="1" dirty="0" err="1" smtClean="0"/>
              <a:t>Granital</a:t>
            </a:r>
            <a:r>
              <a:rPr lang="it-IT" sz="2400" b="1" dirty="0" smtClean="0"/>
              <a:t> n. 170/1984 (La Pergola): a) teoria dualistica; b) non c’è un vero conflitto fra fonti; c) ripartizione di competenze fra due ordinamenti; d) conflitto fra norme = interpretazione = non applicazione della norma interna contrastante con la norma europea</a:t>
            </a:r>
            <a:endParaRPr lang="it-IT" sz="2400" b="1" dirty="0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NON APPLICAZIONE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dirty="0" smtClean="0"/>
          </a:p>
          <a:p>
            <a:r>
              <a:rPr lang="it-IT" sz="2800" b="1" dirty="0" smtClean="0"/>
              <a:t>Scelta della norma competente 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Non c’è vizio dell’atto (disapplicazione)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QUADRO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RIFERIMENTO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 smtClean="0"/>
              <a:t>- conflitto tra legge ordinaria e norma europea self </a:t>
            </a:r>
            <a:r>
              <a:rPr lang="it-IT" sz="2400" b="1" dirty="0" err="1" smtClean="0"/>
              <a:t>executing</a:t>
            </a:r>
            <a:r>
              <a:rPr lang="it-IT" sz="2400" b="1" dirty="0" smtClean="0"/>
              <a:t> (regolamento, direttiva con effetti diretti) = non applicazione della legge ordinaria;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conflitto tra legge ordinaria e norma europea non self </a:t>
            </a:r>
            <a:r>
              <a:rPr lang="it-IT" sz="2400" b="1" dirty="0" err="1" smtClean="0"/>
              <a:t>executing</a:t>
            </a:r>
            <a:r>
              <a:rPr lang="it-IT" sz="2400" b="1" dirty="0" smtClean="0"/>
              <a:t> (direttiva) = questione di legittimità costituzionale davanti alla </a:t>
            </a:r>
            <a:r>
              <a:rPr lang="it-IT" sz="2400" b="1" smtClean="0"/>
              <a:t>Corte costituzionale;</a:t>
            </a:r>
            <a:endParaRPr lang="it-IT" sz="2400" b="1" dirty="0" smtClean="0"/>
          </a:p>
          <a:p>
            <a:endParaRPr lang="it-IT" sz="2400" b="1" dirty="0" smtClean="0"/>
          </a:p>
          <a:p>
            <a:r>
              <a:rPr lang="it-IT" sz="2400" b="1" dirty="0" smtClean="0"/>
              <a:t>- conflitto tra norma costituzionale e norma europea  = norme europee possono derogare alle norme costituzionali non ai principi fondamentali della Costituzione </a:t>
            </a:r>
            <a:endParaRPr lang="it-IT" sz="2400" b="1" dirty="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CONTROLIMITI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Se una norma europea lede un principio fondamentale della Costituzione cosa accade?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Si impugna la legge di esecuzione dei trattati nella parte in cui consente l’ingresso delle norme europee </a:t>
            </a:r>
            <a:r>
              <a:rPr lang="it-IT" sz="2800" b="1" dirty="0" err="1" smtClean="0"/>
              <a:t>confliggenti</a:t>
            </a:r>
            <a:r>
              <a:rPr lang="it-IT" sz="2800" b="1" dirty="0" smtClean="0"/>
              <a:t> con il principio fondamentale.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LEGGI ORDINARIE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sz="2800" b="1" dirty="0" smtClean="0"/>
              <a:t>Art. 70 Cost. = leggi formali</a:t>
            </a:r>
          </a:p>
          <a:p>
            <a:r>
              <a:rPr lang="it-IT" sz="2800" b="1" dirty="0" smtClean="0"/>
              <a:t>Art. 70 Cost.: “La funzione legislativa è esercitata collettivamente dalle Camere”</a:t>
            </a:r>
          </a:p>
          <a:p>
            <a:endParaRPr lang="it-IT" sz="2800" b="1" u="sng" dirty="0" smtClean="0"/>
          </a:p>
          <a:p>
            <a:r>
              <a:rPr lang="it-IT" sz="2800" b="1" u="sng" dirty="0" smtClean="0"/>
              <a:t>Fonti tipiche = corrispondenza tra forma ed efficacia</a:t>
            </a:r>
          </a:p>
          <a:p>
            <a:r>
              <a:rPr lang="it-IT" sz="2800" b="1" dirty="0" smtClean="0"/>
              <a:t>Forma = soggetti; procedimento di formazione.</a:t>
            </a:r>
          </a:p>
          <a:p>
            <a:r>
              <a:rPr lang="it-IT" sz="2800" b="1" dirty="0" smtClean="0"/>
              <a:t>Efficacia = lato attivo e lato passivo</a:t>
            </a:r>
          </a:p>
          <a:p>
            <a:endParaRPr lang="it-IT" sz="2800" b="1" dirty="0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LEGGI ATIPICHE E RINFORZATE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b="1" u="sng" dirty="0" smtClean="0"/>
              <a:t> Atipicità = dissociazione tra forma ed efficacia</a:t>
            </a:r>
          </a:p>
          <a:p>
            <a:r>
              <a:rPr lang="it-IT" sz="2800" b="1" u="sng" dirty="0" smtClean="0"/>
              <a:t>= </a:t>
            </a:r>
            <a:r>
              <a:rPr lang="it-IT" sz="2800" b="1" u="sng" dirty="0" err="1" smtClean="0"/>
              <a:t>rinforzo</a:t>
            </a:r>
            <a:r>
              <a:rPr lang="it-IT" sz="2800" b="1" u="sng" dirty="0" smtClean="0"/>
              <a:t>:</a:t>
            </a:r>
          </a:p>
          <a:p>
            <a:r>
              <a:rPr lang="it-IT" sz="2800" b="1" dirty="0" smtClean="0"/>
              <a:t>- Leggi di esecuzione dei Patti lateranensi  e delle loro successive modificazioni;</a:t>
            </a:r>
          </a:p>
          <a:p>
            <a:r>
              <a:rPr lang="it-IT" sz="2800" b="1" dirty="0" smtClean="0"/>
              <a:t>- Leggi di esecuzione dei trattati istitutivi delle Comunità e dell’Unione Europea;</a:t>
            </a:r>
          </a:p>
          <a:p>
            <a:r>
              <a:rPr lang="it-IT" sz="2800" b="1" dirty="0" smtClean="0"/>
              <a:t>- Leggi esecutive dei trattati vincolanti la legislazione ordinaria  e regionale;</a:t>
            </a:r>
          </a:p>
          <a:p>
            <a:r>
              <a:rPr lang="it-IT" sz="2800" b="1" dirty="0" smtClean="0"/>
              <a:t>- Leggi di attuazione delle direttive europee 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Atipicità e rinforzo = fonti ‘comunitarie’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 smtClean="0"/>
              <a:t>- leggi di variazione territoriale delle Regioni che dispongono il passaggio di una Provincia o di un Comune da una Regione ad un’altra (art. 132, c.2 Cost.)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leggi di ricezione delle intese fra Stato e confessioni acattoliche (art. 8, c. 3 Cost.)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leggi di ricezione di intese fra Stato e Regioni (art. 116, c. 3 Cost.)</a:t>
            </a:r>
            <a:endParaRPr lang="it-IT" sz="2400" b="1" dirty="0"/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 smtClean="0"/>
              <a:t>- Leggi di istituzione di Nuove Provincie e di mutamento delle loro circoscrizioni e denominazioni (art. 133, c. 1 Cost.);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Leggi di amnistia e indulto (art. 79, c. 2 Cost.) = fonte comunitaria interna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Leggi sulla condizione giuridica dello straniero (art. 10, c. 2 Cost.: “la condizione giuridica dello straniero è regolata dalla legge in conformità delle norme e dei trattati internazionali”)</a:t>
            </a:r>
            <a:endParaRPr lang="it-IT" sz="2400" b="1" dirty="0"/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DECRETI LEGGE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 smtClean="0"/>
              <a:t>Art. 77 Cost., commi 2 e 3: </a:t>
            </a:r>
          </a:p>
          <a:p>
            <a:pPr algn="just"/>
            <a:r>
              <a:rPr lang="it-IT" sz="2400" b="1" dirty="0" smtClean="0"/>
              <a:t>“2. Quando in casi straordinari di necessità e urgenza, il Governo adotta, sotto la sua responsabilità, provvedimenti provvisori con forza di legge, deve il giorno stesso presentarli per la conversione alle Camere, che anche se sciolte, sono appositamente convocate e si riuniscono entro cinque giorni.. I decreti perdono efficacia sin dall’inizio, se non sono convertiti in legge entro sessanta giorni dalla loro pubblicazione.</a:t>
            </a:r>
          </a:p>
          <a:p>
            <a:pPr algn="just"/>
            <a:r>
              <a:rPr lang="it-IT" sz="2400" b="1" dirty="0" smtClean="0"/>
              <a:t>3. Le Camere possono tuttavia regolare con legge i rapporti giuridici sorti sulla base del decreto non convertito”</a:t>
            </a:r>
            <a:endParaRPr lang="it-IT" sz="2400" b="1" dirty="0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DECRETI LEGGE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sz="2400" b="1" dirty="0" smtClean="0"/>
              <a:t>     - Eccezione al principio della divisione dei poteri</a:t>
            </a:r>
          </a:p>
          <a:p>
            <a:pPr>
              <a:buNone/>
            </a:pPr>
            <a:endParaRPr lang="it-IT" sz="2400" b="1" dirty="0" smtClean="0"/>
          </a:p>
          <a:p>
            <a:r>
              <a:rPr lang="it-IT" sz="2400" b="1" dirty="0" smtClean="0"/>
              <a:t>- Decreto legge = atto con forza di legge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Deliberazione del Consiglio dei Ministri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Emanazione del Presidente della Repubblica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Art. 15 l. n. 400/1988 = preambolo e clausola di presentazione al Parlamento per la conversione in legge</a:t>
            </a:r>
          </a:p>
          <a:p>
            <a:endParaRPr lang="it-IT" sz="2800" b="1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REFERENDUM (ART. 138 COST.)</a:t>
            </a:r>
          </a:p>
        </p:txBody>
      </p:sp>
      <p:sp>
        <p:nvSpPr>
          <p:cNvPr id="1741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800" b="1" u="sng" smtClean="0"/>
              <a:t>NO QUORUM MINIMO DI VOTANTI</a:t>
            </a:r>
          </a:p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DIFFERENZA TRA REFERENDUM COSTITUZIONALE (ART. 138 COST.) E REFERENDUM ABROGATIVO (ART. 75 COST.)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REFERENDUM COSTITUZIONALE (ART. 138 COST.) = </a:t>
            </a:r>
            <a:r>
              <a:rPr lang="it-IT" sz="2800" b="1" u="sng" smtClean="0"/>
              <a:t>EVENTUALE, SOSPENSIVO E OPPOSITIVO</a:t>
            </a:r>
          </a:p>
          <a:p>
            <a:pPr eaLnBrk="1" hangingPunct="1"/>
            <a:endParaRPr lang="it-IT" sz="2800" b="1" u="sng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IL DECRETO LEGGE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Conversione in legge del decreto legge 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Governo = il decreto legge come allegato di un disegno di legge “è convertito in legge il decreto legge concernente </a:t>
            </a:r>
            <a:r>
              <a:rPr lang="it-IT" sz="2800" b="1" dirty="0" err="1" smtClean="0"/>
              <a:t>………</a:t>
            </a:r>
            <a:r>
              <a:rPr lang="it-IT" sz="2800" b="1" dirty="0" smtClean="0"/>
              <a:t>.”</a:t>
            </a:r>
          </a:p>
          <a:p>
            <a:endParaRPr lang="it-IT" sz="2800" b="1" dirty="0" smtClean="0"/>
          </a:p>
          <a:p>
            <a:r>
              <a:rPr lang="it-IT" sz="2800" b="1" u="sng" dirty="0" smtClean="0"/>
              <a:t>Termine tassativo di sessanta giorni </a:t>
            </a:r>
            <a:endParaRPr lang="it-IT" sz="2800" b="1" u="sng" dirty="0"/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IL DECRETO LEGGE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Presupposti: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1) casi straordinari = eccezionali o imprevedibili;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2) di necessità = impossibilità di ricorrere a strumenti ordinari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3) d’urgenza = bisogna provvedere immediatamente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CHI CONTROLLA L’ESISTENZA DEI PRESUPPOSTI DEL DECRETO LEGGE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-  in via preventiva = Presidente della Repubblica</a:t>
            </a:r>
          </a:p>
          <a:p>
            <a:endParaRPr lang="it-IT" b="1" dirty="0" smtClean="0"/>
          </a:p>
          <a:p>
            <a:endParaRPr lang="it-IT" b="1" dirty="0" smtClean="0"/>
          </a:p>
          <a:p>
            <a:r>
              <a:rPr lang="it-IT" b="1" dirty="0" smtClean="0"/>
              <a:t>- in via successiva = Corte costituzionale</a:t>
            </a:r>
          </a:p>
          <a:p>
            <a:r>
              <a:rPr lang="it-IT" b="1" dirty="0" smtClean="0"/>
              <a:t>(requisiti di straordinarietà, necessità e urgenza = condizioni di validità del decreto legge)</a:t>
            </a:r>
            <a:endParaRPr lang="it-IT" b="1" dirty="0"/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ASSENZA DEI REQUISITI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CUI ALL’ART. 77, C. 2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b="1" dirty="0" smtClean="0"/>
          </a:p>
          <a:p>
            <a:r>
              <a:rPr lang="it-IT" b="1" dirty="0" smtClean="0"/>
              <a:t>- </a:t>
            </a:r>
            <a:r>
              <a:rPr lang="it-IT" sz="2800" b="1" dirty="0" smtClean="0"/>
              <a:t>vizio di legittimità costituzionale del decreto legge;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vizio in procedendo della legge di conversione (sent. n. 29/1995; n. 171/2007)</a:t>
            </a:r>
            <a:endParaRPr lang="it-IT" b="1" dirty="0"/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MANCATA CONVERSIONE DEL DECRETO LEGGE ENTRO I SESSANTA GIORNI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b="1" dirty="0" smtClean="0"/>
          </a:p>
          <a:p>
            <a:r>
              <a:rPr lang="it-IT" sz="2800" b="1" dirty="0" smtClean="0"/>
              <a:t>- Decadenza del decreto legge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- Effetti su tutti i rapporti che sono il frutto del decreto legge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b="1" dirty="0" smtClean="0"/>
              <a:t>Art. 77, c. 3 Cost.: “Le Camere possono, tuttavia, regolare con legge i rapporti giuridici sorti sulla base del decreto non convertito”</a:t>
            </a:r>
          </a:p>
          <a:p>
            <a:pPr algn="just"/>
            <a:endParaRPr lang="it-IT" sz="2800" b="1" dirty="0" smtClean="0"/>
          </a:p>
          <a:p>
            <a:pPr algn="just"/>
            <a:r>
              <a:rPr lang="it-IT" sz="2800" b="1" dirty="0" smtClean="0"/>
              <a:t>Legge di sanatoria = legge formale = riserva di legge formale</a:t>
            </a:r>
          </a:p>
          <a:p>
            <a:pPr algn="just"/>
            <a:endParaRPr lang="it-IT" sz="2800" b="1" dirty="0" smtClean="0"/>
          </a:p>
          <a:p>
            <a:pPr algn="just"/>
            <a:r>
              <a:rPr lang="it-IT" sz="2800" b="1" dirty="0" smtClean="0"/>
              <a:t>Si può sanare tutto? NO. Il caso del decreto legge decaduto che aveva introdotto un’imposta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Art. 77, c.2 Cost.: “Il Governo adotta, sotto la sua responsabilità, provvedimenti provvisori”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Responsabilità del Governo (dei ministri):</a:t>
            </a:r>
          </a:p>
          <a:p>
            <a:r>
              <a:rPr lang="it-IT" sz="2800" b="1" dirty="0" smtClean="0"/>
              <a:t>- politica;</a:t>
            </a:r>
          </a:p>
          <a:p>
            <a:r>
              <a:rPr lang="it-IT" sz="2800" b="1" dirty="0" smtClean="0"/>
              <a:t>- giuridica (penale, civile, amministrativa-contabile)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REITERAZIONE DEI DECRETI LEGGE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- non conversione dei decreti legge entro i 60 giorni (anche da parte di una Camera);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‘nuovo’ (???) decreto legge che riproduce quello scaduto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nuovo decreto = retroagisce alla data di entrata in vigore del decreto legge reiterato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CORTE COSTITUZIONALE (</a:t>
            </a:r>
            <a:r>
              <a:rPr lang="it-IT" sz="3200" b="1" dirty="0" err="1" smtClean="0"/>
              <a:t>SENT</a:t>
            </a:r>
            <a:r>
              <a:rPr lang="it-IT" sz="3200" b="1" dirty="0" smtClean="0"/>
              <a:t>. N. 360/1996)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- reiterazione del decreto legge:</a:t>
            </a:r>
          </a:p>
          <a:p>
            <a:r>
              <a:rPr lang="it-IT" sz="2800" b="1" dirty="0" smtClean="0"/>
              <a:t>1) viola la natura provvisoria del decreto legge;</a:t>
            </a:r>
          </a:p>
          <a:p>
            <a:r>
              <a:rPr lang="it-IT" sz="2800" b="1" dirty="0" smtClean="0"/>
              <a:t>2) fa perdere di importanza al carattere della straordinarietà;</a:t>
            </a:r>
          </a:p>
          <a:p>
            <a:r>
              <a:rPr lang="it-IT" sz="2800" b="1" dirty="0" smtClean="0"/>
              <a:t>3) attenua la sanzione della perdita retroattiva di efficacia del decreto legge non convertito</a:t>
            </a:r>
            <a:endParaRPr lang="it-IT" sz="2800" b="1" dirty="0"/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	QUANDO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PUO’ REITERARE IL DECRETO LEGGE?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r>
              <a:rPr lang="it-IT" sz="2800" b="1" dirty="0" smtClean="0"/>
              <a:t>Nuovo decreto deve basarsi su autonomi e straordinari motivi di necessità </a:t>
            </a:r>
            <a:r>
              <a:rPr lang="it-IT" sz="2800" b="1" smtClean="0"/>
              <a:t>e urgenza</a:t>
            </a:r>
            <a:endParaRPr lang="it-IT" sz="2800" b="1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LIMITI ALLA REVISIONE COSTITUZIONALE</a:t>
            </a:r>
          </a:p>
        </p:txBody>
      </p:sp>
      <p:sp>
        <p:nvSpPr>
          <p:cNvPr id="1843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Art. 139 Cost.: “La forma repubblicana non può essere oggetto di revisione costituzionale”.</a:t>
            </a:r>
          </a:p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Referendum istituzionale 2 giugno 1946 = potere costituente</a:t>
            </a:r>
          </a:p>
          <a:p>
            <a:pPr eaLnBrk="1" hangingPunct="1"/>
            <a:endParaRPr lang="it-IT" sz="28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LIMITI ALLA REVISIONE COSTITUZIONALE</a:t>
            </a:r>
          </a:p>
        </p:txBody>
      </p:sp>
      <p:sp>
        <p:nvSpPr>
          <p:cNvPr id="1945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400" b="1" smtClean="0"/>
              <a:t>Forma repubblicana: elettività del Capo dello Stato, principio della sovranità popolare = art. 139 e art. 1, C. 2 Cost.: “</a:t>
            </a:r>
            <a:r>
              <a:rPr lang="it-IT" sz="2400" b="1" u="sng" smtClean="0"/>
              <a:t>La sovranità appartiene al popolo che la esercita nelle forme e nei limiti della Costituzione</a:t>
            </a:r>
            <a:r>
              <a:rPr lang="it-IT" sz="2400" b="1" smtClean="0"/>
              <a:t>” </a:t>
            </a:r>
          </a:p>
          <a:p>
            <a:pPr eaLnBrk="1" hangingPunct="1"/>
            <a:endParaRPr lang="it-IT" sz="2400" b="1" smtClean="0"/>
          </a:p>
          <a:p>
            <a:pPr eaLnBrk="1" hangingPunct="1"/>
            <a:endParaRPr lang="it-IT" sz="2400" b="1" smtClean="0"/>
          </a:p>
          <a:p>
            <a:pPr eaLnBrk="1" hangingPunct="1"/>
            <a:r>
              <a:rPr lang="it-IT" sz="2400" b="1" smtClean="0"/>
              <a:t>Art. 2 Cost. (Diritti inviolabili dell’uomo)</a:t>
            </a:r>
          </a:p>
          <a:p>
            <a:pPr eaLnBrk="1" hangingPunct="1"/>
            <a:r>
              <a:rPr lang="it-IT" sz="2400" b="1" smtClean="0"/>
              <a:t>Art. 5 Cost. (Repubblica una e indivisibile)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LIMITI ALLA REVISIONE COSTITUZIONALE</a:t>
            </a:r>
          </a:p>
        </p:txBody>
      </p:sp>
      <p:sp>
        <p:nvSpPr>
          <p:cNvPr id="2048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CORTE COSTITUZIONALE:</a:t>
            </a:r>
          </a:p>
          <a:p>
            <a:pPr eaLnBrk="1" hangingPunct="1"/>
            <a:r>
              <a:rPr lang="it-IT" sz="2800" b="1" smtClean="0"/>
              <a:t>DISTINZIONE TRA NORME COSTITUZIONALE E PRINCIPI SUPREMI COSTITUZIONALI</a:t>
            </a:r>
          </a:p>
          <a:p>
            <a:pPr eaLnBrk="1" hangingPunct="1"/>
            <a:endParaRPr lang="it-IT" sz="2800" b="1" smtClean="0"/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Sent. Corte cost. n. 18/1982 = inviolabilità del diritto di difesa.</a:t>
            </a:r>
          </a:p>
          <a:p>
            <a:pPr eaLnBrk="1" hangingPunct="1"/>
            <a:r>
              <a:rPr lang="it-IT" sz="2800" b="1" u="sng" smtClean="0"/>
              <a:t>Sent. Corte cost. n. 1146/1988 = principi supremi parametro anche delle leggi costituzionali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smtClean="0"/>
              <a:t>LE FONTI ESTERNE: IL DIRITTO INTERNAZIONALE CONSUETUDINARIO</a:t>
            </a:r>
          </a:p>
        </p:txBody>
      </p:sp>
      <p:sp>
        <p:nvSpPr>
          <p:cNvPr id="2150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800" b="1" smtClean="0"/>
              <a:t>Art. 10, c. 1 Cost.: “</a:t>
            </a:r>
            <a:r>
              <a:rPr lang="it-IT" sz="2800" b="1" u="sng" smtClean="0"/>
              <a:t>L’ordinamento giuridico italiano si conforma alle norme del diritto internazionale generalmente riconosciute”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Forma di adattamento automatico</a:t>
            </a:r>
          </a:p>
          <a:p>
            <a:pPr eaLnBrk="1" hangingPunct="1"/>
            <a:endParaRPr lang="it-IT" sz="2800" b="1" smtClean="0"/>
          </a:p>
          <a:p>
            <a:pPr eaLnBrk="1" hangingPunct="1"/>
            <a:r>
              <a:rPr lang="it-IT" sz="2800" b="1" smtClean="0"/>
              <a:t>- rinvio mobile, formale, non recettizio = rinvio alla fonte di un ordinamento esterno.</a:t>
            </a:r>
          </a:p>
          <a:p>
            <a:pPr eaLnBrk="1" hangingPunct="1"/>
            <a:r>
              <a:rPr lang="it-IT" sz="2800" b="1" smtClean="0"/>
              <a:t>- adeguamento automatico anche alle modifiche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2503</Words>
  <Application>Microsoft Office PowerPoint</Application>
  <PresentationFormat>Presentazione su schermo (4:3)</PresentationFormat>
  <Paragraphs>360</Paragraphs>
  <Slides>59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59</vt:i4>
      </vt:variant>
    </vt:vector>
  </HeadingPairs>
  <TitlesOfParts>
    <vt:vector size="60" baseType="lpstr">
      <vt:lpstr>Tema di Office</vt:lpstr>
      <vt:lpstr>LEZIONE DEL 10 OTTOBRE 2012 DI DIRITTO  MATRICOLE DISPARI</vt:lpstr>
      <vt:lpstr>PROCEDIMENTO DI REVISIONE COSTITUZIONALE (ART. 138 COST.)</vt:lpstr>
      <vt:lpstr>MAGGIORANZE DELLA SECONDA DELIBERAZIONE</vt:lpstr>
      <vt:lpstr>REFERENDUM (ART. 138 COST.)</vt:lpstr>
      <vt:lpstr>REFERENDUM (ART. 138 COST.)</vt:lpstr>
      <vt:lpstr>LIMITI ALLA REVISIONE COSTITUZIONALE</vt:lpstr>
      <vt:lpstr>LIMITI ALLA REVISIONE COSTITUZIONALE</vt:lpstr>
      <vt:lpstr>LIMITI ALLA REVISIONE COSTITUZIONALE</vt:lpstr>
      <vt:lpstr>LE FONTI ESTERNE: IL DIRITTO INTERNAZIONALE CONSUETUDINARIO</vt:lpstr>
      <vt:lpstr>SENTENZA N. 48 DEL 1979</vt:lpstr>
      <vt:lpstr>RAPPORTO FRA CONSUETUDINI INTERNAZIONALI E NORME COSTITUZIONALI</vt:lpstr>
      <vt:lpstr>RANGO DI FONTE DELLE CONSUETUDINI INTERNAZIONALI</vt:lpstr>
      <vt:lpstr>IL DIRITTO INTERNAZIONALE PATTIZIO</vt:lpstr>
      <vt:lpstr>IL DIRITTO INTERNAZIONALE PATTIZIO </vt:lpstr>
      <vt:lpstr>DIRITTO INTERNAZIONALE PATTIZIO = I TRATTATI INTERNAZIONALI</vt:lpstr>
      <vt:lpstr>LEGGE DI AUTORIZZAZIONE ALLA RATIFICA DEI TRATTATI INTERNAZIONALI</vt:lpstr>
      <vt:lpstr>EFFETTI NELL’ORDINAMENTO INTERNO DEL TRATTATO</vt:lpstr>
      <vt:lpstr>IL RINVIO FISSO</vt:lpstr>
      <vt:lpstr>IL DIRITTO INTERNAZIONALE PATTIZIO (ART. 80 COST.)</vt:lpstr>
      <vt:lpstr>RANGO DI FONTE = LEGGE DI ESECUZIONE DEL TRATTATO INTERNAZIONALE</vt:lpstr>
      <vt:lpstr>RAPPORTO TRA UNA LEGGE DI ESECUZIONE DEL TRATTATO E UNA LEGGE</vt:lpstr>
      <vt:lpstr>ASPETTO PECULIARE DELLA LEGGE DI ESECUZIONE DEI TRATTATI INTERNAZIONALI</vt:lpstr>
      <vt:lpstr>LE LEGGI DI ESECUZIONE DEI PATTI LATERANENSI</vt:lpstr>
      <vt:lpstr>I PATTI LATERANENSI</vt:lpstr>
      <vt:lpstr>IL REGIME CONCORDATARIO</vt:lpstr>
      <vt:lpstr>LEGGI DI ESECUZIONE DEI PATTI LATERANENSI: CHE FONTI SONO?</vt:lpstr>
      <vt:lpstr>L’ART. 117, c. 1 COST.</vt:lpstr>
      <vt:lpstr>  SIGNIFICATO DI OBBLIGHI INTERNAZIONALI</vt:lpstr>
      <vt:lpstr>L. n. 131/2003</vt:lpstr>
      <vt:lpstr>ART. 117, c. 1 Cost.</vt:lpstr>
      <vt:lpstr>LE FONTI EUROPEE</vt:lpstr>
      <vt:lpstr>DIRITTI EUROPEO</vt:lpstr>
      <vt:lpstr>IL REGOLAMENTO EUROPEO</vt:lpstr>
      <vt:lpstr>LA DIRETTIVA EUROPEA</vt:lpstr>
      <vt:lpstr>LE DECISIONI</vt:lpstr>
      <vt:lpstr>DIRETTA APPLICABILITA’ ED EFFETTI DIRETTI</vt:lpstr>
      <vt:lpstr>DIRETTIVA EUROPEA SELF EXECUTING</vt:lpstr>
      <vt:lpstr>Presentazione standard di PowerPoint</vt:lpstr>
      <vt:lpstr>ADESIONE DELL’ITALIA ALL’U.E.</vt:lpstr>
      <vt:lpstr>LE FASI DEL CAMMINO COMUNITARIO SECONDO LA CORTE COSTITUZIONALE: LE ANTINOMIE</vt:lpstr>
      <vt:lpstr>LA NON APPLICAZIONE</vt:lpstr>
      <vt:lpstr>QUADRO DI RIFERIMENTO</vt:lpstr>
      <vt:lpstr>I CONTROLIMITI</vt:lpstr>
      <vt:lpstr>LE LEGGI ORDINARIE</vt:lpstr>
      <vt:lpstr>LEGGI ATIPICHE E RINFORZATE</vt:lpstr>
      <vt:lpstr>Atipicità e rinforzo = fonti ‘comunitarie’</vt:lpstr>
      <vt:lpstr>Presentazione standard di PowerPoint</vt:lpstr>
      <vt:lpstr>I DECRETI LEGGE</vt:lpstr>
      <vt:lpstr>I DECRETI LEGGE</vt:lpstr>
      <vt:lpstr>IL DECRETO LEGGE</vt:lpstr>
      <vt:lpstr>IL DECRETO LEGGE </vt:lpstr>
      <vt:lpstr>CHI CONTROLLA L’ESISTENZA DEI PRESUPPOSTI DEL DECRETO LEGGE</vt:lpstr>
      <vt:lpstr>ASSENZA DEI REQUISITI DI CUI ALL’ART. 77, C. 2 COST.</vt:lpstr>
      <vt:lpstr>MANCATA CONVERSIONE DEL DECRETO LEGGE ENTRO I SESSANTA GIORNI</vt:lpstr>
      <vt:lpstr>Presentazione standard di PowerPoint</vt:lpstr>
      <vt:lpstr>Presentazione standard di PowerPoint</vt:lpstr>
      <vt:lpstr>LA REITERAZIONE DEI DECRETI LEGGE</vt:lpstr>
      <vt:lpstr>CORTE COSTITUZIONALE (SENT. N. 360/1996)</vt:lpstr>
      <vt:lpstr> QUANDO DI PUO’ REITERARE IL DECRETO LEGGE?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DEL 10 OTTOBRE 2012 DI DIRITTO COSTITUZIONALE MATRICOLE DISPARI</dc:title>
  <dc:creator>crivelli</dc:creator>
  <cp:lastModifiedBy>Chiara Bertoni</cp:lastModifiedBy>
  <cp:revision>71</cp:revision>
  <dcterms:created xsi:type="dcterms:W3CDTF">2012-10-09T12:01:47Z</dcterms:created>
  <dcterms:modified xsi:type="dcterms:W3CDTF">2012-10-18T07:33:52Z</dcterms:modified>
</cp:coreProperties>
</file>