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829" r:id="rId2"/>
  </p:sldMasterIdLst>
  <p:handoutMasterIdLst>
    <p:handoutMasterId r:id="rId56"/>
  </p:handoutMasterIdLst>
  <p:sldIdLst>
    <p:sldId id="256" r:id="rId3"/>
    <p:sldId id="307" r:id="rId4"/>
    <p:sldId id="308" r:id="rId5"/>
    <p:sldId id="309" r:id="rId6"/>
    <p:sldId id="310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5" r:id="rId15"/>
    <p:sldId id="266" r:id="rId16"/>
    <p:sldId id="267" r:id="rId17"/>
    <p:sldId id="270" r:id="rId18"/>
    <p:sldId id="268" r:id="rId19"/>
    <p:sldId id="269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9" r:id="rId28"/>
    <p:sldId id="280" r:id="rId29"/>
    <p:sldId id="281" r:id="rId30"/>
    <p:sldId id="282" r:id="rId31"/>
    <p:sldId id="283" r:id="rId32"/>
    <p:sldId id="284" r:id="rId33"/>
    <p:sldId id="286" r:id="rId34"/>
    <p:sldId id="287" r:id="rId35"/>
    <p:sldId id="288" r:id="rId36"/>
    <p:sldId id="285" r:id="rId37"/>
    <p:sldId id="289" r:id="rId38"/>
    <p:sldId id="290" r:id="rId39"/>
    <p:sldId id="278" r:id="rId40"/>
    <p:sldId id="264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3" r:id="rId51"/>
    <p:sldId id="304" r:id="rId52"/>
    <p:sldId id="302" r:id="rId53"/>
    <p:sldId id="305" r:id="rId54"/>
    <p:sldId id="306" r:id="rId55"/>
  </p:sldIdLst>
  <p:sldSz cx="9144000" cy="6858000" type="screen4x3"/>
  <p:notesSz cx="6797675" cy="985678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5" d="100"/>
          <a:sy n="85" d="100"/>
        </p:scale>
        <p:origin x="-708" y="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1398" y="-108"/>
      </p:cViewPr>
      <p:guideLst>
        <p:guide orient="horz" pos="3105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6148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6148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42C6E30-0A48-4131-9A84-371331E48D5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437 h 1906"/>
                <a:gd name="T4" fmla="*/ 5812 w 5740"/>
                <a:gd name="T5" fmla="*/ 1437 h 1906"/>
                <a:gd name="T6" fmla="*/ 5812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71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5F0F9-267F-482A-9A4D-322D5D2F33F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6A569-2408-4279-8170-46F9504C483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C5AD3-CE7E-4B6B-9C07-9E20E3D53CD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>
                  <a:solidFill>
                    <a:srgbClr val="FFFFFF"/>
                  </a:solidFill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>
                  <a:solidFill>
                    <a:srgbClr val="FFFFFF"/>
                  </a:solidFill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542 h 1906"/>
                <a:gd name="T4" fmla="*/ 5794 w 5740"/>
                <a:gd name="T5" fmla="*/ 1542 h 1906"/>
                <a:gd name="T6" fmla="*/ 5794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71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51D7E-EFCF-42E2-9F23-AF4826A1C75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7F05A-05FA-4EC5-A20C-9A546427DCF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5B1CB-7B90-422B-BC6E-51EED0CDC86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600B5-26AE-4CE0-857B-726A91C4C43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812EE-0B72-4495-9CFC-BE84D3FEBE9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BB49A-AB7C-49B6-89D3-0BFFAA6B1E5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84CDF-7496-4B89-83C7-DDC74F334F3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DA1F0-BF2C-4363-8672-A0EC2B318E4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7B85E-A9F5-4027-AC76-BE1761EC66B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91643-C203-454B-B621-0496F017313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4B924-2A37-4959-8A0F-E13788BF1EA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9E157-DB5D-476F-9C1E-A1A10F02741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EC93A-C5C6-4519-BFE3-D81DDD18FB9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20F1E-4A39-4D10-958A-23409EC4008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4716A-F948-4BC1-97FC-1A3414355A7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C9E29-8F4C-4401-9E89-72061770D0E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B98E3-2BE8-4F87-AA62-30B0C27078B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9359A-8E4A-4E57-AAB9-EAFEBE8DB33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D8127-58D0-4268-905D-8D053C440BA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F69975B-3BB0-49C8-A330-46ABDF9450A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15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615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615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615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615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437 h 1906"/>
                <a:gd name="T4" fmla="*/ 5812 w 5740"/>
                <a:gd name="T5" fmla="*/ 1437 h 1906"/>
                <a:gd name="T6" fmla="*/ 5812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615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fld id="{7DB81BD7-103B-4506-907A-3BF3ECFF6F8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056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15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>
                  <a:solidFill>
                    <a:srgbClr val="FFFFFF"/>
                  </a:solidFill>
                </a:endParaRPr>
              </a:p>
            </p:txBody>
          </p:sp>
          <p:sp>
            <p:nvSpPr>
              <p:cNvPr id="615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>
                  <a:solidFill>
                    <a:srgbClr val="FFFFFF"/>
                  </a:solidFill>
                </a:endParaRPr>
              </a:p>
            </p:txBody>
          </p:sp>
          <p:sp>
            <p:nvSpPr>
              <p:cNvPr id="615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>
                  <a:solidFill>
                    <a:srgbClr val="FFFFFF"/>
                  </a:solidFill>
                </a:endParaRPr>
              </a:p>
            </p:txBody>
          </p:sp>
          <p:sp>
            <p:nvSpPr>
              <p:cNvPr id="2062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615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15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205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542 h 1906"/>
                <a:gd name="T4" fmla="*/ 5794 w 5740"/>
                <a:gd name="T5" fmla="*/ 1542 h 1906"/>
                <a:gd name="T6" fmla="*/ 5794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615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62" r:id="rId1"/>
    <p:sldLayoutId id="2147483963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0" r:id="rId9"/>
    <p:sldLayoutId id="2147483971" r:id="rId10"/>
    <p:sldLayoutId id="214748397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26035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b="0" dirty="0" smtClean="0">
                <a:solidFill>
                  <a:schemeClr val="bg2"/>
                </a:solidFill>
                <a:latin typeface="Calibri" pitchFamily="34" charset="0"/>
              </a:rPr>
              <a:t>LA TUTELA MULTILIVELLO DEI DIRITTI FONDAMENTALI - 26 NOVEMBRE 2012 </a:t>
            </a:r>
            <a:endParaRPr lang="it-IT" sz="4000" b="0" dirty="0" smtClean="0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0113" y="2420938"/>
            <a:ext cx="7777162" cy="3673475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Char char="-"/>
              <a:defRPr/>
            </a:pP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- ESISTONO DIVERSI SISTEMI GIURIDICI </a:t>
            </a:r>
            <a:r>
              <a:rPr lang="it-IT" sz="24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 PROTEZIONE DEI DIRITTI FONDAMENTALI: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  <a:defRPr/>
            </a:pPr>
            <a:endParaRPr lang="it-IT" sz="2400" dirty="0" smtClean="0">
              <a:solidFill>
                <a:schemeClr val="bg2"/>
              </a:solidFill>
              <a:latin typeface="Calibri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  <a:defRPr/>
            </a:pP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I DIRITTI FONDAMENTALI CONTEMPLATI DALLE COSTITUZIONI NAZIONALI, DALL’ORDINAMENTO EUROPEO (UE) E DALLA CEDU.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  <a:defRPr/>
            </a:pPr>
            <a:endParaRPr lang="it-IT" sz="2400" dirty="0" smtClean="0">
              <a:solidFill>
                <a:schemeClr val="bg2"/>
              </a:solidFill>
              <a:latin typeface="Calibri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  <a:defRPr/>
            </a:pP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DIVERSI GIUDICI PREPOSTI A TUTELARE I DIRITTI: GIUDICI COMUNI, CORTI COSTITUZIONALI DEGLI STATI, CORTE </a:t>
            </a:r>
            <a:r>
              <a:rPr lang="it-IT" sz="24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 GIUSTIZIA DELL’UNIONE EUROPEA E CORTE EUROPEA DEI DIRITTI DELL’UOMO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  <a:defRPr/>
            </a:pPr>
            <a:endParaRPr lang="it-IT" sz="2400" dirty="0" smtClean="0">
              <a:solidFill>
                <a:schemeClr val="bg2"/>
              </a:solidFill>
              <a:latin typeface="Calibri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  <a:defRPr/>
            </a:pPr>
            <a:endParaRPr lang="it-IT" sz="2000" dirty="0" smtClean="0"/>
          </a:p>
          <a:p>
            <a:pPr marL="609600" indent="-609600" eaLnBrk="1" hangingPunct="1">
              <a:lnSpc>
                <a:spcPct val="80000"/>
              </a:lnSpc>
              <a:buFontTx/>
              <a:buChar char="-"/>
              <a:defRPr/>
            </a:pPr>
            <a:endParaRPr lang="it-IT" sz="2000" dirty="0" smtClean="0"/>
          </a:p>
          <a:p>
            <a:pPr marL="609600" indent="-609600" eaLnBrk="1" hangingPunct="1">
              <a:lnSpc>
                <a:spcPct val="80000"/>
              </a:lnSpc>
              <a:buFontTx/>
              <a:buChar char="-"/>
              <a:defRPr/>
            </a:pPr>
            <a:endParaRPr lang="it-IT" sz="2000" dirty="0" smtClean="0"/>
          </a:p>
          <a:p>
            <a:pPr marL="609600" indent="-609600" eaLnBrk="1" hangingPunct="1">
              <a:lnSpc>
                <a:spcPct val="80000"/>
              </a:lnSpc>
              <a:buFontTx/>
              <a:buChar char="-"/>
              <a:defRPr/>
            </a:pPr>
            <a:endParaRPr lang="it-IT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CARATTERI DELL’ORDINAMENTO EUROPEO:</a:t>
            </a:r>
          </a:p>
          <a:p>
            <a:pPr eaLnBrk="1" hangingPunct="1"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- AUTONOMIA;</a:t>
            </a:r>
          </a:p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- UNITA’;</a:t>
            </a:r>
          </a:p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- COMPETENZE IN MATERIA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ECONOMIA.</a:t>
            </a:r>
          </a:p>
          <a:p>
            <a:pPr eaLnBrk="1" hangingPunct="1"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In tale ottica la protezione  da parte della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Comunita’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dei diritti fondamentali previsti dalle costituzioni statali cosa avrebbe comportato?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LE NORME COSTITUZIONALI DEGLI STATI IN MATERIA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DIRITTI ERANO CONSIDERATE NORME ESTERNE ALLA COMUNITA’ ECONOMICA EUROPEA.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LA COMUNITA’ ECONOMICA EUROPEA NON SI RITIENE OBBLIGATA A TUTELARE I DIRITTI FONDAMENTALI DEGLI STATI IN NOME DELLA PROPRIA UNITA’ E AUTONOMIA.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CONCEZIONE MOLTO RIGIDA:</a:t>
            </a:r>
          </a:p>
          <a:p>
            <a:pPr eaLnBrk="1" hangingPunct="1"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I RAPPORTI TRA COMUNITA’ E STATI SONO CARATTERIZZATI DA SEPARAZIONE DELLE COMPETENZE.</a:t>
            </a:r>
          </a:p>
          <a:p>
            <a:pPr eaLnBrk="1" hangingPunct="1"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CORTE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GIUSTIZIA: SENTENZE STORK, GEITLING E SGARLATA (1958, 1960, 1965)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844675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it-IT" b="1" u="sng" dirty="0" smtClean="0">
                <a:effectLst/>
                <a:latin typeface="Calibri" pitchFamily="34" charset="0"/>
              </a:rPr>
              <a:t>SECONDA FASE CHE CHIAMEREMO “DELL’ELABORAZIONE PRETORIA DEI DIRITTI FONDAMENTALI</a:t>
            </a:r>
          </a:p>
          <a:p>
            <a:pPr eaLnBrk="1" hangingPunct="1"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CORTE </a:t>
            </a:r>
            <a:r>
              <a:rPr lang="it-IT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 GIUSTIZIA: SENTENZA STAUDER DEL 1969: “I diritti fondamentali sono principi generali del diritto di cui la </a:t>
            </a:r>
            <a:r>
              <a:rPr lang="it-IT" dirty="0" err="1" smtClean="0">
                <a:solidFill>
                  <a:schemeClr val="bg2"/>
                </a:solidFill>
                <a:latin typeface="Calibri" pitchFamily="34" charset="0"/>
              </a:rPr>
              <a:t>Comunita’</a:t>
            </a: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 garantisce l’osservanza”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QUALI SONO I MOTIVI </a:t>
            </a:r>
            <a:r>
              <a:rPr lang="it-IT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 TALE SVOLTA?</a:t>
            </a:r>
          </a:p>
          <a:p>
            <a:pPr eaLnBrk="1" hangingPunct="1"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1) Gli effetti diretti delle norme europee nei confronti degli Stati;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2) La supremazia del diritto prodotto dalla </a:t>
            </a:r>
            <a:r>
              <a:rPr lang="it-IT" dirty="0" err="1" smtClean="0">
                <a:solidFill>
                  <a:schemeClr val="bg2"/>
                </a:solidFill>
                <a:latin typeface="Calibri" pitchFamily="34" charset="0"/>
              </a:rPr>
              <a:t>comunita’</a:t>
            </a: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 europea sugli ordinamenti nazionali.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b="1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Sarebbe pensabile che un ordinamento quale quello europeo affermasse di essere prevalente sull’ordinamento statale senza garantire i diritti fondamentali?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I diritti diventano fondamenti di legittimazione giuridica e politica della </a:t>
            </a:r>
            <a:r>
              <a:rPr lang="it-IT" dirty="0" err="1" smtClean="0">
                <a:solidFill>
                  <a:schemeClr val="bg2"/>
                </a:solidFill>
                <a:latin typeface="Calibri" pitchFamily="34" charset="0"/>
              </a:rPr>
              <a:t>Comunita’</a:t>
            </a: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 europea.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LINEA APPARENTE DI CONTINUITA’ TRA COMUNITA’ EUROPEA E PRINCIPI DEL COSTITUZIONALISMO CLASSICO.</a:t>
            </a:r>
          </a:p>
          <a:p>
            <a:pPr eaLnBrk="1" hangingPunct="1"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ART. 16 DICHIARAZIONE DEI DIRITTI DELL’UOMO E DEL CITTADINO (26 AGOSTO 1789): SENZA DIRITTI NON SI HA COSTITUZIONE.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it-IT" sz="3600" dirty="0" smtClean="0">
                <a:solidFill>
                  <a:schemeClr val="bg2"/>
                </a:solidFill>
                <a:latin typeface="Calibri" pitchFamily="34" charset="0"/>
              </a:rPr>
              <a:t>PROBLEMI:</a:t>
            </a:r>
          </a:p>
          <a:p>
            <a:pPr eaLnBrk="1" hangingPunct="1">
              <a:defRPr/>
            </a:pPr>
            <a:endParaRPr lang="it-IT" sz="36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-La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Comunita’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non ha ancora un catalogo scritto dei diritti. </a:t>
            </a:r>
          </a:p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- Il riconoscimento dell’obbligo di tutela dei diritti avviene mediante la giurisprudenza.</a:t>
            </a:r>
          </a:p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- I giudici elaborano i diritti = creazione casistica dei diritti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Corte di giustizia 1970 (sentenza </a:t>
            </a:r>
            <a:r>
              <a:rPr lang="it-IT" dirty="0" err="1" smtClean="0">
                <a:solidFill>
                  <a:schemeClr val="bg2"/>
                </a:solidFill>
                <a:latin typeface="Calibri" pitchFamily="34" charset="0"/>
              </a:rPr>
              <a:t>Internationale</a:t>
            </a: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 </a:t>
            </a:r>
            <a:r>
              <a:rPr lang="it-IT" dirty="0" err="1" smtClean="0">
                <a:solidFill>
                  <a:schemeClr val="bg2"/>
                </a:solidFill>
                <a:latin typeface="Calibri" pitchFamily="34" charset="0"/>
              </a:rPr>
              <a:t>Handelsgesellschaft</a:t>
            </a: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- I diritti fondamentali riconosciuti dalla </a:t>
            </a:r>
            <a:r>
              <a:rPr lang="it-IT" dirty="0" err="1" smtClean="0">
                <a:solidFill>
                  <a:schemeClr val="bg2"/>
                </a:solidFill>
                <a:latin typeface="Calibri" pitchFamily="34" charset="0"/>
              </a:rPr>
              <a:t>comunita’</a:t>
            </a: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 europea che natura hanno?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- Non sono i diritti riconosciuti dalle Costituzioni degli Stati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E’ SEMPRE NECESSARIO PRESERVARE L’AUTONOMIA DELL’ORDINAMENTO EUROPEO</a:t>
            </a:r>
          </a:p>
          <a:p>
            <a:pPr eaLnBrk="1" hangingPunct="1"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- Sono diritti che traggono ispirazione dalle </a:t>
            </a:r>
            <a:r>
              <a:rPr lang="it-IT" sz="2800" u="sng" dirty="0" smtClean="0">
                <a:solidFill>
                  <a:schemeClr val="bg2"/>
                </a:solidFill>
                <a:effectLst/>
                <a:latin typeface="Calibri" pitchFamily="34" charset="0"/>
              </a:rPr>
              <a:t>tradizioni costituzionali comuni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ovvero i principi costituzionali degli Stati e dalla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Cedu</a:t>
            </a: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it-IT" sz="2800" b="1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26627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b="1" smtClean="0">
                <a:solidFill>
                  <a:schemeClr val="bg2"/>
                </a:solidFill>
                <a:effectLst/>
              </a:rPr>
              <a:t>Italia = ordinamento giuridico nazionale</a:t>
            </a:r>
          </a:p>
          <a:p>
            <a:r>
              <a:rPr lang="it-IT" sz="2800" b="1" smtClean="0">
                <a:solidFill>
                  <a:schemeClr val="bg2"/>
                </a:solidFill>
                <a:effectLst/>
              </a:rPr>
              <a:t>(Costituzione – Corte costituzionale);</a:t>
            </a:r>
          </a:p>
          <a:p>
            <a:endParaRPr lang="it-IT" sz="2800" b="1" smtClean="0">
              <a:solidFill>
                <a:schemeClr val="bg2"/>
              </a:solidFill>
              <a:effectLst/>
            </a:endParaRPr>
          </a:p>
          <a:p>
            <a:r>
              <a:rPr lang="it-IT" sz="2800" b="1" smtClean="0">
                <a:solidFill>
                  <a:schemeClr val="bg2"/>
                </a:solidFill>
                <a:effectLst/>
              </a:rPr>
              <a:t>Convenzione europea dei diritti dell’uomo (1950) = Corte europea dei diritti dell’uomo (Strasburgo)</a:t>
            </a:r>
          </a:p>
          <a:p>
            <a:endParaRPr lang="it-IT" sz="2800" b="1" smtClean="0">
              <a:solidFill>
                <a:schemeClr val="bg2"/>
              </a:solidFill>
              <a:effectLst/>
            </a:endParaRPr>
          </a:p>
          <a:p>
            <a:r>
              <a:rPr lang="it-IT" sz="2800" b="1" smtClean="0">
                <a:solidFill>
                  <a:schemeClr val="bg2"/>
                </a:solidFill>
                <a:effectLst/>
              </a:rPr>
              <a:t>Unione europea (Trattato di Lisbona = trattato UE e trattato FUE) = Corte di giustizia dell’Unione europea (Lussemburgo)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PROBLEMA: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40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-IL MODELLO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TUTELA E’ FUNZIONALE.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Si trae ispirazione dalle tradizioni costituzionali comuni ma il diritto deve essere strumento di realizzazione degli scopi indicati dai trattati.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CONSEGUENZA: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BILANCIAMENTO INEGUALE = le </a:t>
            </a:r>
            <a:r>
              <a:rPr lang="it-IT" dirty="0" err="1" smtClean="0">
                <a:solidFill>
                  <a:schemeClr val="bg2"/>
                </a:solidFill>
                <a:latin typeface="Calibri" pitchFamily="34" charset="0"/>
              </a:rPr>
              <a:t>finalita’</a:t>
            </a: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 economiche sono sempre prevalenti.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la </a:t>
            </a:r>
            <a:r>
              <a:rPr lang="it-IT" dirty="0" err="1" smtClean="0">
                <a:solidFill>
                  <a:schemeClr val="bg2"/>
                </a:solidFill>
                <a:latin typeface="Calibri" pitchFamily="34" charset="0"/>
              </a:rPr>
              <a:t>Comunita’</a:t>
            </a: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 riconosce i diritti fondamentali nella misura in cui siano strumentali alla realizzazione delle </a:t>
            </a:r>
            <a:r>
              <a:rPr lang="it-IT" dirty="0" err="1" smtClean="0">
                <a:solidFill>
                  <a:schemeClr val="bg2"/>
                </a:solidFill>
                <a:latin typeface="Calibri" pitchFamily="34" charset="0"/>
              </a:rPr>
              <a:t>liberta’</a:t>
            </a: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 economiche.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ESEMPIO CONCRETO</a:t>
            </a:r>
          </a:p>
          <a:p>
            <a:pPr eaLnBrk="1" hangingPunct="1"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Sentenza </a:t>
            </a:r>
            <a:r>
              <a:rPr lang="it-IT" dirty="0" err="1" smtClean="0">
                <a:solidFill>
                  <a:schemeClr val="bg2"/>
                </a:solidFill>
                <a:latin typeface="Calibri" pitchFamily="34" charset="0"/>
              </a:rPr>
              <a:t>Hauer</a:t>
            </a: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 del 1979: le limitazioni al diritto di </a:t>
            </a:r>
            <a:r>
              <a:rPr lang="it-IT" dirty="0" err="1" smtClean="0">
                <a:solidFill>
                  <a:schemeClr val="bg2"/>
                </a:solidFill>
                <a:latin typeface="Calibri" pitchFamily="34" charset="0"/>
              </a:rPr>
              <a:t>proprieta’</a:t>
            </a: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 sono ammissibili solamente se siano strumentali a favorire l’organizzazione economica dei mercati.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DIFFERENZA STRUTTURALE RISPETTO ALLE COSTITUZIONI STATALI </a:t>
            </a: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Costituzioni statali = i diritti politici e della personalità non sono subordinati ai diritti economici.</a:t>
            </a:r>
          </a:p>
          <a:p>
            <a:pPr eaLnBrk="1" hangingPunct="1"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Modello europeo = economico-funzionale.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SENTENZA GROGAN DEL 1991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CHE COS’E’ LA LIBERTA’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DIFFUSIONE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INFORMAZIONI SULL’INTERRUZIONE VOLONTARIA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GRAVIDANZA?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- Secondo la Corte di giustizia si tratta di una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liberta’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avente ad oggetto la prestazione di servizi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b="1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LA CORTE </a:t>
            </a:r>
            <a:r>
              <a:rPr lang="it-IT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 GIUSTIZIA PREVIENE UN CONFLITTO CON UN ORDINAMENTO NAZIONALE (IRLANDA). </a:t>
            </a:r>
          </a:p>
          <a:p>
            <a:pPr eaLnBrk="1" hangingPunct="1"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NON VUOLE SOSTITUIRSI AL LEGISLATORE STATALE.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LA SOLUZIONE E’ ASETTICA.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NOVITA’ NEL MODO </a:t>
            </a:r>
            <a:r>
              <a:rPr lang="it-IT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 BILANCIARE I DIRITTI</a:t>
            </a:r>
          </a:p>
          <a:p>
            <a:pPr eaLnBrk="1" hangingPunct="1"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Due sentenze: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Schmidberger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(2003) e Omega (2004).</a:t>
            </a:r>
          </a:p>
          <a:p>
            <a:pPr eaLnBrk="1" hangingPunct="1"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Schmidberger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: rapporto tra diritto di riunione (corteo ambientalista) e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liberta’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di circolazione delle merci</a:t>
            </a:r>
          </a:p>
          <a:p>
            <a:pPr eaLnBrk="1" hangingPunct="1">
              <a:defRPr/>
            </a:pPr>
            <a:endParaRPr lang="it-IT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LA LIBERTA’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RIUNIONE DEVE AVERE COME LIMITE I PRINCIPI ECONOMICI DEL DIRITTO EUROPEO?</a:t>
            </a:r>
          </a:p>
          <a:p>
            <a:pPr eaLnBrk="1" hangingPunct="1"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LA LIBERTA’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CORTEO,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RIUNIONE,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MANIFESTAZIONE NEL CASO CONCRETO HA UN FINE POLITICO.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IL CONTROLLO SULLA LIBERTA’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RIUNIONE NON E’ IN RELAZIONE AD UN FINE ECONOMICO MA POLITICO.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LA LIBERTA’ POLITICA ENTRA NEI CONTENUTI DELL’INTEGRAZIONE EUROPEA. 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SVOLTA DAL PUNTO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VISTA DEL BILANCIAMENTO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Sentenza Omega</a:t>
            </a:r>
          </a:p>
          <a:p>
            <a:pPr eaLnBrk="1" hangingPunct="1"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tutela della </a:t>
            </a:r>
            <a:r>
              <a:rPr lang="it-IT" dirty="0" err="1" smtClean="0">
                <a:solidFill>
                  <a:schemeClr val="bg2"/>
                </a:solidFill>
                <a:latin typeface="Calibri" pitchFamily="34" charset="0"/>
              </a:rPr>
              <a:t>dignita’</a:t>
            </a: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 umana = tradizione costituzionale statale (</a:t>
            </a:r>
            <a:r>
              <a:rPr lang="it-IT" dirty="0" err="1" smtClean="0">
                <a:solidFill>
                  <a:schemeClr val="bg2"/>
                </a:solidFill>
                <a:latin typeface="Calibri" pitchFamily="34" charset="0"/>
              </a:rPr>
              <a:t>Grundgesetz</a:t>
            </a: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).</a:t>
            </a:r>
          </a:p>
          <a:p>
            <a:pPr eaLnBrk="1" hangingPunct="1"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u="sng" dirty="0" smtClean="0">
                <a:solidFill>
                  <a:schemeClr val="bg2"/>
                </a:solidFill>
                <a:latin typeface="Calibri" pitchFamily="34" charset="0"/>
              </a:rPr>
              <a:t>la </a:t>
            </a:r>
            <a:r>
              <a:rPr lang="it-IT" u="sng" dirty="0" err="1" smtClean="0">
                <a:solidFill>
                  <a:schemeClr val="bg2"/>
                </a:solidFill>
                <a:latin typeface="Calibri" pitchFamily="34" charset="0"/>
              </a:rPr>
              <a:t>dignita’</a:t>
            </a:r>
            <a:r>
              <a:rPr lang="it-IT" u="sng" dirty="0" smtClean="0">
                <a:solidFill>
                  <a:schemeClr val="bg2"/>
                </a:solidFill>
                <a:latin typeface="Calibri" pitchFamily="34" charset="0"/>
              </a:rPr>
              <a:t> umana non e’ ridotta a mezzo di realizzazione delle </a:t>
            </a:r>
            <a:r>
              <a:rPr lang="it-IT" u="sng" dirty="0" err="1" smtClean="0">
                <a:solidFill>
                  <a:schemeClr val="bg2"/>
                </a:solidFill>
                <a:latin typeface="Calibri" pitchFamily="34" charset="0"/>
              </a:rPr>
              <a:t>liberta’</a:t>
            </a:r>
            <a:r>
              <a:rPr lang="it-IT" u="sng" dirty="0" smtClean="0">
                <a:solidFill>
                  <a:schemeClr val="bg2"/>
                </a:solidFill>
                <a:latin typeface="Calibri" pitchFamily="34" charset="0"/>
              </a:rPr>
              <a:t> economiche, ma entra nel concetto europeo di ordine pubblico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sz="2800" dirty="0" smtClean="0">
                <a:solidFill>
                  <a:schemeClr val="bg2"/>
                </a:solidFill>
              </a:rPr>
              <a:t>47 STATI ADERENTI ALLA CEDU (Convenzione europea dei diritti dell’uomo) = Corte europea dei diritti dell’uomo</a:t>
            </a:r>
            <a:endParaRPr lang="it-IT" sz="2800" dirty="0">
              <a:solidFill>
                <a:schemeClr val="bg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1800" b="1" dirty="0" smtClean="0">
                <a:solidFill>
                  <a:schemeClr val="bg2"/>
                </a:solidFill>
              </a:rPr>
              <a:t>Stati in giallo = Fondatori</a:t>
            </a:r>
          </a:p>
          <a:p>
            <a:pPr>
              <a:defRPr/>
            </a:pPr>
            <a:endParaRPr lang="it-IT" sz="1800" b="1" dirty="0">
              <a:solidFill>
                <a:schemeClr val="bg2"/>
              </a:solidFill>
            </a:endParaRPr>
          </a:p>
          <a:p>
            <a:pPr>
              <a:defRPr/>
            </a:pPr>
            <a:endParaRPr lang="it-IT" sz="1800" b="1" dirty="0" smtClean="0">
              <a:solidFill>
                <a:schemeClr val="bg2"/>
              </a:solidFill>
            </a:endParaRPr>
          </a:p>
          <a:p>
            <a:pPr>
              <a:defRPr/>
            </a:pPr>
            <a:r>
              <a:rPr lang="it-IT" sz="1800" b="1" dirty="0" smtClean="0">
                <a:solidFill>
                  <a:schemeClr val="bg2"/>
                </a:solidFill>
              </a:rPr>
              <a:t>Grecia e Turchia = hanno </a:t>
            </a:r>
          </a:p>
          <a:p>
            <a:pPr>
              <a:defRPr/>
            </a:pPr>
            <a:r>
              <a:rPr lang="it-IT" sz="1800" b="1" dirty="0">
                <a:solidFill>
                  <a:schemeClr val="bg2"/>
                </a:solidFill>
              </a:rPr>
              <a:t>a</a:t>
            </a:r>
            <a:r>
              <a:rPr lang="it-IT" sz="1800" b="1" dirty="0" smtClean="0">
                <a:solidFill>
                  <a:schemeClr val="bg2"/>
                </a:solidFill>
              </a:rPr>
              <a:t>derito a ridosso della</a:t>
            </a:r>
          </a:p>
          <a:p>
            <a:pPr>
              <a:defRPr/>
            </a:pPr>
            <a:r>
              <a:rPr lang="it-IT" sz="1800" b="1" dirty="0">
                <a:solidFill>
                  <a:schemeClr val="bg2"/>
                </a:solidFill>
              </a:rPr>
              <a:t>c</a:t>
            </a:r>
            <a:r>
              <a:rPr lang="it-IT" sz="1800" b="1" dirty="0" smtClean="0">
                <a:solidFill>
                  <a:schemeClr val="bg2"/>
                </a:solidFill>
              </a:rPr>
              <a:t>onclusione della </a:t>
            </a:r>
            <a:r>
              <a:rPr lang="it-IT" sz="1800" b="1" dirty="0" err="1" smtClean="0">
                <a:solidFill>
                  <a:schemeClr val="bg2"/>
                </a:solidFill>
              </a:rPr>
              <a:t>Cedu</a:t>
            </a:r>
            <a:endParaRPr lang="it-IT" sz="1800" b="1" dirty="0" smtClean="0">
              <a:solidFill>
                <a:schemeClr val="bg2"/>
              </a:solidFill>
            </a:endParaRPr>
          </a:p>
        </p:txBody>
      </p:sp>
      <p:pic>
        <p:nvPicPr>
          <p:cNvPr id="2765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35375" y="1773238"/>
            <a:ext cx="5006975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it-IT" b="1" dirty="0" smtClean="0">
              <a:latin typeface="Calibri" pitchFamily="34" charset="0"/>
            </a:endParaRPr>
          </a:p>
          <a:p>
            <a:pPr eaLnBrk="1" hangingPunct="1">
              <a:defRPr/>
            </a:pPr>
            <a:endParaRPr lang="it-IT" b="1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- LIMITAZIONE PROPORZIONATA DELLA LIBERTA’ ECONOMICA IN RAGIONE DELLA TUTELA DELLA DIGNITA’ UMANA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TERZA FASE RAPPRESENTATA DALLA FORMALIZZAZIONE DEL METODO PRETORIO.</a:t>
            </a:r>
          </a:p>
          <a:p>
            <a:pPr eaLnBrk="1" hangingPunct="1">
              <a:lnSpc>
                <a:spcPct val="80000"/>
              </a:lnSpc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ART. 6, PAR. 2, TRATTATO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AMSTERDAM 1996: 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algn="just" eaLnBrk="1" hangingPunct="1">
              <a:lnSpc>
                <a:spcPct val="80000"/>
              </a:lnSpc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“l’Unione europea rispetta i diritti fondamentali quali sono garantiti dalla convenzione europea per la salvaguardia dei diritti dell’uomo e delle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liberta’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fondamentali … e quali risultano dalle tradizioni costituzionali comuni degli Stati membri, in quanto principi generali del diritto comunitario”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QUARTA FASE: </a:t>
            </a:r>
            <a:r>
              <a:rPr lang="it-IT" u="sng" dirty="0" smtClean="0">
                <a:solidFill>
                  <a:schemeClr val="bg2"/>
                </a:solidFill>
                <a:effectLst/>
                <a:latin typeface="Calibri" pitchFamily="34" charset="0"/>
              </a:rPr>
              <a:t>CARTA DEI DIRITTI FONDAMENTALI DELL’UNIONE EUROPEA</a:t>
            </a: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 = METODO SCRITTO</a:t>
            </a:r>
          </a:p>
          <a:p>
            <a:pPr eaLnBrk="1" hangingPunct="1"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- adozione della Carta (2000)</a:t>
            </a:r>
          </a:p>
          <a:p>
            <a:pPr eaLnBrk="1" hangingPunct="1"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- Carta inizialmente priva di effetti giuridici</a:t>
            </a:r>
          </a:p>
          <a:p>
            <a:pPr eaLnBrk="1" hangingPunct="1"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- Carta = valore ricognitivo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CARATTERISTICHE DELLA CARTA DEI DIRITTI FONDAMENTALI DELL’UNIONE EUROPEA: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1) catalogo nel contenuto completo (diritti di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liberta’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classica, diritti sociali, diritti frutto dell’evoluzione tecnologica come divieto di fare del corpo umano fonte di lucro, divieto di clonazione degli esseri umani a fini riproduttivi,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attivita’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medica subordinata al consenso libero e informato della persona)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2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800" b="1" smtClean="0">
                <a:solidFill>
                  <a:schemeClr val="bg2"/>
                </a:solidFill>
                <a:effectLst/>
                <a:latin typeface="Calibri" pitchFamily="34" charset="0"/>
              </a:rPr>
              <a:t>2) contiene regole riguardanti i rapporti con le Costituzioni e con la Cedu;</a:t>
            </a:r>
          </a:p>
          <a:p>
            <a:pPr eaLnBrk="1" hangingPunct="1"/>
            <a:endParaRPr lang="it-IT" sz="2800" b="1" smtClean="0">
              <a:solidFill>
                <a:schemeClr val="bg2"/>
              </a:solidFill>
              <a:effectLst/>
              <a:latin typeface="Calibri" pitchFamily="34" charset="0"/>
            </a:endParaRPr>
          </a:p>
          <a:p>
            <a:pPr eaLnBrk="1" hangingPunct="1"/>
            <a:r>
              <a:rPr lang="it-IT" sz="2800" b="1" smtClean="0">
                <a:solidFill>
                  <a:schemeClr val="bg2"/>
                </a:solidFill>
                <a:effectLst/>
                <a:latin typeface="Calibri" pitchFamily="34" charset="0"/>
              </a:rPr>
              <a:t>3) </a:t>
            </a:r>
            <a:r>
              <a:rPr lang="it-IT" sz="2800" b="1" u="sng" smtClean="0">
                <a:solidFill>
                  <a:schemeClr val="bg2"/>
                </a:solidFill>
                <a:effectLst/>
                <a:latin typeface="Calibri" pitchFamily="34" charset="0"/>
              </a:rPr>
              <a:t>PRINCIPIO DI INDIVISIBILITA’ DEI DIRITTI </a:t>
            </a:r>
            <a:r>
              <a:rPr lang="it-IT" sz="2800" b="1" smtClean="0">
                <a:solidFill>
                  <a:schemeClr val="bg2"/>
                </a:solidFill>
                <a:effectLst/>
                <a:latin typeface="Calibri" pitchFamily="34" charset="0"/>
              </a:rPr>
              <a:t>= NON VI SONO GERARCHIE FRA DIRITTI.</a:t>
            </a:r>
          </a:p>
          <a:p>
            <a:pPr eaLnBrk="1" hangingPunct="1"/>
            <a:endParaRPr lang="it-IT" sz="2800" b="1" smtClean="0">
              <a:solidFill>
                <a:schemeClr val="bg2"/>
              </a:solidFill>
              <a:effectLst/>
              <a:latin typeface="Calibri" pitchFamily="34" charset="0"/>
            </a:endParaRPr>
          </a:p>
          <a:p>
            <a:pPr eaLnBrk="1" hangingPunct="1"/>
            <a:r>
              <a:rPr lang="it-IT" sz="2800" b="1" smtClean="0">
                <a:solidFill>
                  <a:schemeClr val="bg2"/>
                </a:solidFill>
                <a:effectLst/>
                <a:latin typeface="Calibri" pitchFamily="34" charset="0"/>
              </a:rPr>
              <a:t>I diritti vengono collocati in capi che fanno riferimento a valori (dignita’, liberta’, uguaglianza, solidarieta’, cittadinanza e giustizia).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it-IT" sz="2400" dirty="0">
                <a:solidFill>
                  <a:srgbClr val="FFFFFF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it-IT" sz="2400" dirty="0">
                <a:solidFill>
                  <a:srgbClr val="FFFFFF"/>
                </a:solidFill>
                <a:latin typeface="Calibri" pitchFamily="34" charset="0"/>
                <a:ea typeface="+mn-ea"/>
                <a:cs typeface="+mn-cs"/>
              </a:rPr>
            </a:br>
            <a:r>
              <a:rPr lang="it-IT" sz="2400" b="0" dirty="0" smtClean="0">
                <a:solidFill>
                  <a:schemeClr val="bg2"/>
                </a:solidFill>
                <a:latin typeface="Calibri" pitchFamily="34" charset="0"/>
                <a:ea typeface="+mn-ea"/>
                <a:cs typeface="+mn-cs"/>
              </a:rPr>
              <a:t>COME </a:t>
            </a:r>
            <a:r>
              <a:rPr lang="it-IT" sz="2400" b="0" dirty="0">
                <a:solidFill>
                  <a:schemeClr val="bg2"/>
                </a:solidFill>
                <a:latin typeface="Calibri" pitchFamily="34" charset="0"/>
                <a:ea typeface="+mn-ea"/>
                <a:cs typeface="+mn-cs"/>
              </a:rPr>
              <a:t>OPERA IL BILANCIAMENTO, COME SI RISOLVONO I CONFLITTI FRA DIRITTI O FRA DIRITTO E LIMITE:</a:t>
            </a:r>
            <a:br>
              <a:rPr lang="it-IT" sz="2400" b="0" dirty="0">
                <a:solidFill>
                  <a:schemeClr val="bg2"/>
                </a:solidFill>
                <a:latin typeface="Calibri" pitchFamily="34" charset="0"/>
                <a:ea typeface="+mn-ea"/>
                <a:cs typeface="+mn-cs"/>
              </a:rPr>
            </a:br>
            <a:endParaRPr lang="it-IT" b="0" dirty="0" smtClean="0">
              <a:solidFill>
                <a:schemeClr val="bg2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it-IT" sz="2400" b="1" dirty="0" smtClean="0">
              <a:latin typeface="Calibri" pitchFamily="34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L’art. 52, § 1, della Carta, così dispone: «eventuali limitazioni all’esercizio dei diritti e delle libertà riconosciuti dalla presente Carta devono essere previste dalla legge e rispettare il contenuto essenziale di detti diritti e libertà. Nel rispetto del principio di proporzionalità, possono essere apportate limitazioni solo laddove siano necessarie e rispondano effettivamente a finalità di interesse generale riconosciute dall’Unione o all’esigenza di proteggere i diritti e le libertà altrui»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138237"/>
          </a:xfrm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it-IT" sz="3200" b="0" dirty="0">
                <a:solidFill>
                  <a:schemeClr val="bg2"/>
                </a:solidFill>
                <a:latin typeface="Calibri" pitchFamily="34" charset="0"/>
                <a:ea typeface="+mn-ea"/>
                <a:cs typeface="+mn-cs"/>
              </a:rPr>
              <a:t>IL GIUDICE DETERMINA:</a:t>
            </a:r>
            <a:br>
              <a:rPr lang="it-IT" sz="3200" b="0" dirty="0">
                <a:solidFill>
                  <a:schemeClr val="bg2"/>
                </a:solidFill>
                <a:latin typeface="Calibri" pitchFamily="34" charset="0"/>
                <a:ea typeface="+mn-ea"/>
                <a:cs typeface="+mn-cs"/>
              </a:rPr>
            </a:br>
            <a:endParaRPr lang="it-IT" b="0" dirty="0" smtClean="0">
              <a:solidFill>
                <a:schemeClr val="bg2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endParaRPr lang="it-IT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1) LE CONDIZIONI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ESERCIZIO DEL DIRITTO;</a:t>
            </a:r>
          </a:p>
          <a:p>
            <a:pPr eaLnBrk="1" hangingPunct="1"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2) I LIMITI APPONIBILI AL DIRITTO;</a:t>
            </a:r>
          </a:p>
          <a:p>
            <a:pPr eaLnBrk="1" hangingPunct="1"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3) IL CONTENUTO ESSENZIALE DEL DIRITTO</a:t>
            </a: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.</a:t>
            </a:r>
          </a:p>
          <a:p>
            <a:pPr eaLnBrk="1" hangingPunct="1">
              <a:defRPr/>
            </a:pPr>
            <a:endParaRPr lang="it-IT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BILANCIAMENTO “LIBERO”: </a:t>
            </a:r>
          </a:p>
          <a:p>
            <a:pPr eaLnBrk="1" hangingPunct="1">
              <a:buFontTx/>
              <a:buChar char="-"/>
              <a:defRPr/>
            </a:pPr>
            <a:endParaRPr lang="it-IT" sz="24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buFontTx/>
              <a:buChar char="-"/>
              <a:defRPr/>
            </a:pP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NELLA CARTA NON SONO INDICATI LIMITI SPECIFICI PER CIASCUN DIRITTO (NON </a:t>
            </a:r>
            <a:r>
              <a:rPr lang="it-IT" sz="2400" dirty="0" err="1" smtClean="0">
                <a:solidFill>
                  <a:schemeClr val="bg2"/>
                </a:solidFill>
                <a:latin typeface="Calibri" pitchFamily="34" charset="0"/>
              </a:rPr>
              <a:t>VI</a:t>
            </a: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 SONO RISERVE RINFORZATE NEL CONTENUTO).</a:t>
            </a:r>
          </a:p>
          <a:p>
            <a:pPr eaLnBrk="1" hangingPunct="1">
              <a:buFontTx/>
              <a:buChar char="-"/>
              <a:defRPr/>
            </a:pPr>
            <a:endParaRPr lang="it-IT" sz="24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-   SI ASSEGNA AL LEGISLATORE EUROPEO E SOPRATTUTTO AL GIUDICE IL COMPITO </a:t>
            </a:r>
            <a:r>
              <a:rPr lang="it-IT" sz="24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 DETERMINARE I DIRITTI IN BASE AL CRITERIO </a:t>
            </a:r>
            <a:r>
              <a:rPr lang="it-IT" sz="24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 PROPORZIONALITA’.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ART. 6 DEL TRATTATO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LISBONA (2009):</a:t>
            </a:r>
          </a:p>
          <a:p>
            <a:pPr eaLnBrk="1" hangingPunct="1"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La Carta assume lo stesso valore giuridico dei trattati europei.</a:t>
            </a:r>
          </a:p>
          <a:p>
            <a:pPr eaLnBrk="1" hangingPunct="1"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la Carta quindi e’ parificata alla legge di esecuzione dei trattati europei = rango costituzionale (fondamento costituzionale è l’autolimitazione di sovranità di cui all’art. 11 Cost.).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DIFFERENZA TRA CARTA E METODO PRETORIO:</a:t>
            </a:r>
          </a:p>
          <a:p>
            <a:pPr eaLnBrk="1" hangingPunct="1"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Carta dei diritti = obiettivo di stabilizzare la tutela dei diritti fondamentali nell’ordinamento europeo.</a:t>
            </a:r>
          </a:p>
          <a:p>
            <a:pPr eaLnBrk="1" hangingPunct="1"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Metodo pretorio = modello di tutela dei diritti di tipo casistico, selettivo e funzionale.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sz="3200" dirty="0" smtClean="0">
                <a:solidFill>
                  <a:schemeClr val="bg2"/>
                </a:solidFill>
              </a:rPr>
              <a:t>27 PAESI ADERENTI ALL’UNIONE EUROPEA = CORTE DI GIUSTIZIA</a:t>
            </a:r>
            <a:endParaRPr lang="it-IT" sz="3200" dirty="0">
              <a:solidFill>
                <a:schemeClr val="bg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endParaRPr lang="it-IT" dirty="0"/>
          </a:p>
        </p:txBody>
      </p:sp>
      <p:pic>
        <p:nvPicPr>
          <p:cNvPr id="2867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150" y="1700213"/>
            <a:ext cx="4960938" cy="443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COME SI COORDINANO I DIFFERENTI MODELLI </a:t>
            </a:r>
            <a:r>
              <a:rPr lang="it-IT" sz="24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 TUTELA DEI DIRITTI </a:t>
            </a:r>
          </a:p>
          <a:p>
            <a:pPr>
              <a:buFont typeface="Wingdings" pitchFamily="2" charset="2"/>
              <a:buNone/>
              <a:defRPr/>
            </a:pPr>
            <a:endParaRPr lang="it-IT" sz="2400" dirty="0" smtClean="0">
              <a:solidFill>
                <a:schemeClr val="bg2"/>
              </a:solidFill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-DEFINIZIONE </a:t>
            </a:r>
            <a:r>
              <a:rPr lang="it-IT" sz="24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 TUTELA MULTILIVELLO DEI DIRITTI:</a:t>
            </a:r>
          </a:p>
          <a:p>
            <a:pPr>
              <a:buFontTx/>
              <a:buChar char="-"/>
              <a:defRPr/>
            </a:pPr>
            <a:endParaRPr lang="it-IT" sz="2400" dirty="0" smtClean="0">
              <a:solidFill>
                <a:schemeClr val="bg2"/>
              </a:solidFill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1) ad una stessa situazione giuridica  corrispondono diverse forme di tutela </a:t>
            </a:r>
            <a:r>
              <a:rPr lang="it-IT" sz="2400" dirty="0" err="1" smtClean="0">
                <a:solidFill>
                  <a:schemeClr val="bg2"/>
                </a:solidFill>
                <a:latin typeface="Calibri" pitchFamily="34" charset="0"/>
              </a:rPr>
              <a:t>perche’</a:t>
            </a: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 diversi sono i sistemi giuridici</a:t>
            </a:r>
          </a:p>
          <a:p>
            <a:pPr>
              <a:buFontTx/>
              <a:buChar char="-"/>
              <a:defRPr/>
            </a:pPr>
            <a:endParaRPr lang="it-IT" sz="2400" dirty="0" smtClean="0">
              <a:solidFill>
                <a:schemeClr val="bg2"/>
              </a:solidFill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2) ogni sistema giuridico e’ autonomo nel determinare il diritto</a:t>
            </a:r>
          </a:p>
          <a:p>
            <a:pPr>
              <a:buFontTx/>
              <a:buChar char="-"/>
              <a:defRPr/>
            </a:pPr>
            <a:endParaRPr lang="it-IT" sz="2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SOCIETA’ GLOBALIZZATE.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defRPr/>
            </a:pP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- INTEGRAZIONE NORMATIVA, ISTITUZIONALE E GIURISDIZIONALE FRA STATI</a:t>
            </a:r>
          </a:p>
          <a:p>
            <a:pPr>
              <a:defRPr/>
            </a:pPr>
            <a:endParaRPr lang="it-IT" sz="2400" dirty="0" smtClean="0">
              <a:solidFill>
                <a:schemeClr val="bg2"/>
              </a:solidFill>
              <a:latin typeface="Calibri" pitchFamily="34" charset="0"/>
            </a:endParaRPr>
          </a:p>
          <a:p>
            <a:pPr>
              <a:defRPr/>
            </a:pP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- SI TRATTA </a:t>
            </a:r>
            <a:r>
              <a:rPr lang="it-IT" sz="24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 ATTIVARE UNA SINERGIA OPERATIVA FRA DIVERSI SISTEMI E DIVERSE CORTI.</a:t>
            </a:r>
          </a:p>
          <a:p>
            <a:pPr>
              <a:defRPr/>
            </a:pPr>
            <a:endParaRPr lang="it-IT" sz="2400" dirty="0" smtClean="0">
              <a:solidFill>
                <a:schemeClr val="bg2"/>
              </a:solidFill>
            </a:endParaRPr>
          </a:p>
          <a:p>
            <a:pPr>
              <a:defRPr/>
            </a:pPr>
            <a:r>
              <a:rPr lang="it-IT" sz="2400" dirty="0" smtClean="0">
                <a:solidFill>
                  <a:schemeClr val="bg2"/>
                </a:solidFill>
              </a:rPr>
              <a:t>- </a:t>
            </a: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I DIRITTI GODONO COSI’ </a:t>
            </a:r>
            <a:r>
              <a:rPr lang="it-IT" sz="2400" dirty="0" err="1" smtClean="0">
                <a:solidFill>
                  <a:schemeClr val="bg2"/>
                </a:solidFill>
                <a:latin typeface="Calibri" pitchFamily="34" charset="0"/>
              </a:rPr>
              <a:t>DI</a:t>
            </a: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 UNA CONTINUA FERTILIZZAZIONE. </a:t>
            </a:r>
            <a:r>
              <a:rPr lang="it-IT" sz="2400" u="sng" dirty="0" smtClean="0">
                <a:solidFill>
                  <a:schemeClr val="bg2"/>
                </a:solidFill>
                <a:latin typeface="Calibri" pitchFamily="34" charset="0"/>
              </a:rPr>
              <a:t>LA SFIDA E’ METTERE INSIEME UNIVERSALISMO E PLURALISMO = RAPPORTO CIRCOLARE E NON GERARCHICO</a:t>
            </a:r>
            <a:endParaRPr lang="it-IT" sz="2400" u="sng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it-IT" sz="2800" dirty="0" smtClean="0">
                <a:latin typeface="Calibri" pitchFamily="34" charset="0"/>
              </a:rPr>
              <a:t>  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COME AVVIENE L’INTEGRAZIONE?</a:t>
            </a:r>
          </a:p>
          <a:p>
            <a:pPr algn="ctr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I DIRITTI INTEGRATI</a:t>
            </a:r>
          </a:p>
          <a:p>
            <a:pPr>
              <a:defRPr/>
            </a:pP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1) PERCORSO TRIANGOLARE.</a:t>
            </a:r>
          </a:p>
          <a:p>
            <a:pPr>
              <a:defRPr/>
            </a:pPr>
            <a:endParaRPr lang="it-IT" sz="2400" dirty="0" smtClean="0">
              <a:solidFill>
                <a:schemeClr val="bg2"/>
              </a:solidFill>
              <a:latin typeface="Calibri" pitchFamily="34" charset="0"/>
            </a:endParaRPr>
          </a:p>
          <a:p>
            <a:pPr>
              <a:defRPr/>
            </a:pP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ES. PRIVACY</a:t>
            </a:r>
          </a:p>
          <a:p>
            <a:pPr>
              <a:buFont typeface="Wingdings" pitchFamily="2" charset="2"/>
              <a:buNone/>
              <a:defRPr/>
            </a:pPr>
            <a:endParaRPr lang="it-IT" sz="2400" dirty="0" smtClean="0">
              <a:solidFill>
                <a:schemeClr val="bg2"/>
              </a:solidFill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 - GARANZIA NAZIONALE (USA) </a:t>
            </a:r>
          </a:p>
          <a:p>
            <a:pPr>
              <a:buFont typeface="Wingdings" pitchFamily="2" charset="2"/>
              <a:buNone/>
              <a:defRPr/>
            </a:pP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 - DIVENTA  INTERNAZIONALE (DUDU o CEDU)</a:t>
            </a:r>
          </a:p>
          <a:p>
            <a:pPr>
              <a:buFont typeface="Wingdings" pitchFamily="2" charset="2"/>
              <a:buNone/>
              <a:defRPr/>
            </a:pP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 - POI SI DIFFONDE NEGLI ALTRI ORDINAMENTI NAZIONALI .</a:t>
            </a:r>
          </a:p>
          <a:p>
            <a:pPr>
              <a:defRPr/>
            </a:pPr>
            <a:endParaRPr lang="it-IT" dirty="0">
              <a:solidFill>
                <a:schemeClr val="bg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2) QUANDO LA GARANZIA INTERNAZIONALE DIVENTA</a:t>
            </a:r>
          </a:p>
          <a:p>
            <a:pPr>
              <a:defRPr/>
            </a:pPr>
            <a:endParaRPr lang="it-IT" sz="2400" dirty="0" smtClean="0">
              <a:solidFill>
                <a:schemeClr val="bg2"/>
              </a:solidFill>
              <a:latin typeface="Calibri" pitchFamily="34" charset="0"/>
            </a:endParaRPr>
          </a:p>
          <a:p>
            <a:pPr>
              <a:defRPr/>
            </a:pP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fattore che condiziona lo sviluppo dei diritti riconosciuti negli ordinamenti nazionali</a:t>
            </a:r>
          </a:p>
          <a:p>
            <a:pPr>
              <a:defRPr/>
            </a:pPr>
            <a:endParaRPr lang="it-IT" sz="2400" dirty="0" smtClean="0">
              <a:solidFill>
                <a:schemeClr val="bg2"/>
              </a:solidFill>
              <a:latin typeface="Calibri" pitchFamily="34" charset="0"/>
            </a:endParaRPr>
          </a:p>
          <a:p>
            <a:pPr>
              <a:defRPr/>
            </a:pPr>
            <a:r>
              <a:rPr lang="it-IT" sz="2400" dirty="0" smtClean="0">
                <a:solidFill>
                  <a:schemeClr val="bg2"/>
                </a:solidFill>
                <a:latin typeface="Calibri" pitchFamily="34" charset="0"/>
              </a:rPr>
              <a:t>I diritti fondamentali degli Stati ricevono un rafforzamento da parte dell’ordinamento sovranazionale (europeo) o internazionale (CEDU)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DUE ESEMPI SIGNIFICATIVI:</a:t>
            </a:r>
          </a:p>
          <a:p>
            <a:pPr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1) - Sentenza n. 161/1985 della Corte costituzionale.</a:t>
            </a:r>
          </a:p>
          <a:p>
            <a:pPr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- In materia di transessualismo</a:t>
            </a:r>
          </a:p>
          <a:p>
            <a:pPr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- Identità sessuale = diritto della personalità = diritto a ricomporre l’equilibrio tra soma e psiche.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-Nuovo diritto della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personalita’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  che la Corte costituzionale elabora partendo dalle decisioni della commissione europea diritti umani (CEDU) ed anche di corti costituzionali di altri Stati.</a:t>
            </a:r>
          </a:p>
          <a:p>
            <a:pPr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-Evoluzione della civiltà giuridica mediante la mutua alimentazione fra diversi sistemi giuridici di tutela dei diritti.</a:t>
            </a:r>
            <a:endParaRPr lang="it-IT" sz="2800" dirty="0">
              <a:solidFill>
                <a:schemeClr val="bg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>
                <a:solidFill>
                  <a:schemeClr val="bg2"/>
                </a:solidFill>
              </a:rPr>
              <a:t>Art. 2 Costituzione “La Repubblica riconosce e garantisce </a:t>
            </a:r>
            <a:r>
              <a:rPr lang="it-IT" u="sng" dirty="0" smtClean="0">
                <a:solidFill>
                  <a:schemeClr val="bg2"/>
                </a:solidFill>
              </a:rPr>
              <a:t>i diritti inviolabili dell’uomo</a:t>
            </a:r>
            <a:r>
              <a:rPr lang="it-IT" dirty="0" smtClean="0">
                <a:solidFill>
                  <a:schemeClr val="bg2"/>
                </a:solidFill>
              </a:rPr>
              <a:t>” = formula generica.</a:t>
            </a:r>
          </a:p>
          <a:p>
            <a:pPr>
              <a:defRPr/>
            </a:pPr>
            <a:endParaRPr lang="it-IT" dirty="0" smtClean="0">
              <a:solidFill>
                <a:schemeClr val="bg2"/>
              </a:solidFill>
            </a:endParaRPr>
          </a:p>
          <a:p>
            <a:pPr>
              <a:defRPr/>
            </a:pPr>
            <a:r>
              <a:rPr lang="it-IT" dirty="0" smtClean="0">
                <a:solidFill>
                  <a:schemeClr val="bg2"/>
                </a:solidFill>
              </a:rPr>
              <a:t>- Con la tutela multilivello l’art. 2 riceve concretezza.</a:t>
            </a:r>
          </a:p>
          <a:p>
            <a:pPr>
              <a:buFont typeface="Wingdings" pitchFamily="2" charset="2"/>
              <a:buNone/>
              <a:defRPr/>
            </a:pPr>
            <a:r>
              <a:rPr lang="it-IT" dirty="0" smtClean="0">
                <a:solidFill>
                  <a:schemeClr val="bg2"/>
                </a:solidFill>
              </a:rPr>
              <a:t>    - Superamento della diatriba sulla clausola aperta o sul numero chiuso.</a:t>
            </a:r>
            <a:endParaRPr lang="it-IT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2) Sentenze n. 348 e 349/2007 della Corte costituzionale</a:t>
            </a:r>
          </a:p>
          <a:p>
            <a:pPr>
              <a:defRPr/>
            </a:pP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-Art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. 117, c. 1, Cost. = rispetto degli obblighi internazionali.</a:t>
            </a:r>
          </a:p>
          <a:p>
            <a:pPr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-CEDU esercita:</a:t>
            </a:r>
          </a:p>
          <a:p>
            <a:pPr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a) forza invalidante di leggi nazionali;</a:t>
            </a:r>
          </a:p>
          <a:p>
            <a:pPr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b) introduce nuovi diritti e nuovi valori nell’ordinamento nazionale.</a:t>
            </a:r>
          </a:p>
          <a:p>
            <a:pPr>
              <a:defRPr/>
            </a:pPr>
            <a:endParaRPr lang="it-IT" sz="2800" dirty="0" smtClean="0">
              <a:latin typeface="Calibri" pitchFamily="34" charset="0"/>
            </a:endParaRPr>
          </a:p>
          <a:p>
            <a:pPr>
              <a:defRPr/>
            </a:pPr>
            <a:endParaRPr lang="it-IT" dirty="0" smtClean="0"/>
          </a:p>
          <a:p>
            <a:pPr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SULLA RADICE PROFONDA DELLA COSTITUZIONE.</a:t>
            </a:r>
          </a:p>
          <a:p>
            <a:pPr>
              <a:defRPr/>
            </a:pPr>
            <a:r>
              <a:rPr lang="it-IT" dirty="0" smtClean="0">
                <a:solidFill>
                  <a:schemeClr val="bg2"/>
                </a:solidFill>
              </a:rPr>
              <a:t> </a:t>
            </a:r>
          </a:p>
          <a:p>
            <a:pPr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GIUSEPPE DOSSETTI </a:t>
            </a:r>
          </a:p>
          <a:p>
            <a:pPr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L’IMPRONTA UNIVERSALISTICA E’ LA VERA RADICE UMANISTICA DELLA COSTITUZIONE (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ARTT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. 2, 10, 11 E 117, C. 1, </a:t>
            </a:r>
            <a:r>
              <a:rPr lang="it-IT" sz="2800" dirty="0" err="1" smtClean="0">
                <a:solidFill>
                  <a:schemeClr val="bg2"/>
                </a:solidFill>
                <a:latin typeface="Calibri" pitchFamily="34" charset="0"/>
              </a:rPr>
              <a:t>COST</a:t>
            </a: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. )</a:t>
            </a:r>
          </a:p>
          <a:p>
            <a:pPr>
              <a:defRPr/>
            </a:pPr>
            <a:endParaRPr lang="it-IT" sz="2800" dirty="0" smtClean="0">
              <a:latin typeface="Calibri" pitchFamily="34" charset="0"/>
            </a:endParaRPr>
          </a:p>
          <a:p>
            <a:pPr>
              <a:defRPr/>
            </a:pPr>
            <a:endParaRPr lang="it-IT" sz="2800" dirty="0" smtClean="0">
              <a:latin typeface="Calibri" pitchFamily="34" charset="0"/>
            </a:endParaRPr>
          </a:p>
          <a:p>
            <a:pPr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SULLA RADICE PROFONDA DELLA COSTITUZIONE</a:t>
            </a:r>
          </a:p>
          <a:p>
            <a:pPr algn="ctr"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GIUSEPPE DOSSETTI</a:t>
            </a:r>
          </a:p>
          <a:p>
            <a:pPr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“</a:t>
            </a:r>
            <a:r>
              <a:rPr lang="it-IT" sz="2800" dirty="0" smtClean="0">
                <a:solidFill>
                  <a:schemeClr val="bg2"/>
                </a:solidFill>
              </a:rPr>
              <a:t>Alcuni pensano che la Costituzione sia un fiore pungente nato quasi per caso da un arido terreno di sbandamenti postbellici e da risentimenti faziosi volti al passato. Altri pensano che essa nasca da una ideologia antifascista di fatto coltivata da certe minoranze, che avevano vissuto soprattutto da esuli gli anni del fascismo</a:t>
            </a: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sz="3200" dirty="0" smtClean="0">
                <a:solidFill>
                  <a:schemeClr val="bg2"/>
                </a:solidFill>
              </a:rPr>
              <a:t>17 PAESI UE APPARTENENTI ALL’EUROZONA</a:t>
            </a:r>
            <a:endParaRPr lang="it-IT" sz="3200" dirty="0">
              <a:solidFill>
                <a:schemeClr val="bg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pic>
        <p:nvPicPr>
          <p:cNvPr id="2970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804988"/>
            <a:ext cx="4000500" cy="427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>
                <a:solidFill>
                  <a:schemeClr val="bg2"/>
                </a:solidFill>
              </a:rPr>
              <a:t>altri ancora – come non pochi dei suoi attuali sostenitori – si richiamano alla resistenza, con cui l’Italia può avere ritrovato il suo onore e in certo modo si è omologata a una certa cultura internazionale … La Costituzione italiana è nata ed è stata ispirata – come e più di altre pochissime costituzioni – da un grande fatto globale,</a:t>
            </a:r>
          </a:p>
          <a:p>
            <a:pPr>
              <a:defRPr/>
            </a:pPr>
            <a:endParaRPr lang="it-IT" dirty="0" smtClean="0"/>
          </a:p>
          <a:p>
            <a:pPr>
              <a:defRPr/>
            </a:pPr>
            <a:endParaRPr lang="it-IT" dirty="0" smtClean="0"/>
          </a:p>
          <a:p>
            <a:pPr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>
                <a:solidFill>
                  <a:schemeClr val="bg2"/>
                </a:solidFill>
              </a:rPr>
              <a:t>cioè i sei anni della seconda guerra mondiale (questo) evento enorme che nessun uomo che oggi vive o anche solo che nasca oggi, </a:t>
            </a:r>
            <a:r>
              <a:rPr lang="it-IT" dirty="0" err="1" smtClean="0">
                <a:solidFill>
                  <a:schemeClr val="bg2"/>
                </a:solidFill>
              </a:rPr>
              <a:t>puo’</a:t>
            </a:r>
            <a:r>
              <a:rPr lang="it-IT" dirty="0" smtClean="0">
                <a:solidFill>
                  <a:schemeClr val="bg2"/>
                </a:solidFill>
              </a:rPr>
              <a:t> e </a:t>
            </a:r>
            <a:r>
              <a:rPr lang="it-IT" dirty="0" err="1" smtClean="0">
                <a:solidFill>
                  <a:schemeClr val="bg2"/>
                </a:solidFill>
              </a:rPr>
              <a:t>potra’</a:t>
            </a:r>
            <a:r>
              <a:rPr lang="it-IT" dirty="0" smtClean="0">
                <a:solidFill>
                  <a:schemeClr val="bg2"/>
                </a:solidFill>
              </a:rPr>
              <a:t> accantonare o </a:t>
            </a:r>
            <a:r>
              <a:rPr lang="it-IT" dirty="0" err="1" smtClean="0">
                <a:solidFill>
                  <a:schemeClr val="bg2"/>
                </a:solidFill>
              </a:rPr>
              <a:t>potra’</a:t>
            </a:r>
            <a:r>
              <a:rPr lang="it-IT" dirty="0" smtClean="0">
                <a:solidFill>
                  <a:schemeClr val="bg2"/>
                </a:solidFill>
              </a:rPr>
              <a:t> attenuarne le dimensione, qualunque idea se ne faccia e con qualunque animo lo scruti …</a:t>
            </a:r>
          </a:p>
          <a:p>
            <a:pPr>
              <a:defRPr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>
                <a:solidFill>
                  <a:schemeClr val="bg2"/>
                </a:solidFill>
              </a:rPr>
              <a:t>la Costituzione italiana del 1948 si </a:t>
            </a:r>
            <a:r>
              <a:rPr lang="it-IT" dirty="0" err="1" smtClean="0">
                <a:solidFill>
                  <a:schemeClr val="bg2"/>
                </a:solidFill>
              </a:rPr>
              <a:t>puo’</a:t>
            </a:r>
            <a:r>
              <a:rPr lang="it-IT" dirty="0" smtClean="0">
                <a:solidFill>
                  <a:schemeClr val="bg2"/>
                </a:solidFill>
              </a:rPr>
              <a:t> ben dire nata da questo crogiolo ardente e universale, </a:t>
            </a:r>
            <a:r>
              <a:rPr lang="it-IT" dirty="0" err="1" smtClean="0">
                <a:solidFill>
                  <a:schemeClr val="bg2"/>
                </a:solidFill>
              </a:rPr>
              <a:t>piu’</a:t>
            </a:r>
            <a:r>
              <a:rPr lang="it-IT" dirty="0" smtClean="0">
                <a:solidFill>
                  <a:schemeClr val="bg2"/>
                </a:solidFill>
              </a:rPr>
              <a:t> che dalle stesse vicende italiane del fascismo e del </a:t>
            </a:r>
            <a:r>
              <a:rPr lang="it-IT" dirty="0" err="1" smtClean="0">
                <a:solidFill>
                  <a:schemeClr val="bg2"/>
                </a:solidFill>
              </a:rPr>
              <a:t>postfascismo</a:t>
            </a:r>
            <a:r>
              <a:rPr lang="it-IT" dirty="0" smtClean="0">
                <a:solidFill>
                  <a:schemeClr val="bg2"/>
                </a:solidFill>
              </a:rPr>
              <a:t>: </a:t>
            </a:r>
            <a:r>
              <a:rPr lang="it-IT" dirty="0" err="1" smtClean="0">
                <a:solidFill>
                  <a:schemeClr val="bg2"/>
                </a:solidFill>
              </a:rPr>
              <a:t>piu’</a:t>
            </a:r>
            <a:r>
              <a:rPr lang="it-IT" dirty="0" smtClean="0">
                <a:solidFill>
                  <a:schemeClr val="bg2"/>
                </a:solidFill>
              </a:rPr>
              <a:t> che dal confronto-scontro di tre ideologie datate, essa </a:t>
            </a:r>
            <a:r>
              <a:rPr lang="it-IT" u="sng" dirty="0" smtClean="0">
                <a:solidFill>
                  <a:schemeClr val="bg2"/>
                </a:solidFill>
              </a:rPr>
              <a:t>porta l’impronta di uno spirito universale e </a:t>
            </a:r>
            <a:r>
              <a:rPr lang="it-IT" u="sng" dirty="0" err="1" smtClean="0">
                <a:solidFill>
                  <a:schemeClr val="bg2"/>
                </a:solidFill>
              </a:rPr>
              <a:t>transtemporale</a:t>
            </a:r>
            <a:r>
              <a:rPr lang="it-IT" dirty="0" smtClean="0">
                <a:solidFill>
                  <a:schemeClr val="bg2"/>
                </a:solidFill>
              </a:rPr>
              <a:t>”.</a:t>
            </a:r>
          </a:p>
          <a:p>
            <a:pPr>
              <a:defRPr/>
            </a:pPr>
            <a:r>
              <a:rPr lang="it-IT" dirty="0" smtClean="0">
                <a:solidFill>
                  <a:schemeClr val="bg2"/>
                </a:solidFill>
              </a:rPr>
              <a:t>(“Le radici della Costituzione, relazione tenuta da Dossetti all’abbazia di </a:t>
            </a:r>
            <a:r>
              <a:rPr lang="it-IT" dirty="0" err="1" smtClean="0">
                <a:solidFill>
                  <a:schemeClr val="bg2"/>
                </a:solidFill>
              </a:rPr>
              <a:t>Monteveglio</a:t>
            </a:r>
            <a:r>
              <a:rPr lang="it-IT" dirty="0" smtClean="0">
                <a:solidFill>
                  <a:schemeClr val="bg2"/>
                </a:solidFill>
              </a:rPr>
              <a:t> il 16/09/1994”)</a:t>
            </a:r>
            <a:endParaRPr lang="it-IT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COSTITUZIONE </a:t>
            </a:r>
          </a:p>
          <a:p>
            <a:pPr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-non solo come patto politico fra determinate forze;</a:t>
            </a:r>
          </a:p>
          <a:p>
            <a:pPr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- non solo come oggetto e strumento di garanzia;</a:t>
            </a:r>
          </a:p>
          <a:p>
            <a:pPr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- </a:t>
            </a:r>
            <a:r>
              <a:rPr lang="it-IT" sz="2800" u="sng" dirty="0" smtClean="0">
                <a:solidFill>
                  <a:schemeClr val="bg2"/>
                </a:solidFill>
                <a:latin typeface="Calibri" pitchFamily="34" charset="0"/>
              </a:rPr>
              <a:t>ma soprattutto come atto che partecipa di un patrimonio universale = internazionalizzazione del diritto costituzionale (artt. 2, 10, 11 e 117, c. 1 </a:t>
            </a:r>
            <a:r>
              <a:rPr lang="it-IT" sz="2800" u="sng" dirty="0" err="1" smtClean="0">
                <a:solidFill>
                  <a:schemeClr val="bg2"/>
                </a:solidFill>
                <a:latin typeface="Calibri" pitchFamily="34" charset="0"/>
              </a:rPr>
              <a:t>Cost</a:t>
            </a:r>
            <a:r>
              <a:rPr lang="it-IT" sz="2800" u="sng" dirty="0" smtClean="0">
                <a:solidFill>
                  <a:schemeClr val="bg2"/>
                </a:solidFill>
                <a:latin typeface="Calibri" pitchFamily="34" charset="0"/>
              </a:rPr>
              <a:t>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it-IT" sz="2800" b="1" dirty="0" smtClean="0">
              <a:latin typeface="Calibri" pitchFamily="34" charset="0"/>
            </a:endParaRPr>
          </a:p>
          <a:p>
            <a:pPr lvl="4" eaLnBrk="1" hangingPunct="1">
              <a:lnSpc>
                <a:spcPct val="80000"/>
              </a:lnSpc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ARGOMENTI CHE TRATTEREMO: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- la natura dei diversi modelli di protezione dei diritti;</a:t>
            </a:r>
          </a:p>
          <a:p>
            <a:pPr eaLnBrk="1" hangingPunct="1">
              <a:lnSpc>
                <a:spcPct val="80000"/>
              </a:lnSpc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- come si coordinano i diversi modelli di tutela dei diritti;</a:t>
            </a:r>
          </a:p>
          <a:p>
            <a:pPr eaLnBrk="1" hangingPunct="1">
              <a:lnSpc>
                <a:spcPct val="80000"/>
              </a:lnSpc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- gli effetti che le garanzie sovranazionali e internazionali dei diritti determinano sul nostro ordinamento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ORDINAMENTO EUROPEO.</a:t>
            </a:r>
          </a:p>
          <a:p>
            <a:pPr eaLnBrk="1" hangingPunct="1"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endParaRPr lang="it-IT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dirty="0" smtClean="0">
                <a:solidFill>
                  <a:schemeClr val="bg2"/>
                </a:solidFill>
                <a:latin typeface="Calibri" pitchFamily="34" charset="0"/>
              </a:rPr>
              <a:t>-Quattro fasi storiche per quanto riguarda il rapporto tra Unione europea e diritti fondamentali.</a:t>
            </a:r>
          </a:p>
          <a:p>
            <a:pPr eaLnBrk="1" hangingPunct="1">
              <a:defRPr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3600" b="1" dirty="0" smtClean="0">
                <a:solidFill>
                  <a:schemeClr val="bg2"/>
                </a:solidFill>
                <a:latin typeface="Calibri" pitchFamily="34" charset="0"/>
              </a:rPr>
              <a:t>PRIMA FASE STORICA:</a:t>
            </a:r>
            <a:r>
              <a:rPr lang="it-IT" b="1" dirty="0" smtClean="0">
                <a:solidFill>
                  <a:schemeClr val="bg2"/>
                </a:solidFill>
                <a:latin typeface="Calibri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b="1" u="sng" dirty="0" smtClean="0">
                <a:solidFill>
                  <a:schemeClr val="bg2"/>
                </a:solidFill>
                <a:effectLst/>
                <a:latin typeface="Calibri" pitchFamily="34" charset="0"/>
              </a:rPr>
              <a:t>L’INIZIALE INDIFFERENZA COMUNITARIA NEI CONFRONTI DEI DIRITTI FONDAMENTALI.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b="1" u="sng" dirty="0" smtClean="0">
              <a:solidFill>
                <a:schemeClr val="bg2"/>
              </a:solidFill>
              <a:effectLst/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b="1" dirty="0" smtClean="0">
                <a:solidFill>
                  <a:schemeClr val="bg2"/>
                </a:solidFill>
                <a:latin typeface="Calibri" pitchFamily="34" charset="0"/>
              </a:rPr>
              <a:t>I primi trattati europei (CEE 1957) contemplavano esclusivamente le </a:t>
            </a:r>
            <a:r>
              <a:rPr lang="it-IT" sz="2800" b="1" dirty="0" err="1" smtClean="0">
                <a:solidFill>
                  <a:schemeClr val="bg2"/>
                </a:solidFill>
                <a:latin typeface="Calibri" pitchFamily="34" charset="0"/>
              </a:rPr>
              <a:t>liberta’</a:t>
            </a:r>
            <a:r>
              <a:rPr lang="it-IT" sz="2800" b="1" dirty="0" smtClean="0">
                <a:solidFill>
                  <a:schemeClr val="bg2"/>
                </a:solidFill>
                <a:latin typeface="Calibri" pitchFamily="34" charset="0"/>
              </a:rPr>
              <a:t> economiche (di circolazione delle merci, dei capitali, dei lavoratori, dei servizi e di concorrenza) 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dirty="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L’ORDINAMENTO EUROPEO PERSEGUIVA UN SOLO FINE: L’UNIFICAZIONE ECONOMICA DEGLI STATI.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2800" dirty="0" smtClean="0">
              <a:solidFill>
                <a:schemeClr val="bg2"/>
              </a:solidFill>
              <a:latin typeface="Calibri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sz="2800" dirty="0" smtClean="0">
                <a:solidFill>
                  <a:schemeClr val="bg2"/>
                </a:solidFill>
                <a:latin typeface="Calibri" pitchFamily="34" charset="0"/>
              </a:rPr>
              <a:t>LA TUTELA DEI DIRITTI FONDAMENTALI ERA FUORI DALLE COMPETENZE DELLA COMUNITA’ ECONOMICA EUROPEA.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b="1" dirty="0" smtClean="0">
              <a:latin typeface="Calibri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it-IT" b="1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lusso">
  <a:themeElements>
    <a:clrScheme name="Flusso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Flusso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lusso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usso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Flusso">
  <a:themeElements>
    <a:clrScheme name="Flusso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Flusso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lusso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usso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278</TotalTime>
  <Words>2123</Words>
  <Application>Microsoft Office PowerPoint</Application>
  <PresentationFormat>Presentazione su schermo (4:3)</PresentationFormat>
  <Paragraphs>242</Paragraphs>
  <Slides>53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53</vt:i4>
      </vt:variant>
    </vt:vector>
  </HeadingPairs>
  <TitlesOfParts>
    <vt:vector size="59" baseType="lpstr">
      <vt:lpstr>Garamond</vt:lpstr>
      <vt:lpstr>Arial</vt:lpstr>
      <vt:lpstr>Wingdings</vt:lpstr>
      <vt:lpstr>Calibri</vt:lpstr>
      <vt:lpstr>Flusso</vt:lpstr>
      <vt:lpstr>1_Flusso</vt:lpstr>
      <vt:lpstr>LA TUTELA MULTILIVELLO DEI DIRITTI FONDAMENTALI - 26 NOVEMBRE 2012 </vt:lpstr>
      <vt:lpstr>Diapositiva 2</vt:lpstr>
      <vt:lpstr>47 STATI ADERENTI ALLA CEDU (Convenzione europea dei diritti dell’uomo) = Corte europea dei diritti dell’uomo</vt:lpstr>
      <vt:lpstr>27 PAESI ADERENTI ALL’UNIONE EUROPEA = CORTE DI GIUSTIZIA</vt:lpstr>
      <vt:lpstr>17 PAESI UE APPARTENENTI ALL’EUROZONA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 COME OPERA IL BILANCIAMENTO, COME SI RISOLVONO I CONFLITTI FRA DIRITTI O FRA DIRITTO E LIMITE: </vt:lpstr>
      <vt:lpstr>IL GIUDICE DETERMINA: </vt:lpstr>
      <vt:lpstr>Diapositiva 37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Diapositiva 44</vt:lpstr>
      <vt:lpstr>Diapositiva 45</vt:lpstr>
      <vt:lpstr>Diapositiva 46</vt:lpstr>
      <vt:lpstr>Diapositiva 47</vt:lpstr>
      <vt:lpstr>Diapositiva 48</vt:lpstr>
      <vt:lpstr>Diapositiva 49</vt:lpstr>
      <vt:lpstr>Diapositiva 50</vt:lpstr>
      <vt:lpstr>Diapositiva 51</vt:lpstr>
      <vt:lpstr>Diapositiva 52</vt:lpstr>
      <vt:lpstr>Diapositiva 53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TUTELA DEI DIRITTI FONDAMENTALI LM-LISSS</dc:title>
  <dc:creator>oem</dc:creator>
  <cp:lastModifiedBy>Daniele</cp:lastModifiedBy>
  <cp:revision>42</cp:revision>
  <cp:lastPrinted>2012-10-30T15:20:27Z</cp:lastPrinted>
  <dcterms:created xsi:type="dcterms:W3CDTF">2011-11-14T23:32:57Z</dcterms:created>
  <dcterms:modified xsi:type="dcterms:W3CDTF">2012-11-24T10:50:36Z</dcterms:modified>
</cp:coreProperties>
</file>