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90" r:id="rId35"/>
    <p:sldId id="288" r:id="rId36"/>
    <p:sldId id="291" r:id="rId37"/>
    <p:sldId id="292"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3" autoAdjust="0"/>
    <p:restoredTop sz="94671" autoAdjust="0"/>
  </p:normalViewPr>
  <p:slideViewPr>
    <p:cSldViewPr>
      <p:cViewPr varScale="1">
        <p:scale>
          <a:sx n="77" d="100"/>
          <a:sy n="77" d="100"/>
        </p:scale>
        <p:origin x="-1108" y="-76"/>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42F334-C08E-4577-8EEB-668811EB6BA8}" type="datetimeFigureOut">
              <a:rPr lang="en-US"/>
              <a:pPr>
                <a:defRPr/>
              </a:pPr>
              <a:t>8/10/2011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CDEDC7D-8788-4893-A62D-B29F41E8D929}"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83427A-479C-45AC-B59D-CAED32677C9B}"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F816-2485-4AEB-9C8B-4A6E154FB177}"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solidFill>
        <a:effectLst/>
      </p:bgPr>
    </p:bg>
    <p:spTree>
      <p:nvGrpSpPr>
        <p:cNvPr id="1" name=""/>
        <p:cNvGrpSpPr/>
        <p:nvPr/>
      </p:nvGrpSpPr>
      <p:grpSpPr>
        <a:xfrm>
          <a:off x="0" y="0"/>
          <a:ext cx="0" cy="0"/>
          <a:chOff x="0" y="0"/>
          <a:chExt cx="0" cy="0"/>
        </a:xfrm>
      </p:grpSpPr>
      <p:sp>
        <p:nvSpPr>
          <p:cNvPr id="4" name="Rectangle 20"/>
          <p:cNvSpPr/>
          <p:nvPr userDrawn="1"/>
        </p:nvSpPr>
        <p:spPr>
          <a:xfrm>
            <a:off x="928688" y="3648075"/>
            <a:ext cx="72913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7" name="Rectangle 17"/>
          <p:cNvSpPr>
            <a:spLocks noChangeArrowheads="1"/>
          </p:cNvSpPr>
          <p:nvPr userDrawn="1"/>
        </p:nvSpPr>
        <p:spPr bwMode="auto">
          <a:xfrm>
            <a:off x="0" y="765175"/>
            <a:ext cx="8270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0" name="Rectangle 19"/>
          <p:cNvSpPr>
            <a:spLocks noChangeArrowheads="1"/>
          </p:cNvSpPr>
          <p:nvPr userDrawn="1"/>
        </p:nvSpPr>
        <p:spPr bwMode="auto">
          <a:xfrm>
            <a:off x="828675" y="0"/>
            <a:ext cx="7491413" cy="765175"/>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11"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12" name="Rectangle 10"/>
          <p:cNvSpPr>
            <a:spLocks noChangeArrowheads="1"/>
          </p:cNvSpPr>
          <p:nvPr userDrawn="1"/>
        </p:nvSpPr>
        <p:spPr bwMode="auto">
          <a:xfrm>
            <a:off x="928688" y="3643313"/>
            <a:ext cx="214312" cy="1284287"/>
          </a:xfrm>
          <a:prstGeom prst="rect">
            <a:avLst/>
          </a:prstGeom>
          <a:solidFill>
            <a:srgbClr val="62D862">
              <a:alpha val="75000"/>
            </a:srgbClr>
          </a:solidFill>
          <a:ln w="9525">
            <a:solidFill>
              <a:srgbClr val="62D862"/>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3" name="Rectangle 26"/>
          <p:cNvSpPr>
            <a:spLocks noChangeArrowheads="1"/>
          </p:cNvSpPr>
          <p:nvPr userDrawn="1"/>
        </p:nvSpPr>
        <p:spPr bwMode="auto">
          <a:xfrm>
            <a:off x="928688" y="5072063"/>
            <a:ext cx="238125" cy="642937"/>
          </a:xfrm>
          <a:prstGeom prst="rect">
            <a:avLst/>
          </a:prstGeom>
          <a:solidFill>
            <a:srgbClr val="FFC1E0">
              <a:alpha val="70000"/>
            </a:srgbClr>
          </a:solidFill>
          <a:ln w="9525">
            <a:solidFill>
              <a:srgbClr val="FFC1E0"/>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8" name="Title 7"/>
          <p:cNvSpPr>
            <a:spLocks noGrp="1"/>
          </p:cNvSpPr>
          <p:nvPr>
            <p:ph type="ctrTitle"/>
          </p:nvPr>
        </p:nvSpPr>
        <p:spPr>
          <a:xfrm>
            <a:off x="1219200" y="3733800"/>
            <a:ext cx="6858000" cy="1143000"/>
          </a:xfrm>
        </p:spPr>
        <p:txBody>
          <a:bodyPr anchor="ctr"/>
          <a:lstStyle>
            <a:lvl1pPr algn="r">
              <a:defRPr sz="3200">
                <a:solidFill>
                  <a:schemeClr val="tx1"/>
                </a:solidFill>
              </a:defRPr>
            </a:lvl1pPr>
          </a:lstStyle>
          <a:p>
            <a:r>
              <a:rPr lang="it-IT" dirty="0" smtClean="0"/>
              <a:t>Fare clic per modificare lo stile del titolo</a:t>
            </a:r>
            <a:endParaRPr lang="en-US" dirty="0"/>
          </a:p>
        </p:txBody>
      </p:sp>
      <p:sp>
        <p:nvSpPr>
          <p:cNvPr id="9" name="Subtitle 8"/>
          <p:cNvSpPr>
            <a:spLocks noGrp="1"/>
          </p:cNvSpPr>
          <p:nvPr>
            <p:ph type="subTitle" idx="1"/>
          </p:nvPr>
        </p:nvSpPr>
        <p:spPr>
          <a:xfrm>
            <a:off x="1219200" y="5124450"/>
            <a:ext cx="6858000" cy="533400"/>
          </a:xfrm>
        </p:spPr>
        <p:txBody>
          <a:bodyPr anchor="ct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dirty="0" smtClean="0"/>
              <a:t>Fare clic per modificare lo stile del sottotitolo dello schema</a:t>
            </a:r>
            <a:endParaRPr lang="en-US" dirty="0"/>
          </a:p>
        </p:txBody>
      </p:sp>
      <p:sp>
        <p:nvSpPr>
          <p:cNvPr id="14" name="Date Placeholder 27"/>
          <p:cNvSpPr>
            <a:spLocks noGrp="1"/>
          </p:cNvSpPr>
          <p:nvPr>
            <p:ph type="dt" sz="half" idx="10"/>
          </p:nvPr>
        </p:nvSpPr>
        <p:spPr>
          <a:xfrm>
            <a:off x="6400800" y="6354763"/>
            <a:ext cx="2286000" cy="366712"/>
          </a:xfrm>
        </p:spPr>
        <p:txBody>
          <a:bodyPr/>
          <a:lstStyle>
            <a:lvl1pPr>
              <a:defRPr sz="1400"/>
            </a:lvl1pPr>
          </a:lstStyle>
          <a:p>
            <a:pPr>
              <a:defRPr/>
            </a:pPr>
            <a:fld id="{823DCB18-4AD0-43A5-B308-C0F5F507F1FF}" type="datetimeFigureOut">
              <a:rPr lang="en-US"/>
              <a:pPr>
                <a:defRPr/>
              </a:pPr>
              <a:t>8/10/2011</a:t>
            </a:fld>
            <a:endParaRPr lang="en-US"/>
          </a:p>
        </p:txBody>
      </p:sp>
      <p:sp>
        <p:nvSpPr>
          <p:cNvPr id="15"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6"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9E941E7-AF94-40A6-A4C4-9092E9FE5C57}"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13"/>
          <p:cNvSpPr>
            <a:spLocks noGrp="1"/>
          </p:cNvSpPr>
          <p:nvPr>
            <p:ph type="dt" sz="half" idx="10"/>
          </p:nvPr>
        </p:nvSpPr>
        <p:spPr/>
        <p:txBody>
          <a:bodyPr/>
          <a:lstStyle>
            <a:lvl1pPr>
              <a:defRPr/>
            </a:lvl1pPr>
          </a:lstStyle>
          <a:p>
            <a:pPr>
              <a:defRPr/>
            </a:pPr>
            <a:fld id="{09F370BF-EB13-4948-8A73-69F71A09849D}" type="datetimeFigureOut">
              <a:rPr lang="en-US"/>
              <a:pPr>
                <a:defRPr/>
              </a:pPr>
              <a:t>8/10/2011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D8096E9-85A3-48A3-85CD-D16BAC270D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3"/>
          <p:cNvSpPr>
            <a:spLocks noGrp="1"/>
          </p:cNvSpPr>
          <p:nvPr>
            <p:ph type="dt" sz="half" idx="10"/>
          </p:nvPr>
        </p:nvSpPr>
        <p:spPr/>
        <p:txBody>
          <a:bodyPr/>
          <a:lstStyle>
            <a:lvl1pPr>
              <a:defRPr/>
            </a:lvl1pPr>
          </a:lstStyle>
          <a:p>
            <a:pPr>
              <a:defRPr/>
            </a:pPr>
            <a:fld id="{33577580-9739-4799-A22F-57C0B508987A}" type="datetimeFigureOut">
              <a:rPr lang="en-US"/>
              <a:pPr>
                <a:defRPr/>
              </a:pPr>
              <a:t>8/10/2011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B6F9A0-58AA-4549-A9F6-2696863C68FC}"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Pr>
        <a:solidFill>
          <a:schemeClr val="bg1">
            <a:alpha val="50195"/>
          </a:schemeClr>
        </a:solidFill>
        <a:effectLst/>
      </p:bgPr>
    </p:bg>
    <p:spTree>
      <p:nvGrpSpPr>
        <p:cNvPr id="1" name=""/>
        <p:cNvGrpSpPr/>
        <p:nvPr/>
      </p:nvGrpSpPr>
      <p:grpSpPr>
        <a:xfrm>
          <a:off x="0" y="0"/>
          <a:ext cx="0" cy="0"/>
          <a:chOff x="0" y="0"/>
          <a:chExt cx="0" cy="0"/>
        </a:xfrm>
      </p:grpSpPr>
      <p:pic>
        <p:nvPicPr>
          <p:cNvPr id="4"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5" name="Rectangle 17"/>
          <p:cNvSpPr>
            <a:spLocks noChangeArrowheads="1"/>
          </p:cNvSpPr>
          <p:nvPr userDrawn="1"/>
        </p:nvSpPr>
        <p:spPr bwMode="auto">
          <a:xfrm>
            <a:off x="0" y="765175"/>
            <a:ext cx="3571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6" name="Rectangle 19"/>
          <p:cNvSpPr>
            <a:spLocks noChangeArrowheads="1"/>
          </p:cNvSpPr>
          <p:nvPr userDrawn="1"/>
        </p:nvSpPr>
        <p:spPr bwMode="auto">
          <a:xfrm>
            <a:off x="828675" y="0"/>
            <a:ext cx="7491413" cy="357188"/>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7"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2" name="Title 1"/>
          <p:cNvSpPr>
            <a:spLocks noGrp="1"/>
          </p:cNvSpPr>
          <p:nvPr>
            <p:ph type="title"/>
          </p:nvPr>
        </p:nvSpPr>
        <p:spPr>
          <a:xfrm>
            <a:off x="457200" y="500042"/>
            <a:ext cx="8229600" cy="642958"/>
          </a:xfrm>
        </p:spPr>
        <p:txBody>
          <a:bodyPr/>
          <a:lstStyle/>
          <a:p>
            <a:r>
              <a:rPr lang="it-IT" dirty="0" smtClean="0"/>
              <a:t>Fare clic per modificare lo stile del titolo</a:t>
            </a:r>
            <a:endParaRPr lang="en-US" dirty="0"/>
          </a:p>
        </p:txBody>
      </p:sp>
      <p:sp>
        <p:nvSpPr>
          <p:cNvPr id="8" name="Content Placeholder 7"/>
          <p:cNvSpPr>
            <a:spLocks noGrp="1"/>
          </p:cNvSpPr>
          <p:nvPr>
            <p:ph sz="quarter" idx="1"/>
          </p:nvPr>
        </p:nvSpPr>
        <p:spPr>
          <a:xfrm>
            <a:off x="457200" y="1219200"/>
            <a:ext cx="8229600" cy="4937760"/>
          </a:xfrm>
        </p:spPr>
        <p:txBody>
          <a:bodyPr/>
          <a:lstStyle>
            <a:lvl1pPr>
              <a:buClr>
                <a:schemeClr val="tx2"/>
              </a:buClr>
              <a:defRPr/>
            </a:lvl1pPr>
            <a:lvl2pPr>
              <a:buClr>
                <a:schemeClr val="tx1">
                  <a:lumMod val="50000"/>
                  <a:lumOff val="50000"/>
                </a:schemeClr>
              </a:buClr>
              <a:defRPr/>
            </a:lvl2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9" name="Date Placeholder 3"/>
          <p:cNvSpPr>
            <a:spLocks noGrp="1"/>
          </p:cNvSpPr>
          <p:nvPr>
            <p:ph type="dt" sz="half" idx="10"/>
          </p:nvPr>
        </p:nvSpPr>
        <p:spPr/>
        <p:txBody>
          <a:bodyPr/>
          <a:lstStyle>
            <a:lvl1pPr>
              <a:defRPr/>
            </a:lvl1pPr>
          </a:lstStyle>
          <a:p>
            <a:pPr>
              <a:defRPr/>
            </a:pPr>
            <a:fld id="{2B68D75E-7161-4331-AD3D-2B9730A5B33C}" type="datetimeFigureOut">
              <a:rPr lang="en-US"/>
              <a:pPr>
                <a:defRPr/>
              </a:pPr>
              <a:t>8/10/2011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DBCFFA45-37AA-4D69-83A8-8F1A56B6654C}"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it-IT" smtClean="0"/>
              <a:t>Fare clic per modificare lo stile del titolo</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3B7F088-5ECA-4031-9E7E-5F943CD39F3C}" type="datetimeFigureOut">
              <a:rPr lang="en-US"/>
              <a:pPr>
                <a:defRPr/>
              </a:pPr>
              <a:t>8/10/2011</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7A2FB48D-784E-49FB-B32B-10AEA77D8B06}"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13"/>
          <p:cNvSpPr>
            <a:spLocks noGrp="1"/>
          </p:cNvSpPr>
          <p:nvPr>
            <p:ph type="dt" sz="half" idx="10"/>
          </p:nvPr>
        </p:nvSpPr>
        <p:spPr/>
        <p:txBody>
          <a:bodyPr/>
          <a:lstStyle>
            <a:lvl1pPr>
              <a:defRPr/>
            </a:lvl1pPr>
          </a:lstStyle>
          <a:p>
            <a:pPr>
              <a:defRPr/>
            </a:pPr>
            <a:fld id="{B6A1CE52-B575-4851-A57B-11C4A6B8B605}" type="datetimeFigureOut">
              <a:rPr lang="en-US"/>
              <a:pPr>
                <a:defRPr/>
              </a:pPr>
              <a:t>8/10/2011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EA81C8B-1090-432A-8608-13CB015F8F00}"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11" name="Content Placeholder 10"/>
          <p:cNvSpPr>
            <a:spLocks noGrp="1"/>
          </p:cNvSpPr>
          <p:nvPr>
            <p:ph sz="quarter" idx="2"/>
          </p:nvPr>
        </p:nvSpPr>
        <p:spPr>
          <a:xfrm>
            <a:off x="457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13"/>
          <p:cNvSpPr>
            <a:spLocks noGrp="1"/>
          </p:cNvSpPr>
          <p:nvPr>
            <p:ph type="dt" sz="half" idx="10"/>
          </p:nvPr>
        </p:nvSpPr>
        <p:spPr/>
        <p:txBody>
          <a:bodyPr/>
          <a:lstStyle>
            <a:lvl1pPr>
              <a:defRPr/>
            </a:lvl1pPr>
          </a:lstStyle>
          <a:p>
            <a:pPr>
              <a:defRPr/>
            </a:pPr>
            <a:fld id="{3A69E4FC-CD3A-4933-AD32-BC7FC5614AF0}" type="datetimeFigureOut">
              <a:rPr lang="en-US"/>
              <a:pPr>
                <a:defRPr/>
              </a:pPr>
              <a:t>8/10/2011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A1A87F1-3001-4C42-AE7A-2B4E7E4EFEC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4" name="Date Placeholder 2"/>
          <p:cNvSpPr>
            <a:spLocks noGrp="1"/>
          </p:cNvSpPr>
          <p:nvPr>
            <p:ph type="dt" sz="half" idx="10"/>
          </p:nvPr>
        </p:nvSpPr>
        <p:spPr/>
        <p:txBody>
          <a:bodyPr/>
          <a:lstStyle>
            <a:lvl1pPr>
              <a:defRPr/>
            </a:lvl1pPr>
          </a:lstStyle>
          <a:p>
            <a:pPr>
              <a:defRPr/>
            </a:pPr>
            <a:fld id="{F4563296-4958-4EA6-AD6B-F8ADA65CDE14}" type="datetimeFigureOut">
              <a:rPr lang="en-US"/>
              <a:pPr>
                <a:defRPr/>
              </a:pPr>
              <a:t>8/10/2011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F9A6FE0-B245-43D6-BEEB-6B9490B421B5}"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D371FCEC-9316-449F-8507-8E2140EF4545}" type="datetimeFigureOut">
              <a:rPr lang="en-US"/>
              <a:pPr>
                <a:defRPr/>
              </a:pPr>
              <a:t>8/10/2011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5E79D9EA-1C54-4423-9DE3-BCE1224F54FF}"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2" name="Content Placeholder 11"/>
          <p:cNvSpPr>
            <a:spLocks noGrp="1"/>
          </p:cNvSpPr>
          <p:nvPr>
            <p:ph sz="quarter" idx="1"/>
          </p:nvPr>
        </p:nvSpPr>
        <p:spPr>
          <a:xfrm>
            <a:off x="304800" y="304800"/>
            <a:ext cx="57150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Date Placeholder 4"/>
          <p:cNvSpPr>
            <a:spLocks noGrp="1"/>
          </p:cNvSpPr>
          <p:nvPr>
            <p:ph type="dt" sz="half" idx="10"/>
          </p:nvPr>
        </p:nvSpPr>
        <p:spPr/>
        <p:txBody>
          <a:bodyPr/>
          <a:lstStyle>
            <a:lvl1pPr>
              <a:defRPr/>
            </a:lvl1pPr>
          </a:lstStyle>
          <a:p>
            <a:pPr>
              <a:defRPr/>
            </a:pPr>
            <a:fld id="{F96E99A0-9FF5-4EDD-A074-427CBD2AC2BF}" type="datetimeFigureOut">
              <a:rPr lang="en-US"/>
              <a:pPr>
                <a:defRPr/>
              </a:pPr>
              <a:t>8/10/2011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081B0FF-CDBC-4063-BB89-730ACE5B325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it-IT" smtClean="0"/>
              <a:t>Fare clic per modificare lo stile del titolo</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8" name="Date Placeholder 4"/>
          <p:cNvSpPr>
            <a:spLocks noGrp="1"/>
          </p:cNvSpPr>
          <p:nvPr>
            <p:ph type="dt" sz="half" idx="10"/>
          </p:nvPr>
        </p:nvSpPr>
        <p:spPr/>
        <p:txBody>
          <a:bodyPr/>
          <a:lstStyle>
            <a:lvl1pPr>
              <a:defRPr/>
            </a:lvl1pPr>
          </a:lstStyle>
          <a:p>
            <a:pPr>
              <a:defRPr/>
            </a:pPr>
            <a:fld id="{709F49C2-E736-477F-A7FF-B64C2962DACD}" type="datetimeFigureOut">
              <a:rPr lang="en-US"/>
              <a:pPr>
                <a:defRPr/>
              </a:pPr>
              <a:t>8/10/2011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039C7E80-8B3E-4815-9610-2E2BE6C4B0F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3A833EB8-87B8-4729-A619-935FD180A9AB}" type="datetimeFigureOut">
              <a:rPr lang="en-US"/>
              <a:pPr>
                <a:defRPr/>
              </a:pPr>
              <a:t>8/10/2011</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29729EBA-5AD8-4FE9-978B-F914ECE5AACE}" type="slidenum">
              <a:rPr lang="en-US"/>
              <a:pPr>
                <a:defRPr/>
              </a:pPr>
              <a:t>‹N›</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1"/>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19" r:id="rId5"/>
    <p:sldLayoutId id="2147483724"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1.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it-IT" dirty="0" smtClean="0"/>
              <a:t>INFORMATICA </a:t>
            </a:r>
          </a:p>
        </p:txBody>
      </p:sp>
      <p:sp>
        <p:nvSpPr>
          <p:cNvPr id="3" name="Subtitle 2"/>
          <p:cNvSpPr>
            <a:spLocks noGrp="1"/>
          </p:cNvSpPr>
          <p:nvPr>
            <p:ph type="subTitle" idx="1"/>
          </p:nvPr>
        </p:nvSpPr>
        <p:spPr/>
        <p:txBody>
          <a:bodyPr>
            <a:normAutofit/>
          </a:bodyPr>
          <a:lstStyle/>
          <a:p>
            <a:pPr eaLnBrk="1" fontAlgn="auto" hangingPunct="1">
              <a:spcAft>
                <a:spcPts val="0"/>
              </a:spcAft>
              <a:buFont typeface="Wingdings 3"/>
              <a:buNone/>
              <a:defRPr/>
            </a:pPr>
            <a:r>
              <a:rPr lang="it-IT" dirty="0" smtClean="0">
                <a:solidFill>
                  <a:schemeClr val="tx1"/>
                </a:solidFill>
              </a:rPr>
              <a:t>MATTEO CRISTANI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3</a:t>
            </a:r>
            <a:endParaRPr lang="it-IT" dirty="0"/>
          </a:p>
        </p:txBody>
      </p:sp>
      <p:sp>
        <p:nvSpPr>
          <p:cNvPr id="3" name="Segnaposto contenuto 2"/>
          <p:cNvSpPr>
            <a:spLocks noGrp="1"/>
          </p:cNvSpPr>
          <p:nvPr>
            <p:ph sz="quarter" idx="1"/>
          </p:nvPr>
        </p:nvSpPr>
        <p:spPr/>
        <p:txBody>
          <a:bodyPr/>
          <a:lstStyle/>
          <a:p>
            <a:r>
              <a:rPr lang="it-IT" dirty="0" smtClean="0"/>
              <a:t>Se due messaggi portano circa sette bit, nell’ipotesi di codici semplici (un simbolo, un messaggio), allora un messaggio porta circa 3,5 bit.</a:t>
            </a:r>
          </a:p>
          <a:p>
            <a:r>
              <a:rPr lang="it-IT" dirty="0" smtClean="0"/>
              <a:t>Quindi, </a:t>
            </a:r>
          </a:p>
          <a:p>
            <a:endParaRPr lang="it-IT" dirty="0" smtClean="0"/>
          </a:p>
          <a:p>
            <a:endParaRPr lang="it-IT" dirty="0" smtClean="0"/>
          </a:p>
          <a:p>
            <a:r>
              <a:rPr lang="it-IT" dirty="0" smtClean="0"/>
              <a:t>Da cui le due ipotesi possibili, ovvero che il codice sia di 11 simboli oppure che sia di 12 simboli.</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899591" y="3068960"/>
          <a:ext cx="1776197" cy="864096"/>
        </p:xfrm>
        <a:graphic>
          <a:graphicData uri="http://schemas.openxmlformats.org/presentationml/2006/ole">
            <p:oleObj spid="_x0000_s3074" name="Equazione" r:id="rId3" imgW="939600" imgH="457200" progId="Equation.3">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3</a:t>
            </a:r>
            <a:endParaRPr lang="it-IT" dirty="0"/>
          </a:p>
        </p:txBody>
      </p:sp>
      <p:sp>
        <p:nvSpPr>
          <p:cNvPr id="3" name="Segnaposto contenuto 2"/>
          <p:cNvSpPr>
            <a:spLocks noGrp="1"/>
          </p:cNvSpPr>
          <p:nvPr>
            <p:ph sz="quarter" idx="1"/>
          </p:nvPr>
        </p:nvSpPr>
        <p:spPr/>
        <p:txBody>
          <a:bodyPr/>
          <a:lstStyle/>
          <a:p>
            <a:r>
              <a:rPr lang="it-IT" dirty="0" smtClean="0"/>
              <a:t>Con 11 simboli avremmo</a:t>
            </a:r>
          </a:p>
          <a:p>
            <a:endParaRPr lang="it-IT" dirty="0" smtClean="0"/>
          </a:p>
          <a:p>
            <a:endParaRPr lang="it-IT" dirty="0" smtClean="0"/>
          </a:p>
          <a:p>
            <a:r>
              <a:rPr lang="it-IT" dirty="0" smtClean="0"/>
              <a:t>Se scegliessimo una codifica a blocchi servirebbero 4 simboli binari.</a:t>
            </a:r>
          </a:p>
          <a:p>
            <a:r>
              <a:rPr lang="it-IT" dirty="0" smtClean="0"/>
              <a:t>Con 12 simboli avremmo</a:t>
            </a:r>
            <a:br>
              <a:rPr lang="it-IT" dirty="0" smtClean="0"/>
            </a:br>
            <a:endParaRPr lang="it-IT" dirty="0" smtClean="0"/>
          </a:p>
          <a:p>
            <a:endParaRPr lang="it-IT" dirty="0" smtClean="0"/>
          </a:p>
          <a:p>
            <a:r>
              <a:rPr lang="it-IT" dirty="0" smtClean="0"/>
              <a:t>Se scegliessimo una codifica  a blocchi servirebbero sempre 4 simboli binari.</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827584" y="1772816"/>
          <a:ext cx="3278482" cy="648072"/>
        </p:xfrm>
        <a:graphic>
          <a:graphicData uri="http://schemas.openxmlformats.org/presentationml/2006/ole">
            <p:oleObj spid="_x0000_s4098" name="Equazione" r:id="rId3" imgW="1091880" imgH="215640" progId="Equation.3">
              <p:embed/>
            </p:oleObj>
          </a:graphicData>
        </a:graphic>
      </p:graphicFrame>
      <p:graphicFrame>
        <p:nvGraphicFramePr>
          <p:cNvPr id="5" name="Oggetto 4"/>
          <p:cNvGraphicFramePr>
            <a:graphicFrameLocks noChangeAspect="1"/>
          </p:cNvGraphicFramePr>
          <p:nvPr/>
        </p:nvGraphicFramePr>
        <p:xfrm>
          <a:off x="827584" y="4077072"/>
          <a:ext cx="3168353" cy="619103"/>
        </p:xfrm>
        <a:graphic>
          <a:graphicData uri="http://schemas.openxmlformats.org/presentationml/2006/ole">
            <p:oleObj spid="_x0000_s4099" name="Equazione" r:id="rId4" imgW="1104840" imgH="215640"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ESERCIZI BASE </a:t>
            </a:r>
            <a:r>
              <a:rPr lang="it-IT" sz="2400" dirty="0" err="1" smtClean="0"/>
              <a:t>DI</a:t>
            </a:r>
            <a:r>
              <a:rPr lang="it-IT" sz="2400" dirty="0" smtClean="0"/>
              <a:t> TEORIA DELL’INFORMAZIONE</a:t>
            </a:r>
            <a:endParaRPr lang="it-IT" sz="2400" dirty="0"/>
          </a:p>
        </p:txBody>
      </p:sp>
      <p:sp>
        <p:nvSpPr>
          <p:cNvPr id="3" name="Segnaposto contenuto 2"/>
          <p:cNvSpPr>
            <a:spLocks noGrp="1"/>
          </p:cNvSpPr>
          <p:nvPr>
            <p:ph sz="quarter" idx="1"/>
          </p:nvPr>
        </p:nvSpPr>
        <p:spPr/>
        <p:txBody>
          <a:bodyPr/>
          <a:lstStyle/>
          <a:p>
            <a:pPr marL="514350" indent="-514350">
              <a:buFont typeface="+mj-lt"/>
              <a:buAutoNum type="arabicPeriod" startAt="4"/>
            </a:pPr>
            <a:r>
              <a:rPr lang="it-IT" dirty="0" smtClean="0"/>
              <a:t>Dato un canale con alfabeto di 21 simboli a codifica semplice, che invia 5 segnali al secondo, misurare la velocità di trasmissione.</a:t>
            </a:r>
          </a:p>
          <a:p>
            <a:pPr marL="514350" indent="-514350">
              <a:buFont typeface="+mj-lt"/>
              <a:buAutoNum type="arabicPeriod" startAt="4"/>
            </a:pPr>
            <a:r>
              <a:rPr lang="it-IT" dirty="0" smtClean="0"/>
              <a:t>Se un canale ha velocità di trasmissione pari a 23 </a:t>
            </a:r>
            <a:r>
              <a:rPr lang="it-IT" dirty="0" err="1" smtClean="0"/>
              <a:t>Kbps</a:t>
            </a:r>
            <a:r>
              <a:rPr lang="it-IT" dirty="0" smtClean="0"/>
              <a:t> e l’alfabeto di canale è formato da 4 simboli, e la codifica è semplice, quanti segnali invia la sorgente sul canale ogni secondo?</a:t>
            </a:r>
          </a:p>
          <a:p>
            <a:pPr marL="514350" indent="-514350">
              <a:buFont typeface="+mj-lt"/>
              <a:buAutoNum type="arabicPeriod" startAt="4"/>
            </a:pPr>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4</a:t>
            </a:r>
            <a:endParaRPr lang="it-IT" dirty="0"/>
          </a:p>
        </p:txBody>
      </p:sp>
      <p:sp>
        <p:nvSpPr>
          <p:cNvPr id="3" name="Segnaposto contenuto 2"/>
          <p:cNvSpPr>
            <a:spLocks noGrp="1"/>
          </p:cNvSpPr>
          <p:nvPr>
            <p:ph sz="quarter" idx="1"/>
          </p:nvPr>
        </p:nvSpPr>
        <p:spPr/>
        <p:txBody>
          <a:bodyPr/>
          <a:lstStyle/>
          <a:p>
            <a:r>
              <a:rPr lang="it-IT" dirty="0" smtClean="0"/>
              <a:t>Su un canale a codifica semplice di 21 simboli d’alfabeto, un messaggio porta</a:t>
            </a:r>
          </a:p>
          <a:p>
            <a:endParaRPr lang="it-IT" dirty="0" smtClean="0"/>
          </a:p>
          <a:p>
            <a:r>
              <a:rPr lang="it-IT" dirty="0" smtClean="0"/>
              <a:t>Quindi, cinque segnali portano circa</a:t>
            </a:r>
          </a:p>
          <a:p>
            <a:endParaRPr lang="it-IT" dirty="0" smtClean="0"/>
          </a:p>
          <a:p>
            <a:r>
              <a:rPr lang="it-IT" dirty="0" smtClean="0"/>
              <a:t>La velocità di trasmissione è di circa 22 bps</a:t>
            </a:r>
            <a:br>
              <a:rPr lang="it-IT" dirty="0" smtClean="0"/>
            </a:br>
            <a:r>
              <a:rPr lang="it-IT" dirty="0" smtClean="0"/>
              <a:t/>
            </a:r>
            <a:br>
              <a:rPr lang="it-IT" dirty="0" smtClean="0"/>
            </a:br>
            <a:endParaRPr lang="it-IT" dirty="0" smtClean="0"/>
          </a:p>
        </p:txBody>
      </p:sp>
      <p:graphicFrame>
        <p:nvGraphicFramePr>
          <p:cNvPr id="4" name="Oggetto 3"/>
          <p:cNvGraphicFramePr>
            <a:graphicFrameLocks noChangeAspect="1"/>
          </p:cNvGraphicFramePr>
          <p:nvPr/>
        </p:nvGraphicFramePr>
        <p:xfrm>
          <a:off x="827584" y="2132856"/>
          <a:ext cx="2981978" cy="576064"/>
        </p:xfrm>
        <a:graphic>
          <a:graphicData uri="http://schemas.openxmlformats.org/presentationml/2006/ole">
            <p:oleObj spid="_x0000_s5122" name="Equazione" r:id="rId3" imgW="1117440" imgH="215640" progId="Equation.3">
              <p:embed/>
            </p:oleObj>
          </a:graphicData>
        </a:graphic>
      </p:graphicFrame>
      <p:graphicFrame>
        <p:nvGraphicFramePr>
          <p:cNvPr id="5" name="Oggetto 4"/>
          <p:cNvGraphicFramePr>
            <a:graphicFrameLocks noChangeAspect="1"/>
          </p:cNvGraphicFramePr>
          <p:nvPr/>
        </p:nvGraphicFramePr>
        <p:xfrm>
          <a:off x="899591" y="3068960"/>
          <a:ext cx="2866819" cy="504056"/>
        </p:xfrm>
        <a:graphic>
          <a:graphicData uri="http://schemas.openxmlformats.org/presentationml/2006/ole">
            <p:oleObj spid="_x0000_s5123" name="Equazione" r:id="rId4" imgW="1155600" imgH="203040" progId="Equation.3">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5</a:t>
            </a:r>
            <a:endParaRPr lang="it-IT" dirty="0"/>
          </a:p>
        </p:txBody>
      </p:sp>
      <p:sp>
        <p:nvSpPr>
          <p:cNvPr id="3" name="Segnaposto contenuto 2"/>
          <p:cNvSpPr>
            <a:spLocks noGrp="1"/>
          </p:cNvSpPr>
          <p:nvPr>
            <p:ph sz="quarter" idx="1"/>
          </p:nvPr>
        </p:nvSpPr>
        <p:spPr/>
        <p:txBody>
          <a:bodyPr/>
          <a:lstStyle/>
          <a:p>
            <a:r>
              <a:rPr lang="it-IT" dirty="0" smtClean="0"/>
              <a:t>Se un canale trasmette 4 simboli a codifica semplice un messaggio porta due bit. Poiché la velocità di trasmissione è di 23 </a:t>
            </a:r>
            <a:r>
              <a:rPr lang="it-IT" dirty="0" err="1" smtClean="0"/>
              <a:t>Kbps</a:t>
            </a:r>
            <a:r>
              <a:rPr lang="it-IT" dirty="0" smtClean="0"/>
              <a:t>, passeranno</a:t>
            </a:r>
          </a:p>
          <a:p>
            <a:endParaRPr lang="it-IT" dirty="0" smtClean="0"/>
          </a:p>
          <a:p>
            <a:pPr>
              <a:buNone/>
            </a:pPr>
            <a:r>
              <a:rPr lang="it-IT" dirty="0" smtClean="0"/>
              <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755576" y="2924944"/>
          <a:ext cx="3960440" cy="974488"/>
        </p:xfrm>
        <a:graphic>
          <a:graphicData uri="http://schemas.openxmlformats.org/presentationml/2006/ole">
            <p:oleObj spid="_x0000_s6146" name="Equazione" r:id="rId3" imgW="1600200" imgH="393480" progId="Equation.3">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ESERCIZI SUI CODICI</a:t>
            </a:r>
            <a:endParaRPr lang="it-IT" dirty="0"/>
          </a:p>
        </p:txBody>
      </p:sp>
      <p:sp>
        <p:nvSpPr>
          <p:cNvPr id="3" name="Segnaposto contenuto 2"/>
          <p:cNvSpPr>
            <a:spLocks noGrp="1"/>
          </p:cNvSpPr>
          <p:nvPr>
            <p:ph sz="quarter" idx="1"/>
          </p:nvPr>
        </p:nvSpPr>
        <p:spPr/>
        <p:txBody>
          <a:bodyPr/>
          <a:lstStyle/>
          <a:p>
            <a:pPr marL="514350" indent="-514350">
              <a:buFont typeface="+mj-lt"/>
              <a:buAutoNum type="arabicPeriod" startAt="6"/>
            </a:pPr>
            <a:r>
              <a:rPr lang="it-IT" dirty="0" smtClean="0"/>
              <a:t>Una codifica diretta a blocchi di tredici simboli binari è utilizzata per mappare un alfabeto di canale di 104 simboli. Calcolare la ridondanza del codice.</a:t>
            </a:r>
          </a:p>
          <a:p>
            <a:pPr marL="514350" indent="-514350">
              <a:buFont typeface="+mj-lt"/>
              <a:buAutoNum type="arabicPeriod" startAt="6"/>
            </a:pPr>
            <a:r>
              <a:rPr lang="it-IT" dirty="0" smtClean="0"/>
              <a:t>Si vuole costruire un codice a codifica d’errore basato sul metodo dell’alternanza di simboli validi ed invalidi. Se l’alfabeto di canale è costituito da 77 simboli, e la codifica scelta è a blocchi di 7 simboli binari, quanti bit servono per garantire la costruzione corretta del codice?</a:t>
            </a:r>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6</a:t>
            </a:r>
            <a:endParaRPr lang="it-IT" dirty="0"/>
          </a:p>
        </p:txBody>
      </p:sp>
      <p:sp>
        <p:nvSpPr>
          <p:cNvPr id="3" name="Segnaposto contenuto 2"/>
          <p:cNvSpPr>
            <a:spLocks noGrp="1"/>
          </p:cNvSpPr>
          <p:nvPr>
            <p:ph sz="quarter" idx="1"/>
          </p:nvPr>
        </p:nvSpPr>
        <p:spPr/>
        <p:txBody>
          <a:bodyPr/>
          <a:lstStyle/>
          <a:p>
            <a:r>
              <a:rPr lang="it-IT" dirty="0" smtClean="0"/>
              <a:t>Un codice a blocchi di tredici simboli binari codifica 2</a:t>
            </a:r>
            <a:r>
              <a:rPr lang="it-IT" baseline="30000" dirty="0" smtClean="0"/>
              <a:t>13</a:t>
            </a:r>
            <a:r>
              <a:rPr lang="it-IT" dirty="0" smtClean="0"/>
              <a:t>=8192 simboli. Il codice è quindi sovrabbondante. Se il codice fosse abbondante occorrerebbero sette simboli binari, perché 2</a:t>
            </a:r>
            <a:r>
              <a:rPr lang="it-IT" baseline="30000" dirty="0" smtClean="0"/>
              <a:t>7</a:t>
            </a:r>
            <a:r>
              <a:rPr lang="it-IT" dirty="0" smtClean="0"/>
              <a:t>=128. </a:t>
            </a:r>
          </a:p>
          <a:p>
            <a:r>
              <a:rPr lang="it-IT" dirty="0" smtClean="0"/>
              <a:t>Il codice scelto avrebbe ridondanza</a:t>
            </a:r>
          </a:p>
          <a:p>
            <a:endParaRPr lang="it-IT" dirty="0" smtClean="0"/>
          </a:p>
          <a:p>
            <a:endParaRPr lang="it-IT" dirty="0" smtClean="0"/>
          </a:p>
          <a:p>
            <a:r>
              <a:rPr lang="it-IT" dirty="0" smtClean="0"/>
              <a:t>Per il codice </a:t>
            </a:r>
            <a:r>
              <a:rPr lang="it-IT" dirty="0" err="1" smtClean="0"/>
              <a:t>abbondande</a:t>
            </a:r>
            <a:r>
              <a:rPr lang="it-IT" dirty="0" smtClean="0"/>
              <a:t> a sette bit</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827583" y="3356992"/>
          <a:ext cx="2963943" cy="792088"/>
        </p:xfrm>
        <a:graphic>
          <a:graphicData uri="http://schemas.openxmlformats.org/presentationml/2006/ole">
            <p:oleObj spid="_x0000_s7170" name="Equazione" r:id="rId3" imgW="1473120" imgH="393480" progId="Equation.3">
              <p:embed/>
            </p:oleObj>
          </a:graphicData>
        </a:graphic>
      </p:graphicFrame>
      <p:graphicFrame>
        <p:nvGraphicFramePr>
          <p:cNvPr id="5" name="Oggetto 4"/>
          <p:cNvGraphicFramePr>
            <a:graphicFrameLocks noChangeAspect="1"/>
          </p:cNvGraphicFramePr>
          <p:nvPr/>
        </p:nvGraphicFramePr>
        <p:xfrm>
          <a:off x="899592" y="4869160"/>
          <a:ext cx="2912840" cy="792088"/>
        </p:xfrm>
        <a:graphic>
          <a:graphicData uri="http://schemas.openxmlformats.org/presentationml/2006/ole">
            <p:oleObj spid="_x0000_s7171" name="Equazione" r:id="rId4" imgW="1447560" imgH="393480"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7</a:t>
            </a:r>
            <a:endParaRPr lang="it-IT" dirty="0"/>
          </a:p>
        </p:txBody>
      </p:sp>
      <p:sp>
        <p:nvSpPr>
          <p:cNvPr id="3" name="Segnaposto contenuto 2"/>
          <p:cNvSpPr>
            <a:spLocks noGrp="1"/>
          </p:cNvSpPr>
          <p:nvPr>
            <p:ph sz="quarter" idx="1"/>
          </p:nvPr>
        </p:nvSpPr>
        <p:spPr/>
        <p:txBody>
          <a:bodyPr/>
          <a:lstStyle/>
          <a:p>
            <a:r>
              <a:rPr lang="it-IT" dirty="0" smtClean="0"/>
              <a:t>Con sette simboli binari  la codifica ha una ridondanza pari a </a:t>
            </a:r>
          </a:p>
          <a:p>
            <a:endParaRPr lang="it-IT" dirty="0" smtClean="0"/>
          </a:p>
          <a:p>
            <a:endParaRPr lang="it-IT" dirty="0" smtClean="0"/>
          </a:p>
          <a:p>
            <a:r>
              <a:rPr lang="it-IT" dirty="0" smtClean="0"/>
              <a:t>Per un codice con alternanza occorre che la ridondanza della codifica sia almeno del cinquanta per cento, cosa che si ottiene aggiungendo un singolo bit al codice.</a:t>
            </a:r>
            <a:br>
              <a:rPr lang="it-IT" dirty="0" smtClean="0"/>
            </a:br>
            <a:endParaRPr lang="it-IT" dirty="0"/>
          </a:p>
        </p:txBody>
      </p:sp>
      <p:graphicFrame>
        <p:nvGraphicFramePr>
          <p:cNvPr id="4" name="Oggetto 3"/>
          <p:cNvGraphicFramePr>
            <a:graphicFrameLocks noChangeAspect="1"/>
          </p:cNvGraphicFramePr>
          <p:nvPr/>
        </p:nvGraphicFramePr>
        <p:xfrm>
          <a:off x="827583" y="2204864"/>
          <a:ext cx="2578351" cy="720080"/>
        </p:xfrm>
        <a:graphic>
          <a:graphicData uri="http://schemas.openxmlformats.org/presentationml/2006/ole">
            <p:oleObj spid="_x0000_s8194" name="Equazione" r:id="rId3" imgW="1409400" imgH="393480" progId="Equation.3">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ESERCIZI SULL’ERRORE</a:t>
            </a:r>
            <a:endParaRPr lang="it-IT" dirty="0"/>
          </a:p>
        </p:txBody>
      </p:sp>
      <p:sp>
        <p:nvSpPr>
          <p:cNvPr id="3" name="Segnaposto contenuto 2"/>
          <p:cNvSpPr>
            <a:spLocks noGrp="1"/>
          </p:cNvSpPr>
          <p:nvPr>
            <p:ph sz="quarter" idx="1"/>
          </p:nvPr>
        </p:nvSpPr>
        <p:spPr/>
        <p:txBody>
          <a:bodyPr/>
          <a:lstStyle/>
          <a:p>
            <a:pPr marL="514350" indent="-514350">
              <a:buFont typeface="+mj-lt"/>
              <a:buAutoNum type="arabicPeriod" startAt="8"/>
            </a:pPr>
            <a:r>
              <a:rPr lang="it-IT" dirty="0" smtClean="0"/>
              <a:t>Un canale ha un tasso d’errore di 1/1024. Si misuri l’affidabilità, sapendo che trasmette a 22 </a:t>
            </a:r>
            <a:r>
              <a:rPr lang="it-IT" dirty="0" err="1" smtClean="0"/>
              <a:t>Kbps</a:t>
            </a:r>
            <a:r>
              <a:rPr lang="it-IT" dirty="0" smtClean="0"/>
              <a:t>.</a:t>
            </a:r>
          </a:p>
          <a:p>
            <a:pPr marL="514350" indent="-514350">
              <a:buFont typeface="+mj-lt"/>
              <a:buAutoNum type="arabicPeriod" startAt="8"/>
            </a:pPr>
            <a:r>
              <a:rPr lang="it-IT" dirty="0" smtClean="0"/>
              <a:t>Un canale ha un tasso d’errore di 1/2048 e trasmette a 12 </a:t>
            </a:r>
            <a:r>
              <a:rPr lang="it-IT" dirty="0" err="1" smtClean="0"/>
              <a:t>Kbps</a:t>
            </a:r>
            <a:r>
              <a:rPr lang="it-IT" dirty="0" smtClean="0"/>
              <a:t>. Se si osservano i messaggi giunti alla destinazione, che cosa si può dire di una sequenza di sei messaggi?</a:t>
            </a:r>
          </a:p>
          <a:p>
            <a:pPr marL="514350" indent="-514350">
              <a:buFont typeface="+mj-lt"/>
              <a:buAutoNum type="arabicPeriod" startAt="8"/>
            </a:pPr>
            <a:r>
              <a:rPr lang="it-IT" dirty="0" smtClean="0"/>
              <a:t>Quanti messaggi errati ci sono in una sequenza di venti su un canale a tasso d’errore 1/16?</a:t>
            </a:r>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8</a:t>
            </a:r>
            <a:endParaRPr lang="it-IT" dirty="0"/>
          </a:p>
        </p:txBody>
      </p:sp>
      <p:sp>
        <p:nvSpPr>
          <p:cNvPr id="3" name="Segnaposto contenuto 2"/>
          <p:cNvSpPr>
            <a:spLocks noGrp="1"/>
          </p:cNvSpPr>
          <p:nvPr>
            <p:ph sz="quarter" idx="1"/>
          </p:nvPr>
        </p:nvSpPr>
        <p:spPr/>
        <p:txBody>
          <a:bodyPr/>
          <a:lstStyle/>
          <a:p>
            <a:r>
              <a:rPr lang="it-IT" dirty="0" smtClean="0"/>
              <a:t>L’affidabilità di canale si ottiene riducendo alla percentuale di messaggi corretti determinata dal tasso d’errore la velocità del canale</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827583" y="2708920"/>
          <a:ext cx="6327412" cy="864096"/>
        </p:xfrm>
        <a:graphic>
          <a:graphicData uri="http://schemas.openxmlformats.org/presentationml/2006/ole">
            <p:oleObj spid="_x0000_s9218" name="Equazione" r:id="rId3" imgW="2882880" imgH="39348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00063"/>
            <a:ext cx="8229600" cy="642937"/>
          </a:xfrm>
        </p:spPr>
        <p:txBody>
          <a:bodyPr/>
          <a:lstStyle/>
          <a:p>
            <a:pPr eaLnBrk="1" hangingPunct="1"/>
            <a:r>
              <a:rPr lang="it-IT" dirty="0" smtClean="0"/>
              <a:t>INDICE</a:t>
            </a:r>
          </a:p>
        </p:txBody>
      </p:sp>
      <p:sp>
        <p:nvSpPr>
          <p:cNvPr id="11267" name="Content Placeholder 2"/>
          <p:cNvSpPr>
            <a:spLocks noGrp="1"/>
          </p:cNvSpPr>
          <p:nvPr>
            <p:ph sz="quarter" idx="1"/>
          </p:nvPr>
        </p:nvSpPr>
        <p:spPr>
          <a:xfrm>
            <a:off x="467544" y="1196753"/>
            <a:ext cx="8229600" cy="720080"/>
          </a:xfrm>
        </p:spPr>
        <p:txBody>
          <a:bodyPr/>
          <a:lstStyle/>
          <a:p>
            <a:pPr eaLnBrk="1" hangingPunct="1"/>
            <a:r>
              <a:rPr lang="it-IT" dirty="0" smtClean="0"/>
              <a:t>CICLO DELLE LEZIONI</a:t>
            </a:r>
          </a:p>
        </p:txBody>
      </p:sp>
      <p:graphicFrame>
        <p:nvGraphicFramePr>
          <p:cNvPr id="5" name="Tabella 4"/>
          <p:cNvGraphicFramePr>
            <a:graphicFrameLocks noGrp="1"/>
          </p:cNvGraphicFramePr>
          <p:nvPr/>
        </p:nvGraphicFramePr>
        <p:xfrm>
          <a:off x="1115616" y="1916832"/>
          <a:ext cx="6984775" cy="4104456"/>
        </p:xfrm>
        <a:graphic>
          <a:graphicData uri="http://schemas.openxmlformats.org/drawingml/2006/table">
            <a:tbl>
              <a:tblPr firstRow="1" bandRow="1">
                <a:tableStyleId>{616DA210-FB5B-4158-B5E0-FEB733F419BA}</a:tableStyleId>
              </a:tblPr>
              <a:tblGrid>
                <a:gridCol w="1396955"/>
                <a:gridCol w="1396955"/>
                <a:gridCol w="1396955"/>
                <a:gridCol w="1396955"/>
                <a:gridCol w="1396955"/>
              </a:tblGrid>
              <a:tr h="1026114">
                <a:tc>
                  <a:txBody>
                    <a:bodyPr/>
                    <a:lstStyle/>
                    <a:p>
                      <a:pPr marL="0" algn="l" rtl="0" eaLnBrk="1" latinLnBrk="0" hangingPunct="1"/>
                      <a:r>
                        <a:rPr kumimoji="0" lang="it-IT" b="1" kern="1200" dirty="0" smtClean="0">
                          <a:solidFill>
                            <a:schemeClr val="tx1"/>
                          </a:solidFill>
                          <a:latin typeface="+mn-lt"/>
                          <a:ea typeface="+mn-ea"/>
                          <a:cs typeface="+mn-cs"/>
                        </a:rPr>
                        <a:t>LEZ. 1</a:t>
                      </a:r>
                    </a:p>
                    <a:p>
                      <a:r>
                        <a:rPr kumimoji="0" lang="it-IT" sz="1200" b="0" i="1" kern="1200" dirty="0" smtClean="0">
                          <a:solidFill>
                            <a:schemeClr val="tx1"/>
                          </a:solidFill>
                          <a:latin typeface="+mn-lt"/>
                          <a:ea typeface="+mn-ea"/>
                          <a:cs typeface="+mn-cs"/>
                        </a:rPr>
                        <a:t>INTRODUZIONE AL CORSO</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a:t>
                      </a:r>
                      <a:r>
                        <a:rPr lang="it-IT" dirty="0" smtClean="0"/>
                        <a:t>.</a:t>
                      </a:r>
                      <a:r>
                        <a:rPr lang="it-IT" baseline="0" dirty="0" smtClean="0"/>
                        <a:t> 2	</a:t>
                      </a:r>
                      <a:endParaRPr lang="it-IT" dirty="0" smtClean="0"/>
                    </a:p>
                    <a:p>
                      <a:r>
                        <a:rPr kumimoji="0" lang="it-IT" sz="1200" b="0" i="1" kern="1200" dirty="0" smtClean="0">
                          <a:solidFill>
                            <a:schemeClr val="tx1"/>
                          </a:solidFill>
                          <a:latin typeface="+mn-lt"/>
                          <a:ea typeface="+mn-ea"/>
                          <a:cs typeface="+mn-cs"/>
                        </a:rPr>
                        <a:t>I CALCOLATORI </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ELETTRONICI</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3</a:t>
                      </a:r>
                    </a:p>
                    <a:p>
                      <a:pPr marL="0" algn="l" rtl="0" eaLnBrk="1" latinLnBrk="0" hangingPunct="1"/>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TEORIA DELL’</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INFORMAZIONE</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solidFill>
                            <a:srgbClr val="FF0000"/>
                          </a:solidFill>
                        </a:rPr>
                        <a:t>LEZ.</a:t>
                      </a:r>
                      <a:r>
                        <a:rPr lang="it-IT" baseline="0" dirty="0" smtClean="0">
                          <a:solidFill>
                            <a:srgbClr val="FF0000"/>
                          </a:solidFill>
                        </a:rPr>
                        <a:t> 4</a:t>
                      </a:r>
                      <a:endParaRPr lang="it-IT" dirty="0" smtClean="0">
                        <a:solidFill>
                          <a:srgbClr val="FF0000"/>
                        </a:solidFill>
                      </a:endParaRPr>
                    </a:p>
                    <a:p>
                      <a:r>
                        <a:rPr kumimoji="0" lang="it-IT" sz="1200" b="0" i="1" kern="1200" dirty="0" smtClean="0">
                          <a:solidFill>
                            <a:srgbClr val="FF0000"/>
                          </a:solidFill>
                          <a:latin typeface="+mn-lt"/>
                          <a:ea typeface="+mn-ea"/>
                          <a:cs typeface="+mn-cs"/>
                        </a:rPr>
                        <a:t>MISURE DELLA INFORMAZIONE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5</a:t>
                      </a:r>
                      <a:endParaRPr lang="it-IT" dirty="0" smtClean="0"/>
                    </a:p>
                    <a:p>
                      <a:pPr marL="0" algn="l" rtl="0" eaLnBrk="1" latinLnBrk="0" hangingPunct="1"/>
                      <a:r>
                        <a:rPr kumimoji="0" lang="it-IT" sz="1200" b="0" i="1" kern="1200" dirty="0" smtClean="0">
                          <a:solidFill>
                            <a:schemeClr val="tx1"/>
                          </a:solidFill>
                          <a:latin typeface="+mn-lt"/>
                          <a:ea typeface="+mn-ea"/>
                          <a:cs typeface="+mn-cs"/>
                        </a:rPr>
                        <a:t>CALCOLO BINARIO: CONVERSIONI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BASE</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6</a:t>
                      </a:r>
                    </a:p>
                    <a:p>
                      <a:r>
                        <a:rPr kumimoji="0" lang="it-IT" sz="1200" b="0" i="1" kern="1200" dirty="0" smtClean="0">
                          <a:solidFill>
                            <a:schemeClr val="tx1"/>
                          </a:solidFill>
                          <a:latin typeface="+mn-lt"/>
                          <a:ea typeface="+mn-ea"/>
                          <a:cs typeface="+mn-cs"/>
                        </a:rPr>
                        <a:t>CALCOLO BINARIO: OPERAZIONI</a:t>
                      </a:r>
                      <a:r>
                        <a:rPr kumimoji="0" lang="it-IT" sz="1200" b="0" i="1" kern="1200" baseline="0" dirty="0" smtClean="0">
                          <a:solidFill>
                            <a:schemeClr val="tx1"/>
                          </a:solidFill>
                          <a:latin typeface="+mn-lt"/>
                          <a:ea typeface="+mn-ea"/>
                          <a:cs typeface="+mn-cs"/>
                        </a:rPr>
                        <a:t> IN BASE 2</a:t>
                      </a: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7</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PORTE</a:t>
                      </a:r>
                      <a:r>
                        <a:rPr kumimoji="0" lang="it-IT" sz="1200" b="0" i="1" kern="1200" baseline="0" dirty="0" smtClean="0">
                          <a:solidFill>
                            <a:schemeClr val="tx1"/>
                          </a:solidFill>
                          <a:latin typeface="+mn-lt"/>
                          <a:ea typeface="+mn-ea"/>
                          <a:cs typeface="+mn-cs"/>
                        </a:rPr>
                        <a:t> LOGICHE</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PROGETTO</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CIRCUITI DIGITALI</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11</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INTRODUZIONE</a:t>
                      </a:r>
                      <a:r>
                        <a:rPr kumimoji="0" lang="it-IT" sz="1200" b="0" i="1" kern="1200" baseline="0" dirty="0" smtClean="0">
                          <a:solidFill>
                            <a:schemeClr val="tx1"/>
                          </a:solidFill>
                          <a:latin typeface="+mn-lt"/>
                          <a:ea typeface="+mn-ea"/>
                          <a:cs typeface="+mn-cs"/>
                        </a:rPr>
                        <a:t> AGLI ALGORITMI</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12</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PRODUTTIVITA’ INDIVIDUALE</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13</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IL</a:t>
                      </a:r>
                      <a:r>
                        <a:rPr kumimoji="0" lang="it-IT" sz="1200" b="0" i="1" kern="1200" baseline="0" dirty="0" smtClean="0">
                          <a:solidFill>
                            <a:schemeClr val="tx1"/>
                          </a:solidFill>
                          <a:latin typeface="+mn-lt"/>
                          <a:ea typeface="+mn-ea"/>
                          <a:cs typeface="+mn-cs"/>
                        </a:rPr>
                        <a:t> WEB</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14</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RICERCA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DOCUMENTI</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15</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USO DEI MOTORI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RICERCA</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r>
              <a:tr h="1026114">
                <a:tc>
                  <a:txBody>
                    <a:bodyPr/>
                    <a:lstStyle/>
                    <a:p>
                      <a:r>
                        <a:rPr kumimoji="0" lang="it-IT" b="1" kern="1200" dirty="0" smtClean="0">
                          <a:solidFill>
                            <a:schemeClr val="tx1"/>
                          </a:solidFill>
                          <a:latin typeface="+mn-lt"/>
                          <a:ea typeface="+mn-ea"/>
                          <a:cs typeface="+mn-cs"/>
                        </a:rPr>
                        <a:t>LEZ. 16</a:t>
                      </a:r>
                    </a:p>
                    <a:p>
                      <a:r>
                        <a:rPr kumimoji="0" lang="it-IT" sz="1200" b="0" i="1" kern="1200" dirty="0" smtClean="0">
                          <a:solidFill>
                            <a:schemeClr val="tx1"/>
                          </a:solidFill>
                          <a:latin typeface="+mn-lt"/>
                          <a:ea typeface="+mn-ea"/>
                          <a:cs typeface="+mn-cs"/>
                        </a:rPr>
                        <a:t>SICUREZZA INFORMATICA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17</a:t>
                      </a:r>
                      <a:r>
                        <a:rPr kumimoji="0" lang="it-IT" sz="1200" b="0" i="1" kern="1200" dirty="0" smtClean="0">
                          <a:solidFill>
                            <a:schemeClr val="tx1"/>
                          </a:solidFill>
                          <a:latin typeface="+mn-lt"/>
                          <a:ea typeface="+mn-ea"/>
                          <a:cs typeface="+mn-cs"/>
                        </a:rPr>
                        <a:t>	</a:t>
                      </a:r>
                    </a:p>
                    <a:p>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GENERALE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20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SOMMARIO DEL CORSO</a:t>
                      </a: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PROPOSTE SOLUZIONE ESERCIZIO 9</a:t>
            </a:r>
            <a:endParaRPr lang="it-IT" dirty="0"/>
          </a:p>
        </p:txBody>
      </p:sp>
      <p:sp>
        <p:nvSpPr>
          <p:cNvPr id="3" name="Segnaposto contenuto 2"/>
          <p:cNvSpPr>
            <a:spLocks noGrp="1"/>
          </p:cNvSpPr>
          <p:nvPr>
            <p:ph sz="quarter" idx="1"/>
          </p:nvPr>
        </p:nvSpPr>
        <p:spPr/>
        <p:txBody>
          <a:bodyPr/>
          <a:lstStyle/>
          <a:p>
            <a:pPr marL="514350" indent="-514350">
              <a:buFont typeface="+mj-lt"/>
              <a:buAutoNum type="alphaLcParenR"/>
            </a:pPr>
            <a:r>
              <a:rPr lang="it-IT" dirty="0" smtClean="0"/>
              <a:t>Almeno uno dei messaggi è errato</a:t>
            </a:r>
          </a:p>
          <a:p>
            <a:pPr marL="514350" indent="-514350">
              <a:buFont typeface="+mj-lt"/>
              <a:buAutoNum type="alphaLcParenR"/>
            </a:pPr>
            <a:r>
              <a:rPr lang="it-IT" dirty="0" smtClean="0"/>
              <a:t>Nessuno dei messaggi è errato</a:t>
            </a:r>
          </a:p>
          <a:p>
            <a:pPr marL="514350" indent="-514350">
              <a:buFont typeface="+mj-lt"/>
              <a:buAutoNum type="alphaLcParenR"/>
            </a:pPr>
            <a:r>
              <a:rPr lang="it-IT" dirty="0" smtClean="0"/>
              <a:t>Tutti i messaggi sono errati</a:t>
            </a:r>
          </a:p>
          <a:p>
            <a:pPr marL="514350" indent="-514350">
              <a:buFont typeface="+mj-lt"/>
              <a:buAutoNum type="alphaLcParenR"/>
            </a:pPr>
            <a:r>
              <a:rPr lang="it-IT" dirty="0" smtClean="0"/>
              <a:t>Se il primo messaggio è errato allora anche gli altri lo sono</a:t>
            </a:r>
          </a:p>
          <a:p>
            <a:pPr marL="514350" indent="-514350">
              <a:buFont typeface="+mj-lt"/>
              <a:buAutoNum type="alphaLcParenR"/>
            </a:pPr>
            <a:r>
              <a:rPr lang="it-IT" dirty="0" smtClean="0"/>
              <a:t>Se il primo messaggio è errato allora gli altri non lo sono</a:t>
            </a:r>
          </a:p>
          <a:p>
            <a:pPr marL="514350" indent="-514350">
              <a:buFont typeface="+mj-lt"/>
              <a:buAutoNum type="alphaLcParenR"/>
            </a:pPr>
            <a:r>
              <a:rPr lang="it-IT" dirty="0" smtClean="0"/>
              <a:t>Non possono esserci più di due messaggi errati</a:t>
            </a:r>
            <a:endParaRPr lang="it-IT"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10</a:t>
            </a:r>
            <a:endParaRPr lang="it-IT" dirty="0"/>
          </a:p>
        </p:txBody>
      </p:sp>
      <p:sp>
        <p:nvSpPr>
          <p:cNvPr id="3" name="Segnaposto contenuto 2"/>
          <p:cNvSpPr>
            <a:spLocks noGrp="1"/>
          </p:cNvSpPr>
          <p:nvPr>
            <p:ph sz="quarter" idx="1"/>
          </p:nvPr>
        </p:nvSpPr>
        <p:spPr/>
        <p:txBody>
          <a:bodyPr/>
          <a:lstStyle/>
          <a:p>
            <a:r>
              <a:rPr lang="it-IT" dirty="0" smtClean="0"/>
              <a:t>Non esiste una soluzione corretta, perché il tasso d’errore misura la probabilità che un messaggio sia corretto, non prevede il numero di messaggi errati in una sequenza.</a:t>
            </a:r>
            <a:endParaRPr lang="it-IT"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000" dirty="0" smtClean="0"/>
              <a:t>ESERCIZI AVANZATI </a:t>
            </a:r>
            <a:r>
              <a:rPr lang="it-IT" sz="2000" dirty="0" err="1" smtClean="0"/>
              <a:t>DI</a:t>
            </a:r>
            <a:r>
              <a:rPr lang="it-IT" sz="2000" dirty="0" smtClean="0"/>
              <a:t> TEORIA DELL’INFORMAZIONE</a:t>
            </a:r>
            <a:endParaRPr lang="it-IT" sz="2000" dirty="0"/>
          </a:p>
        </p:txBody>
      </p:sp>
      <p:sp>
        <p:nvSpPr>
          <p:cNvPr id="3" name="Segnaposto contenuto 2"/>
          <p:cNvSpPr>
            <a:spLocks noGrp="1"/>
          </p:cNvSpPr>
          <p:nvPr>
            <p:ph sz="quarter" idx="1"/>
          </p:nvPr>
        </p:nvSpPr>
        <p:spPr/>
        <p:txBody>
          <a:bodyPr/>
          <a:lstStyle/>
          <a:p>
            <a:pPr marL="514350" indent="-514350">
              <a:buFont typeface="+mj-lt"/>
              <a:buAutoNum type="arabicPeriod" startAt="11"/>
            </a:pPr>
            <a:r>
              <a:rPr lang="it-IT" dirty="0" smtClean="0"/>
              <a:t>Si determini un codice lineare con un bit di controllo di parità per correggere errori su un canale con alfabeto di 26 simboli codificato in base 2.</a:t>
            </a:r>
          </a:p>
          <a:p>
            <a:pPr marL="514350" indent="-514350">
              <a:buFont typeface="+mj-lt"/>
              <a:buAutoNum type="arabicPeriod" startAt="11"/>
            </a:pPr>
            <a:r>
              <a:rPr lang="it-IT" dirty="0" smtClean="0"/>
              <a:t>Si determini la velocità effettiva di canale quando un alfabeto di 100 simboli codificati in base due viene esteso con due bit di controllo di parità, in presenza di un tasso d’errore di 1/2048 bit su un canale a 215 </a:t>
            </a:r>
            <a:r>
              <a:rPr lang="it-IT" dirty="0" err="1" smtClean="0"/>
              <a:t>Kbps</a:t>
            </a:r>
            <a:r>
              <a:rPr lang="it-IT" dirty="0" smtClean="0"/>
              <a:t>.</a:t>
            </a:r>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11</a:t>
            </a:r>
            <a:endParaRPr lang="it-IT" dirty="0"/>
          </a:p>
        </p:txBody>
      </p:sp>
      <p:sp>
        <p:nvSpPr>
          <p:cNvPr id="3" name="Segnaposto contenuto 2"/>
          <p:cNvSpPr>
            <a:spLocks noGrp="1"/>
          </p:cNvSpPr>
          <p:nvPr>
            <p:ph sz="quarter" idx="1"/>
          </p:nvPr>
        </p:nvSpPr>
        <p:spPr/>
        <p:txBody>
          <a:bodyPr/>
          <a:lstStyle/>
          <a:p>
            <a:r>
              <a:rPr lang="it-IT" dirty="0" smtClean="0"/>
              <a:t>Un alfabeto di 26 simboli richiede 5 bit per la codifica binaria. </a:t>
            </a:r>
          </a:p>
          <a:p>
            <a:r>
              <a:rPr lang="it-IT" dirty="0" smtClean="0"/>
              <a:t>Questa codifica ha ridondanza inferiore al 50%, in particolare la ridondanza risultante è </a:t>
            </a:r>
          </a:p>
          <a:p>
            <a:endParaRPr lang="it-IT" dirty="0" smtClean="0"/>
          </a:p>
          <a:p>
            <a:endParaRPr lang="it-IT" dirty="0" smtClean="0"/>
          </a:p>
          <a:p>
            <a:endParaRPr lang="it-IT" dirty="0" smtClean="0"/>
          </a:p>
          <a:p>
            <a:r>
              <a:rPr lang="it-IT" dirty="0" smtClean="0"/>
              <a:t>Occorre quindi codificare a sei bit.</a:t>
            </a:r>
            <a:br>
              <a:rPr lang="it-IT" dirty="0" smtClean="0"/>
            </a:br>
            <a:r>
              <a:rPr lang="it-IT" dirty="0" smtClean="0"/>
              <a:t/>
            </a:r>
            <a:br>
              <a:rPr lang="it-IT" dirty="0" smtClean="0"/>
            </a:br>
            <a:endParaRPr lang="it-IT" dirty="0" smtClean="0"/>
          </a:p>
        </p:txBody>
      </p:sp>
      <p:graphicFrame>
        <p:nvGraphicFramePr>
          <p:cNvPr id="4" name="Oggetto 3"/>
          <p:cNvGraphicFramePr>
            <a:graphicFrameLocks noChangeAspect="1"/>
          </p:cNvGraphicFramePr>
          <p:nvPr/>
        </p:nvGraphicFramePr>
        <p:xfrm>
          <a:off x="1106488" y="3213100"/>
          <a:ext cx="3622675" cy="863600"/>
        </p:xfrm>
        <a:graphic>
          <a:graphicData uri="http://schemas.openxmlformats.org/presentationml/2006/ole">
            <p:oleObj spid="_x0000_s10242" name="Equazione" r:id="rId3" imgW="1650960" imgH="393480" progId="Equation.3">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SOLUZIONE ESERCIZIO 11: CODICI VALIDI</a:t>
            </a:r>
            <a:endParaRPr lang="it-IT" sz="2400" dirty="0"/>
          </a:p>
        </p:txBody>
      </p:sp>
      <p:graphicFrame>
        <p:nvGraphicFramePr>
          <p:cNvPr id="4" name="Tabella 3"/>
          <p:cNvGraphicFramePr>
            <a:graphicFrameLocks noGrp="1"/>
          </p:cNvGraphicFramePr>
          <p:nvPr/>
        </p:nvGraphicFramePr>
        <p:xfrm>
          <a:off x="539552" y="1268760"/>
          <a:ext cx="7992894" cy="5112566"/>
        </p:xfrm>
        <a:graphic>
          <a:graphicData uri="http://schemas.openxmlformats.org/drawingml/2006/table">
            <a:tbl>
              <a:tblPr firstRow="1" bandRow="1">
                <a:tableStyleId>{5940675A-B579-460E-94D1-54222C63F5DA}</a:tableStyleId>
              </a:tblPr>
              <a:tblGrid>
                <a:gridCol w="570921"/>
                <a:gridCol w="570921"/>
                <a:gridCol w="570921"/>
                <a:gridCol w="570921"/>
                <a:gridCol w="570921"/>
                <a:gridCol w="570921"/>
                <a:gridCol w="570921"/>
                <a:gridCol w="570921"/>
                <a:gridCol w="570921"/>
                <a:gridCol w="570921"/>
                <a:gridCol w="570921"/>
                <a:gridCol w="570921"/>
                <a:gridCol w="570921"/>
                <a:gridCol w="570921"/>
              </a:tblGrid>
              <a:tr h="336756">
                <a:tc>
                  <a:txBody>
                    <a:bodyPr/>
                    <a:lstStyle/>
                    <a:p>
                      <a:pPr algn="ctr"/>
                      <a:r>
                        <a:rPr lang="it-IT" sz="800" b="1" dirty="0" smtClean="0">
                          <a:solidFill>
                            <a:srgbClr val="FF0000"/>
                          </a:solidFill>
                        </a:rPr>
                        <a:t>GLIFO</a:t>
                      </a:r>
                      <a:endParaRPr lang="it-IT" sz="800" b="1" dirty="0">
                        <a:solidFill>
                          <a:srgbClr val="FF0000"/>
                        </a:solidFill>
                      </a:endParaRP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algn="ctr"/>
                      <a:r>
                        <a:rPr lang="it-IT" sz="800" b="1" dirty="0" smtClean="0"/>
                        <a:t>C.P.</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rgbClr val="FF0000"/>
                          </a:solidFill>
                          <a:latin typeface="+mn-lt"/>
                          <a:ea typeface="+mn-ea"/>
                          <a:cs typeface="+mn-cs"/>
                        </a:rPr>
                        <a:t>GLIFO</a:t>
                      </a: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chemeClr val="tx1"/>
                          </a:solidFill>
                          <a:latin typeface="+mn-lt"/>
                          <a:ea typeface="+mn-ea"/>
                          <a:cs typeface="+mn-cs"/>
                        </a:rPr>
                        <a:t>C.P.</a:t>
                      </a:r>
                    </a:p>
                  </a:txBody>
                  <a:tcPr anchor="ctr">
                    <a:solidFill>
                      <a:schemeClr val="bg2">
                        <a:lumMod val="90000"/>
                      </a:schemeClr>
                    </a:solidFill>
                  </a:tcPr>
                </a:tc>
              </a:tr>
              <a:tr h="367370">
                <a:tc>
                  <a:txBody>
                    <a:bodyPr/>
                    <a:lstStyle/>
                    <a:p>
                      <a:pPr algn="ctr"/>
                      <a:r>
                        <a:rPr lang="it-IT" sz="1800" dirty="0" smtClean="0">
                          <a:solidFill>
                            <a:srgbClr val="FF0000"/>
                          </a:solidFill>
                        </a:rPr>
                        <a:t>A</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N</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B</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O</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C</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P</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D</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Q</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E</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R</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F</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S</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G</a:t>
                      </a: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H</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U</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I</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V</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J</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W</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K</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X</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L</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Y</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dirty="0" smtClean="0">
                          <a:solidFill>
                            <a:srgbClr val="FF0000"/>
                          </a:solidFill>
                        </a:rPr>
                        <a:t>M</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solidFill>
                            <a:srgbClr val="FF0000"/>
                          </a:solidFill>
                        </a:rPr>
                        <a:t>Z</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p>
                  </a:txBody>
                  <a:tcPr anchor="ct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SOLUZIONE ESERCIZIO 11: CODICI INVALIDI</a:t>
            </a:r>
            <a:endParaRPr lang="it-IT" sz="2400" dirty="0"/>
          </a:p>
        </p:txBody>
      </p:sp>
      <p:graphicFrame>
        <p:nvGraphicFramePr>
          <p:cNvPr id="4" name="Tabella 3"/>
          <p:cNvGraphicFramePr>
            <a:graphicFrameLocks noGrp="1"/>
          </p:cNvGraphicFramePr>
          <p:nvPr/>
        </p:nvGraphicFramePr>
        <p:xfrm>
          <a:off x="539552" y="1268760"/>
          <a:ext cx="7992894" cy="5112566"/>
        </p:xfrm>
        <a:graphic>
          <a:graphicData uri="http://schemas.openxmlformats.org/drawingml/2006/table">
            <a:tbl>
              <a:tblPr firstRow="1" bandRow="1">
                <a:tableStyleId>{5940675A-B579-460E-94D1-54222C63F5DA}</a:tableStyleId>
              </a:tblPr>
              <a:tblGrid>
                <a:gridCol w="570921"/>
                <a:gridCol w="570921"/>
                <a:gridCol w="570921"/>
                <a:gridCol w="570921"/>
                <a:gridCol w="570921"/>
                <a:gridCol w="570921"/>
                <a:gridCol w="570921"/>
                <a:gridCol w="570921"/>
                <a:gridCol w="570921"/>
                <a:gridCol w="570921"/>
                <a:gridCol w="570921"/>
                <a:gridCol w="570921"/>
                <a:gridCol w="570921"/>
                <a:gridCol w="570921"/>
              </a:tblGrid>
              <a:tr h="336756">
                <a:tc>
                  <a:txBody>
                    <a:bodyPr/>
                    <a:lstStyle/>
                    <a:p>
                      <a:pPr algn="ctr"/>
                      <a:r>
                        <a:rPr lang="it-IT" sz="800" b="1" dirty="0" smtClean="0">
                          <a:solidFill>
                            <a:srgbClr val="FF0000"/>
                          </a:solidFill>
                        </a:rPr>
                        <a:t>GLIFO</a:t>
                      </a:r>
                      <a:endParaRPr lang="it-IT" sz="800" b="1" dirty="0">
                        <a:solidFill>
                          <a:srgbClr val="FF0000"/>
                        </a:solidFill>
                      </a:endParaRP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algn="ctr"/>
                      <a:r>
                        <a:rPr lang="it-IT" sz="800" b="1" dirty="0" smtClean="0"/>
                        <a:t>C.P.</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rgbClr val="FF0000"/>
                          </a:solidFill>
                          <a:latin typeface="+mn-lt"/>
                          <a:ea typeface="+mn-ea"/>
                          <a:cs typeface="+mn-cs"/>
                        </a:rPr>
                        <a:t>GLIFO</a:t>
                      </a: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chemeClr val="tx1"/>
                          </a:solidFill>
                          <a:latin typeface="+mn-lt"/>
                          <a:ea typeface="+mn-ea"/>
                          <a:cs typeface="+mn-cs"/>
                        </a:rPr>
                        <a:t>C.P.</a:t>
                      </a:r>
                    </a:p>
                  </a:txBody>
                  <a:tcPr anchor="ctr">
                    <a:solidFill>
                      <a:schemeClr val="bg2">
                        <a:lumMod val="90000"/>
                      </a:schemeClr>
                    </a:solidFill>
                  </a:tcPr>
                </a:tc>
              </a:tr>
              <a:tr h="367370">
                <a:tc>
                  <a:txBody>
                    <a:bodyPr/>
                    <a:lstStyle/>
                    <a:p>
                      <a:pPr algn="ctr"/>
                      <a:r>
                        <a:rPr lang="it-IT" sz="1800" dirty="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smtClean="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dirty="0" smtClean="0">
                          <a:solidFill>
                            <a:srgbClr val="FF0000"/>
                          </a:solidFill>
                        </a:rPr>
                        <a:t>-</a:t>
                      </a:r>
                      <a:endParaRPr lang="it-IT" sz="1800" dirty="0">
                        <a:solidFill>
                          <a:srgbClr val="FF0000"/>
                        </a:solidFill>
                      </a:endParaRPr>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p>
                  </a:txBody>
                  <a:tcPr anchor="ct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SOLUZIONE ESERCIZIO 11: NON CODICI</a:t>
            </a:r>
            <a:endParaRPr lang="it-IT" sz="2400" dirty="0"/>
          </a:p>
        </p:txBody>
      </p:sp>
      <p:graphicFrame>
        <p:nvGraphicFramePr>
          <p:cNvPr id="4" name="Tabella 3"/>
          <p:cNvGraphicFramePr>
            <a:graphicFrameLocks noGrp="1"/>
          </p:cNvGraphicFramePr>
          <p:nvPr/>
        </p:nvGraphicFramePr>
        <p:xfrm>
          <a:off x="539552" y="1268760"/>
          <a:ext cx="7992894" cy="2877732"/>
        </p:xfrm>
        <a:graphic>
          <a:graphicData uri="http://schemas.openxmlformats.org/drawingml/2006/table">
            <a:tbl>
              <a:tblPr firstRow="1" bandRow="1">
                <a:tableStyleId>{5940675A-B579-460E-94D1-54222C63F5DA}</a:tableStyleId>
              </a:tblPr>
              <a:tblGrid>
                <a:gridCol w="570921"/>
                <a:gridCol w="570921"/>
                <a:gridCol w="570921"/>
                <a:gridCol w="570921"/>
                <a:gridCol w="570921"/>
                <a:gridCol w="570921"/>
                <a:gridCol w="570921"/>
                <a:gridCol w="570921"/>
                <a:gridCol w="570921"/>
                <a:gridCol w="570921"/>
                <a:gridCol w="570921"/>
                <a:gridCol w="570921"/>
                <a:gridCol w="570921"/>
                <a:gridCol w="570921"/>
              </a:tblGrid>
              <a:tr h="336756">
                <a:tc gridSpan="7">
                  <a:txBody>
                    <a:bodyPr/>
                    <a:lstStyle/>
                    <a:p>
                      <a:pPr algn="ctr"/>
                      <a:r>
                        <a:rPr lang="it-IT" sz="1400" b="1" i="1" dirty="0" smtClean="0">
                          <a:solidFill>
                            <a:srgbClr val="FF0000"/>
                          </a:solidFill>
                        </a:rPr>
                        <a:t>VALIDI</a:t>
                      </a:r>
                      <a:endParaRPr lang="it-IT" sz="1400" b="1" i="1" dirty="0">
                        <a:solidFill>
                          <a:srgbClr val="FF0000"/>
                        </a:solidFill>
                      </a:endParaRPr>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gridSpan="7">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1400" b="1" i="1" kern="1200" dirty="0" smtClean="0">
                          <a:solidFill>
                            <a:srgbClr val="FF0000"/>
                          </a:solidFill>
                          <a:latin typeface="+mn-lt"/>
                          <a:ea typeface="+mn-ea"/>
                          <a:cs typeface="+mn-cs"/>
                        </a:rPr>
                        <a:t>INVALIDI</a:t>
                      </a:r>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algn="ctr"/>
                      <a:endParaRPr lang="it-IT" sz="800" b="1" dirty="0"/>
                    </a:p>
                  </a:txBody>
                  <a:tcPr anchor="ctr">
                    <a:solidFill>
                      <a:schemeClr val="bg2">
                        <a:lumMod val="9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it-IT" sz="800" b="1" kern="1200" dirty="0" smtClean="0">
                        <a:solidFill>
                          <a:schemeClr val="tx1"/>
                        </a:solidFill>
                        <a:latin typeface="+mn-lt"/>
                        <a:ea typeface="+mn-ea"/>
                        <a:cs typeface="+mn-cs"/>
                      </a:endParaRPr>
                    </a:p>
                  </a:txBody>
                  <a:tcPr anchor="ctr">
                    <a:solidFill>
                      <a:schemeClr val="bg2">
                        <a:lumMod val="90000"/>
                      </a:schemeClr>
                    </a:solidFill>
                  </a:tcPr>
                </a:tc>
              </a:tr>
              <a:tr h="336756">
                <a:tc>
                  <a:txBody>
                    <a:bodyPr/>
                    <a:lstStyle/>
                    <a:p>
                      <a:pPr algn="ctr"/>
                      <a:r>
                        <a:rPr lang="it-IT" sz="800" b="1" dirty="0" smtClean="0">
                          <a:solidFill>
                            <a:srgbClr val="FF0000"/>
                          </a:solidFill>
                        </a:rPr>
                        <a:t>GLIFO</a:t>
                      </a:r>
                      <a:endParaRPr lang="it-IT" sz="800" b="1" dirty="0">
                        <a:solidFill>
                          <a:srgbClr val="FF0000"/>
                        </a:solidFill>
                      </a:endParaRP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algn="ctr"/>
                      <a:r>
                        <a:rPr lang="it-IT" sz="800" b="1" dirty="0" smtClean="0"/>
                        <a:t>C.P.</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rgbClr val="FF0000"/>
                          </a:solidFill>
                          <a:latin typeface="+mn-lt"/>
                          <a:ea typeface="+mn-ea"/>
                          <a:cs typeface="+mn-cs"/>
                        </a:rPr>
                        <a:t>GLIFO</a:t>
                      </a:r>
                    </a:p>
                  </a:txBody>
                  <a:tcPr anchor="ctr">
                    <a:solidFill>
                      <a:schemeClr val="bg2">
                        <a:lumMod val="90000"/>
                      </a:schemeClr>
                    </a:solidFill>
                  </a:tcPr>
                </a:tc>
                <a:tc>
                  <a:txBody>
                    <a:bodyPr/>
                    <a:lstStyle/>
                    <a:p>
                      <a:pPr algn="ctr"/>
                      <a:r>
                        <a:rPr lang="it-IT" sz="800" b="1" dirty="0" smtClean="0"/>
                        <a:t>B1</a:t>
                      </a:r>
                      <a:endParaRPr lang="it-IT" sz="800" b="1" dirty="0"/>
                    </a:p>
                  </a:txBody>
                  <a:tcPr anchor="ctr">
                    <a:solidFill>
                      <a:schemeClr val="bg2">
                        <a:lumMod val="90000"/>
                      </a:schemeClr>
                    </a:solidFill>
                  </a:tcPr>
                </a:tc>
                <a:tc>
                  <a:txBody>
                    <a:bodyPr/>
                    <a:lstStyle/>
                    <a:p>
                      <a:pPr algn="ctr"/>
                      <a:r>
                        <a:rPr lang="it-IT" sz="800" b="1" dirty="0" smtClean="0"/>
                        <a:t>B2</a:t>
                      </a:r>
                      <a:endParaRPr lang="it-IT" sz="800" b="1" dirty="0"/>
                    </a:p>
                  </a:txBody>
                  <a:tcPr anchor="ctr">
                    <a:solidFill>
                      <a:schemeClr val="bg2">
                        <a:lumMod val="90000"/>
                      </a:schemeClr>
                    </a:solidFill>
                  </a:tcPr>
                </a:tc>
                <a:tc>
                  <a:txBody>
                    <a:bodyPr/>
                    <a:lstStyle/>
                    <a:p>
                      <a:pPr algn="ctr"/>
                      <a:r>
                        <a:rPr lang="it-IT" sz="800" b="1" dirty="0" smtClean="0"/>
                        <a:t>B3</a:t>
                      </a:r>
                      <a:endParaRPr lang="it-IT" sz="800" b="1" dirty="0"/>
                    </a:p>
                  </a:txBody>
                  <a:tcPr anchor="ctr">
                    <a:solidFill>
                      <a:schemeClr val="bg2">
                        <a:lumMod val="90000"/>
                      </a:schemeClr>
                    </a:solidFill>
                  </a:tcPr>
                </a:tc>
                <a:tc>
                  <a:txBody>
                    <a:bodyPr/>
                    <a:lstStyle/>
                    <a:p>
                      <a:pPr algn="ctr"/>
                      <a:r>
                        <a:rPr lang="it-IT" sz="800" b="1" dirty="0" smtClean="0"/>
                        <a:t>B4</a:t>
                      </a:r>
                      <a:endParaRPr lang="it-IT" sz="800" b="1" dirty="0"/>
                    </a:p>
                  </a:txBody>
                  <a:tcPr anchor="ctr">
                    <a:solidFill>
                      <a:schemeClr val="bg2">
                        <a:lumMod val="90000"/>
                      </a:schemeClr>
                    </a:solidFill>
                  </a:tcPr>
                </a:tc>
                <a:tc>
                  <a:txBody>
                    <a:bodyPr/>
                    <a:lstStyle/>
                    <a:p>
                      <a:pPr algn="ctr"/>
                      <a:r>
                        <a:rPr lang="it-IT" sz="800" b="1" dirty="0" smtClean="0"/>
                        <a:t>B5</a:t>
                      </a:r>
                      <a:endParaRPr lang="it-IT" sz="800" b="1" dirty="0"/>
                    </a:p>
                  </a:txBody>
                  <a:tcPr anchor="c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it-IT" sz="800" b="1" kern="1200" dirty="0" smtClean="0">
                          <a:solidFill>
                            <a:schemeClr val="tx1"/>
                          </a:solidFill>
                          <a:latin typeface="+mn-lt"/>
                          <a:ea typeface="+mn-ea"/>
                          <a:cs typeface="+mn-cs"/>
                        </a:rPr>
                        <a:t>C.P.</a:t>
                      </a:r>
                    </a:p>
                  </a:txBody>
                  <a:tcPr anchor="ctr">
                    <a:solidFill>
                      <a:schemeClr val="bg2">
                        <a:lumMod val="90000"/>
                      </a:schemeClr>
                    </a:solidFill>
                  </a:tcPr>
                </a:tc>
              </a:tr>
              <a:tr h="367370">
                <a:tc>
                  <a:txBody>
                    <a:bodyPr/>
                    <a:lstStyle/>
                    <a:p>
                      <a:pPr algn="ctr"/>
                      <a:r>
                        <a:rPr lang="it-IT" sz="1800" dirty="0" smtClean="0">
                          <a:solidFill>
                            <a:srgbClr val="FF0000"/>
                          </a:solidFill>
                        </a:rPr>
                        <a:t>-</a:t>
                      </a:r>
                      <a:endParaRPr lang="it-IT" sz="1800" dirty="0">
                        <a:solidFill>
                          <a:srgbClr val="FF0000"/>
                        </a:solidFill>
                      </a:endParaRPr>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solidFill>
                            <a:srgbClr val="FF0000"/>
                          </a:solidFill>
                        </a:rPr>
                        <a:t>-</a:t>
                      </a:r>
                      <a:endParaRPr lang="it-IT" sz="1800" dirty="0">
                        <a:solidFill>
                          <a:srgbClr val="FF0000"/>
                        </a:solidFill>
                      </a:endParaRPr>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0</a:t>
                      </a:r>
                      <a:endParaRPr lang="it-IT" dirty="0"/>
                    </a:p>
                  </a:txBody>
                  <a:tcPr anchor="ctr"/>
                </a:tc>
                <a:tc>
                  <a:txBody>
                    <a:bodyPr/>
                    <a:lstStyle/>
                    <a:p>
                      <a:pPr algn="ctr"/>
                      <a:r>
                        <a:rPr lang="it-IT" dirty="0" smtClean="0"/>
                        <a:t>1</a:t>
                      </a:r>
                      <a:endParaRPr lang="it-IT" dirty="0"/>
                    </a:p>
                  </a:txBody>
                  <a:tcPr anchor="ctr"/>
                </a:tc>
                <a:tc>
                  <a:txBody>
                    <a:bodyPr/>
                    <a:lstStyle/>
                    <a:p>
                      <a:pPr algn="ctr"/>
                      <a:r>
                        <a:rPr lang="it-IT" dirty="0" smtClean="0"/>
                        <a:t>1</a:t>
                      </a:r>
                      <a:endParaRPr lang="it-IT"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c>
                  <a:txBody>
                    <a:bodyPr/>
                    <a:lstStyle/>
                    <a:p>
                      <a:pPr algn="ctr"/>
                      <a:r>
                        <a:rPr lang="it-IT" sz="1800" dirty="0" smtClean="0"/>
                        <a:t>1</a:t>
                      </a:r>
                      <a:endParaRPr lang="it-IT" sz="1800" dirty="0"/>
                    </a:p>
                  </a:txBody>
                  <a:tcPr anchor="ctr"/>
                </a:tc>
              </a:tr>
              <a:tr h="367370">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smtClean="0">
                          <a:solidFill>
                            <a:srgbClr val="FF0000"/>
                          </a:solidFill>
                        </a:rPr>
                        <a:t>-</a:t>
                      </a:r>
                      <a:endParaRPr lang="it-IT" sz="1800" dirty="0">
                        <a:solidFill>
                          <a:srgbClr val="FF0000"/>
                        </a:solidFill>
                      </a:endParaRPr>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1</a:t>
                      </a:r>
                      <a:endParaRPr lang="it-IT" sz="1800" dirty="0"/>
                    </a:p>
                  </a:txBody>
                  <a:tcPr anchor="ctr"/>
                </a:tc>
                <a:tc>
                  <a:txBody>
                    <a:bodyPr/>
                    <a:lstStyle/>
                    <a:p>
                      <a:pPr algn="ctr"/>
                      <a:r>
                        <a:rPr lang="it-IT" sz="1800" dirty="0" smtClean="0"/>
                        <a:t>0</a:t>
                      </a:r>
                      <a:endParaRPr lang="it-IT" sz="1800" dirty="0"/>
                    </a:p>
                  </a:txBody>
                  <a:tcPr anchor="ct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 </a:t>
            </a:r>
            <a:r>
              <a:rPr lang="it-IT" dirty="0" err="1" smtClean="0"/>
              <a:t>DI</a:t>
            </a:r>
            <a:r>
              <a:rPr lang="it-IT" dirty="0" smtClean="0"/>
              <a:t> TRASMISSIONE</a:t>
            </a:r>
            <a:endParaRPr lang="it-IT" dirty="0"/>
          </a:p>
        </p:txBody>
      </p:sp>
      <p:sp>
        <p:nvSpPr>
          <p:cNvPr id="3" name="Segnaposto contenuto 2"/>
          <p:cNvSpPr>
            <a:spLocks noGrp="1"/>
          </p:cNvSpPr>
          <p:nvPr>
            <p:ph sz="quarter" idx="1"/>
          </p:nvPr>
        </p:nvSpPr>
        <p:spPr/>
        <p:txBody>
          <a:bodyPr/>
          <a:lstStyle/>
          <a:p>
            <a:r>
              <a:rPr lang="it-IT" dirty="0" smtClean="0"/>
              <a:t>CASO 1:	SPEDIAMO UN GLIFO E NE GIUNGE UN</a:t>
            </a:r>
            <a:br>
              <a:rPr lang="it-IT" dirty="0" smtClean="0"/>
            </a:br>
            <a:r>
              <a:rPr lang="it-IT" dirty="0" smtClean="0"/>
              <a:t>		ALTRO</a:t>
            </a:r>
          </a:p>
          <a:p>
            <a:endParaRPr lang="it-IT" dirty="0" smtClean="0"/>
          </a:p>
          <a:p>
            <a:r>
              <a:rPr lang="it-IT" dirty="0" smtClean="0"/>
              <a:t>CASO 2:	SPEDIAMO UN GLIFO E GIUNGE UN</a:t>
            </a:r>
            <a:br>
              <a:rPr lang="it-IT" dirty="0" smtClean="0"/>
            </a:br>
            <a:r>
              <a:rPr lang="it-IT" dirty="0" smtClean="0"/>
              <a:t>		NON CODICE VALIDO</a:t>
            </a:r>
          </a:p>
          <a:p>
            <a:endParaRPr lang="it-IT" dirty="0" smtClean="0"/>
          </a:p>
          <a:p>
            <a:r>
              <a:rPr lang="it-IT" dirty="0" smtClean="0"/>
              <a:t>CASO 3:	SPEDIAMO UN GLIFO E GIUNGE UN</a:t>
            </a:r>
            <a:br>
              <a:rPr lang="it-IT" dirty="0" smtClean="0"/>
            </a:br>
            <a:r>
              <a:rPr lang="it-IT" dirty="0" smtClean="0"/>
              <a:t>		CODICE INVALIDO</a:t>
            </a:r>
          </a:p>
          <a:p>
            <a:endParaRPr lang="it-IT" dirty="0" smtClean="0"/>
          </a:p>
          <a:p>
            <a:r>
              <a:rPr lang="it-IT" dirty="0" smtClean="0"/>
              <a:t>CASO 4:	SPEDIAMO UN GLIFO E GIUNGE UN</a:t>
            </a:r>
            <a:br>
              <a:rPr lang="it-IT" dirty="0" smtClean="0"/>
            </a:br>
            <a:r>
              <a:rPr lang="it-IT" dirty="0" smtClean="0"/>
              <a:t>		NON CODICE INVALIDO</a:t>
            </a:r>
            <a:endParaRPr lang="it-IT"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CASO I</a:t>
            </a:r>
            <a:endParaRPr lang="it-IT" dirty="0"/>
          </a:p>
        </p:txBody>
      </p:sp>
      <p:sp>
        <p:nvSpPr>
          <p:cNvPr id="3" name="Segnaposto contenuto 2"/>
          <p:cNvSpPr>
            <a:spLocks noGrp="1"/>
          </p:cNvSpPr>
          <p:nvPr>
            <p:ph sz="quarter" idx="1"/>
          </p:nvPr>
        </p:nvSpPr>
        <p:spPr/>
        <p:txBody>
          <a:bodyPr/>
          <a:lstStyle/>
          <a:p>
            <a:r>
              <a:rPr lang="it-IT" sz="2400" dirty="0" smtClean="0"/>
              <a:t>Se, ad esempio, parte il glifo X e giunge il glifo H allora lo schema di trasmissione è.</a:t>
            </a:r>
          </a:p>
          <a:p>
            <a:endParaRPr lang="it-IT" sz="2400" dirty="0" smtClean="0"/>
          </a:p>
          <a:p>
            <a:endParaRPr lang="it-IT" sz="2400" dirty="0" smtClean="0"/>
          </a:p>
          <a:p>
            <a:endParaRPr lang="it-IT" sz="2400" dirty="0" smtClean="0"/>
          </a:p>
          <a:p>
            <a:endParaRPr lang="it-IT" sz="2400" dirty="0" smtClean="0"/>
          </a:p>
          <a:p>
            <a:endParaRPr lang="it-IT" sz="2400" dirty="0" smtClean="0"/>
          </a:p>
          <a:p>
            <a:r>
              <a:rPr lang="it-IT" sz="2400" dirty="0" smtClean="0"/>
              <a:t>Come si vede il numero di errori commessi è 2.</a:t>
            </a:r>
          </a:p>
          <a:p>
            <a:r>
              <a:rPr lang="it-IT" sz="2400" dirty="0" smtClean="0"/>
              <a:t>L’errore non viene corretto.</a:t>
            </a:r>
          </a:p>
          <a:p>
            <a:r>
              <a:rPr lang="it-IT" sz="2400" dirty="0" smtClean="0"/>
              <a:t>In generale, se il codice a correzione d’errore è lineare il numero di errori commessi se parte un glifo e ne giunge un altro è pari.</a:t>
            </a:r>
            <a:r>
              <a:rPr lang="it-IT" dirty="0" smtClean="0"/>
              <a:t/>
            </a:r>
            <a:br>
              <a:rPr lang="it-IT" dirty="0" smtClean="0"/>
            </a:br>
            <a:r>
              <a:rPr lang="it-IT" dirty="0" smtClean="0"/>
              <a:t/>
            </a:r>
            <a:br>
              <a:rPr lang="it-IT" dirty="0" smtClean="0"/>
            </a:br>
            <a:r>
              <a:rPr lang="it-IT" dirty="0" smtClean="0"/>
              <a:t> </a:t>
            </a:r>
            <a:endParaRPr lang="it-IT" dirty="0"/>
          </a:p>
        </p:txBody>
      </p:sp>
      <p:graphicFrame>
        <p:nvGraphicFramePr>
          <p:cNvPr id="4" name="Tabella 3"/>
          <p:cNvGraphicFramePr>
            <a:graphicFrameLocks noGrp="1"/>
          </p:cNvGraphicFramePr>
          <p:nvPr/>
        </p:nvGraphicFramePr>
        <p:xfrm>
          <a:off x="1331640" y="2276872"/>
          <a:ext cx="6095999" cy="1859280"/>
        </p:xfrm>
        <a:graphic>
          <a:graphicData uri="http://schemas.openxmlformats.org/drawingml/2006/table">
            <a:tbl>
              <a:tblPr firstRow="1" bandRow="1">
                <a:tableStyleId>{5940675A-B579-460E-94D1-54222C63F5DA}</a:tableStyleId>
              </a:tblPr>
              <a:tblGrid>
                <a:gridCol w="870857"/>
                <a:gridCol w="870857"/>
                <a:gridCol w="870857"/>
                <a:gridCol w="870857"/>
                <a:gridCol w="870857"/>
                <a:gridCol w="870857"/>
                <a:gridCol w="870857"/>
              </a:tblGrid>
              <a:tr h="370840">
                <a:tc>
                  <a:txBody>
                    <a:bodyPr/>
                    <a:lstStyle/>
                    <a:p>
                      <a:pPr algn="ctr"/>
                      <a:r>
                        <a:rPr lang="it-IT" sz="3600" dirty="0" smtClean="0">
                          <a:solidFill>
                            <a:srgbClr val="FF0000"/>
                          </a:solidFill>
                        </a:rPr>
                        <a:t>X</a:t>
                      </a:r>
                      <a:endParaRPr lang="it-IT" sz="3600" dirty="0">
                        <a:solidFill>
                          <a:srgbClr val="FF0000"/>
                        </a:solidFill>
                      </a:endParaRPr>
                    </a:p>
                  </a:txBody>
                  <a:tcP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r>
              <a:tr h="370840">
                <a:tc>
                  <a:txBody>
                    <a:bodyPr/>
                    <a:lstStyle/>
                    <a:p>
                      <a:pPr algn="ctr"/>
                      <a:r>
                        <a:rPr lang="it-IT" sz="3200" dirty="0" smtClean="0">
                          <a:solidFill>
                            <a:srgbClr val="FF0000"/>
                          </a:solidFill>
                        </a:rPr>
                        <a:t>H</a:t>
                      </a:r>
                      <a:endParaRPr lang="it-IT" sz="3200" dirty="0">
                        <a:solidFill>
                          <a:srgbClr val="FF0000"/>
                        </a:solidFill>
                      </a:endParaRPr>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r>
              <a:tr h="370840">
                <a:tc>
                  <a:txBody>
                    <a:bodyPr/>
                    <a:lstStyle/>
                    <a:p>
                      <a:pPr algn="ctr"/>
                      <a:endParaRPr lang="it-IT" sz="3600" dirty="0">
                        <a:solidFill>
                          <a:srgbClr val="FF0000"/>
                        </a:solidFill>
                      </a:endParaRPr>
                    </a:p>
                  </a:txBody>
                  <a:tcP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p>
                  </a:txBody>
                  <a:tcPr anchor="ct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CASO 2</a:t>
            </a:r>
            <a:endParaRPr lang="it-IT" dirty="0"/>
          </a:p>
        </p:txBody>
      </p:sp>
      <p:sp>
        <p:nvSpPr>
          <p:cNvPr id="3" name="Segnaposto contenuto 2"/>
          <p:cNvSpPr>
            <a:spLocks noGrp="1"/>
          </p:cNvSpPr>
          <p:nvPr>
            <p:ph sz="quarter" idx="1"/>
          </p:nvPr>
        </p:nvSpPr>
        <p:spPr/>
        <p:txBody>
          <a:bodyPr/>
          <a:lstStyle/>
          <a:p>
            <a:r>
              <a:rPr lang="it-IT" sz="2400" dirty="0" smtClean="0"/>
              <a:t>Se parte il glifo X e giunge un non codice, allora si potrebbe avere, ad esempio</a:t>
            </a:r>
          </a:p>
          <a:p>
            <a:endParaRPr lang="it-IT" sz="2400" dirty="0" smtClean="0"/>
          </a:p>
          <a:p>
            <a:endParaRPr lang="it-IT" sz="2400" dirty="0" smtClean="0"/>
          </a:p>
          <a:p>
            <a:endParaRPr lang="it-IT" sz="2400" dirty="0" smtClean="0"/>
          </a:p>
          <a:p>
            <a:endParaRPr lang="it-IT" sz="2400" dirty="0" smtClean="0"/>
          </a:p>
          <a:p>
            <a:endParaRPr lang="it-IT" sz="2400" dirty="0" smtClean="0"/>
          </a:p>
          <a:p>
            <a:r>
              <a:rPr lang="it-IT" sz="2400" dirty="0" smtClean="0"/>
              <a:t>Il numero di errori è 2.</a:t>
            </a:r>
          </a:p>
          <a:p>
            <a:r>
              <a:rPr lang="it-IT" sz="2400" dirty="0" smtClean="0"/>
              <a:t>L’errore viene riconosciuto perché i non codici non sono ammissibili</a:t>
            </a:r>
          </a:p>
          <a:p>
            <a:r>
              <a:rPr lang="it-IT" sz="2400" dirty="0" smtClean="0"/>
              <a:t>In generale, se il codice a correzione d’errore è lineare il numero di errori commessi se parte un glifo e giunge un non codice valido è pari.</a:t>
            </a:r>
          </a:p>
        </p:txBody>
      </p:sp>
      <p:graphicFrame>
        <p:nvGraphicFramePr>
          <p:cNvPr id="4" name="Tabella 3"/>
          <p:cNvGraphicFramePr>
            <a:graphicFrameLocks noGrp="1"/>
          </p:cNvGraphicFramePr>
          <p:nvPr/>
        </p:nvGraphicFramePr>
        <p:xfrm>
          <a:off x="1331640" y="2276872"/>
          <a:ext cx="6095999" cy="1859280"/>
        </p:xfrm>
        <a:graphic>
          <a:graphicData uri="http://schemas.openxmlformats.org/drawingml/2006/table">
            <a:tbl>
              <a:tblPr firstRow="1" bandRow="1">
                <a:tableStyleId>{5940675A-B579-460E-94D1-54222C63F5DA}</a:tableStyleId>
              </a:tblPr>
              <a:tblGrid>
                <a:gridCol w="870857"/>
                <a:gridCol w="870857"/>
                <a:gridCol w="870857"/>
                <a:gridCol w="870857"/>
                <a:gridCol w="870857"/>
                <a:gridCol w="870857"/>
                <a:gridCol w="870857"/>
              </a:tblGrid>
              <a:tr h="370840">
                <a:tc>
                  <a:txBody>
                    <a:bodyPr/>
                    <a:lstStyle/>
                    <a:p>
                      <a:pPr algn="ctr"/>
                      <a:r>
                        <a:rPr lang="it-IT" sz="3600" dirty="0" smtClean="0">
                          <a:solidFill>
                            <a:srgbClr val="FF0000"/>
                          </a:solidFill>
                        </a:rPr>
                        <a:t>X</a:t>
                      </a:r>
                      <a:endParaRPr lang="it-IT" sz="3600" dirty="0">
                        <a:solidFill>
                          <a:srgbClr val="FF0000"/>
                        </a:solidFill>
                      </a:endParaRPr>
                    </a:p>
                  </a:txBody>
                  <a:tcP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r>
              <a:tr h="370840">
                <a:tc>
                  <a:txBody>
                    <a:bodyPr/>
                    <a:lstStyle/>
                    <a:p>
                      <a:pPr algn="ctr"/>
                      <a:r>
                        <a:rPr lang="it-IT" sz="3200" dirty="0" smtClean="0">
                          <a:solidFill>
                            <a:srgbClr val="FF0000"/>
                          </a:solidFill>
                        </a:rPr>
                        <a:t>-</a:t>
                      </a:r>
                      <a:endParaRPr lang="it-IT" sz="3200" dirty="0">
                        <a:solidFill>
                          <a:srgbClr val="FF0000"/>
                        </a:solidFill>
                      </a:endParaRPr>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r>
              <a:tr h="370840">
                <a:tc>
                  <a:txBody>
                    <a:bodyPr/>
                    <a:lstStyle/>
                    <a:p>
                      <a:pPr algn="ctr"/>
                      <a:endParaRPr lang="it-IT" sz="3600" dirty="0">
                        <a:solidFill>
                          <a:srgbClr val="FF0000"/>
                        </a:solidFill>
                      </a:endParaRPr>
                    </a:p>
                  </a:txBody>
                  <a:tcP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p>
                  </a:txBody>
                  <a:tcPr anchor="ct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sz="quarter" idx="1"/>
          </p:nvPr>
        </p:nvSpPr>
        <p:spPr/>
        <p:txBody>
          <a:bodyPr/>
          <a:lstStyle/>
          <a:p>
            <a:r>
              <a:rPr lang="it-IT" dirty="0" smtClean="0"/>
              <a:t>ESERCIZI BASE SULLE MISURE DELLA INFORMAZIONE</a:t>
            </a:r>
          </a:p>
          <a:p>
            <a:r>
              <a:rPr lang="it-IT" dirty="0" smtClean="0"/>
              <a:t>ESERCIZI SUI CODICI</a:t>
            </a:r>
          </a:p>
          <a:p>
            <a:r>
              <a:rPr lang="it-IT" dirty="0" smtClean="0"/>
              <a:t>ESERCIZI AVANZATI SULLE MISURE DELLA INFORMAZIONE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CASO 3</a:t>
            </a:r>
            <a:endParaRPr lang="it-IT" dirty="0"/>
          </a:p>
        </p:txBody>
      </p:sp>
      <p:sp>
        <p:nvSpPr>
          <p:cNvPr id="3" name="Segnaposto contenuto 2"/>
          <p:cNvSpPr>
            <a:spLocks noGrp="1"/>
          </p:cNvSpPr>
          <p:nvPr>
            <p:ph sz="quarter" idx="1"/>
          </p:nvPr>
        </p:nvSpPr>
        <p:spPr/>
        <p:txBody>
          <a:bodyPr/>
          <a:lstStyle/>
          <a:p>
            <a:r>
              <a:rPr lang="it-IT" sz="2400" dirty="0" smtClean="0"/>
              <a:t>Se parte il glifo X e giunge un codice invalido, allora si potrebbe avere, ad esempio</a:t>
            </a:r>
          </a:p>
          <a:p>
            <a:endParaRPr lang="it-IT" sz="2400" dirty="0" smtClean="0"/>
          </a:p>
          <a:p>
            <a:endParaRPr lang="it-IT" sz="2400" dirty="0" smtClean="0"/>
          </a:p>
          <a:p>
            <a:endParaRPr lang="it-IT" sz="2400" dirty="0" smtClean="0"/>
          </a:p>
          <a:p>
            <a:endParaRPr lang="it-IT" sz="2400" dirty="0" smtClean="0"/>
          </a:p>
          <a:p>
            <a:endParaRPr lang="it-IT" sz="2400" dirty="0" smtClean="0"/>
          </a:p>
          <a:p>
            <a:r>
              <a:rPr lang="it-IT" sz="2400" dirty="0" smtClean="0"/>
              <a:t>Il numero di errori è 1.</a:t>
            </a:r>
          </a:p>
          <a:p>
            <a:r>
              <a:rPr lang="it-IT" sz="2400" dirty="0" smtClean="0"/>
              <a:t>L’errore viene riconosciuto.</a:t>
            </a:r>
          </a:p>
          <a:p>
            <a:r>
              <a:rPr lang="it-IT" sz="2400" dirty="0" smtClean="0"/>
              <a:t>In generale, se il codice a correzione d’errore è lineare il numero di errori commessi se parte un glifo e giunge un codice invalido è dispari.</a:t>
            </a:r>
          </a:p>
        </p:txBody>
      </p:sp>
      <p:graphicFrame>
        <p:nvGraphicFramePr>
          <p:cNvPr id="4" name="Tabella 3"/>
          <p:cNvGraphicFramePr>
            <a:graphicFrameLocks noGrp="1"/>
          </p:cNvGraphicFramePr>
          <p:nvPr/>
        </p:nvGraphicFramePr>
        <p:xfrm>
          <a:off x="1331640" y="2276872"/>
          <a:ext cx="6095999" cy="1859280"/>
        </p:xfrm>
        <a:graphic>
          <a:graphicData uri="http://schemas.openxmlformats.org/drawingml/2006/table">
            <a:tbl>
              <a:tblPr firstRow="1" bandRow="1">
                <a:tableStyleId>{5940675A-B579-460E-94D1-54222C63F5DA}</a:tableStyleId>
              </a:tblPr>
              <a:tblGrid>
                <a:gridCol w="870857"/>
                <a:gridCol w="870857"/>
                <a:gridCol w="870857"/>
                <a:gridCol w="870857"/>
                <a:gridCol w="870857"/>
                <a:gridCol w="870857"/>
                <a:gridCol w="870857"/>
              </a:tblGrid>
              <a:tr h="370840">
                <a:tc>
                  <a:txBody>
                    <a:bodyPr/>
                    <a:lstStyle/>
                    <a:p>
                      <a:pPr algn="ctr"/>
                      <a:r>
                        <a:rPr lang="it-IT" sz="3600" dirty="0" smtClean="0">
                          <a:solidFill>
                            <a:srgbClr val="FF0000"/>
                          </a:solidFill>
                        </a:rPr>
                        <a:t>X</a:t>
                      </a:r>
                      <a:endParaRPr lang="it-IT" sz="3600" dirty="0">
                        <a:solidFill>
                          <a:srgbClr val="FF0000"/>
                        </a:solidFill>
                      </a:endParaRPr>
                    </a:p>
                  </a:txBody>
                  <a:tcP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r>
              <a:tr h="370840">
                <a:tc>
                  <a:txBody>
                    <a:bodyPr/>
                    <a:lstStyle/>
                    <a:p>
                      <a:pPr algn="ctr"/>
                      <a:r>
                        <a:rPr lang="it-IT" sz="3200" dirty="0" smtClean="0">
                          <a:solidFill>
                            <a:srgbClr val="FF0000"/>
                          </a:solidFill>
                        </a:rPr>
                        <a:t>-</a:t>
                      </a:r>
                      <a:endParaRPr lang="it-IT" sz="3200" dirty="0">
                        <a:solidFill>
                          <a:srgbClr val="FF0000"/>
                        </a:solidFill>
                      </a:endParaRPr>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r>
              <a:tr h="370840">
                <a:tc>
                  <a:txBody>
                    <a:bodyPr/>
                    <a:lstStyle/>
                    <a:p>
                      <a:pPr algn="ctr"/>
                      <a:endParaRPr lang="it-IT" sz="3600" dirty="0">
                        <a:solidFill>
                          <a:srgbClr val="FF0000"/>
                        </a:solidFill>
                      </a:endParaRPr>
                    </a:p>
                  </a:txBody>
                  <a:tcP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p>
                  </a:txBody>
                  <a:tcPr anchor="ct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CASO 4</a:t>
            </a:r>
            <a:endParaRPr lang="it-IT" dirty="0"/>
          </a:p>
        </p:txBody>
      </p:sp>
      <p:sp>
        <p:nvSpPr>
          <p:cNvPr id="3" name="Segnaposto contenuto 2"/>
          <p:cNvSpPr>
            <a:spLocks noGrp="1"/>
          </p:cNvSpPr>
          <p:nvPr>
            <p:ph sz="quarter" idx="1"/>
          </p:nvPr>
        </p:nvSpPr>
        <p:spPr/>
        <p:txBody>
          <a:bodyPr/>
          <a:lstStyle/>
          <a:p>
            <a:r>
              <a:rPr lang="it-IT" sz="2400" dirty="0" smtClean="0"/>
              <a:t>Se parte il glifo X e giunge un non codice invalido, allora si potrebbe avere, ad esempio</a:t>
            </a:r>
          </a:p>
          <a:p>
            <a:endParaRPr lang="it-IT" sz="2400" dirty="0" smtClean="0"/>
          </a:p>
          <a:p>
            <a:endParaRPr lang="it-IT" sz="2400" dirty="0" smtClean="0"/>
          </a:p>
          <a:p>
            <a:endParaRPr lang="it-IT" sz="2400" dirty="0" smtClean="0"/>
          </a:p>
          <a:p>
            <a:endParaRPr lang="it-IT" sz="2400" dirty="0" smtClean="0"/>
          </a:p>
          <a:p>
            <a:endParaRPr lang="it-IT" sz="2400" dirty="0" smtClean="0"/>
          </a:p>
          <a:p>
            <a:r>
              <a:rPr lang="it-IT" sz="2400" dirty="0" smtClean="0"/>
              <a:t>Il numero di errori è 3.</a:t>
            </a:r>
          </a:p>
          <a:p>
            <a:r>
              <a:rPr lang="it-IT" sz="2400" dirty="0" smtClean="0"/>
              <a:t>L’errore viene riconosciuto.</a:t>
            </a:r>
          </a:p>
          <a:p>
            <a:r>
              <a:rPr lang="it-IT" sz="2400" dirty="0" smtClean="0"/>
              <a:t>In generale, se il codice a correzione d’errore è lineare il numero di errori commessi se parte un glifo e giunge un non codice invalido è dispari.</a:t>
            </a:r>
          </a:p>
        </p:txBody>
      </p:sp>
      <p:graphicFrame>
        <p:nvGraphicFramePr>
          <p:cNvPr id="4" name="Tabella 3"/>
          <p:cNvGraphicFramePr>
            <a:graphicFrameLocks noGrp="1"/>
          </p:cNvGraphicFramePr>
          <p:nvPr/>
        </p:nvGraphicFramePr>
        <p:xfrm>
          <a:off x="1331640" y="2276872"/>
          <a:ext cx="6095999" cy="1859280"/>
        </p:xfrm>
        <a:graphic>
          <a:graphicData uri="http://schemas.openxmlformats.org/drawingml/2006/table">
            <a:tbl>
              <a:tblPr firstRow="1" bandRow="1">
                <a:tableStyleId>{5940675A-B579-460E-94D1-54222C63F5DA}</a:tableStyleId>
              </a:tblPr>
              <a:tblGrid>
                <a:gridCol w="870857"/>
                <a:gridCol w="870857"/>
                <a:gridCol w="870857"/>
                <a:gridCol w="870857"/>
                <a:gridCol w="870857"/>
                <a:gridCol w="870857"/>
                <a:gridCol w="870857"/>
              </a:tblGrid>
              <a:tr h="370840">
                <a:tc>
                  <a:txBody>
                    <a:bodyPr/>
                    <a:lstStyle/>
                    <a:p>
                      <a:pPr algn="ctr"/>
                      <a:r>
                        <a:rPr lang="it-IT" sz="3600" dirty="0" smtClean="0">
                          <a:solidFill>
                            <a:srgbClr val="FF0000"/>
                          </a:solidFill>
                        </a:rPr>
                        <a:t>X</a:t>
                      </a:r>
                      <a:endParaRPr lang="it-IT" sz="3600" dirty="0">
                        <a:solidFill>
                          <a:srgbClr val="FF0000"/>
                        </a:solidFill>
                      </a:endParaRPr>
                    </a:p>
                  </a:txBody>
                  <a:tcP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r>
              <a:tr h="370840">
                <a:tc>
                  <a:txBody>
                    <a:bodyPr/>
                    <a:lstStyle/>
                    <a:p>
                      <a:pPr algn="ctr"/>
                      <a:r>
                        <a:rPr lang="it-IT" sz="3200" dirty="0" smtClean="0">
                          <a:solidFill>
                            <a:srgbClr val="FF0000"/>
                          </a:solidFill>
                        </a:rPr>
                        <a:t>-</a:t>
                      </a:r>
                      <a:endParaRPr lang="it-IT" sz="3200" dirty="0">
                        <a:solidFill>
                          <a:srgbClr val="FF0000"/>
                        </a:solidFill>
                      </a:endParaRPr>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0</a:t>
                      </a:r>
                      <a:endParaRPr lang="it-IT" sz="3200" dirty="0"/>
                    </a:p>
                  </a:txBody>
                  <a:tcPr anchor="ctr"/>
                </a:tc>
                <a:tc>
                  <a:txBody>
                    <a:bodyPr/>
                    <a:lstStyle/>
                    <a:p>
                      <a:pPr algn="ctr"/>
                      <a:r>
                        <a:rPr lang="it-IT" sz="3200" dirty="0" smtClean="0"/>
                        <a:t>1</a:t>
                      </a:r>
                      <a:endParaRPr lang="it-IT" sz="3200" dirty="0"/>
                    </a:p>
                  </a:txBody>
                  <a:tcPr anchor="ctr"/>
                </a:tc>
                <a:tc>
                  <a:txBody>
                    <a:bodyPr/>
                    <a:lstStyle/>
                    <a:p>
                      <a:pPr algn="ctr"/>
                      <a:r>
                        <a:rPr lang="it-IT" sz="3200" dirty="0" smtClean="0"/>
                        <a:t>1</a:t>
                      </a:r>
                      <a:endParaRPr lang="it-IT" sz="3200" dirty="0"/>
                    </a:p>
                  </a:txBody>
                  <a:tcPr anchor="ctr"/>
                </a:tc>
              </a:tr>
              <a:tr h="370840">
                <a:tc>
                  <a:txBody>
                    <a:bodyPr/>
                    <a:lstStyle/>
                    <a:p>
                      <a:pPr algn="ctr"/>
                      <a:endParaRPr lang="it-IT" sz="3600" dirty="0">
                        <a:solidFill>
                          <a:srgbClr val="FF0000"/>
                        </a:solidFill>
                      </a:endParaRPr>
                    </a:p>
                  </a:txBody>
                  <a:tcP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endParaRPr lang="it-IT" sz="3200" dirty="0"/>
                    </a:p>
                  </a:txBody>
                  <a:tcPr anchor="ctr"/>
                </a:tc>
                <a:tc>
                  <a:txBody>
                    <a:bodyPr/>
                    <a:lstStyle/>
                    <a:p>
                      <a:pPr algn="ctr"/>
                      <a:r>
                        <a:rPr lang="it-IT" sz="3200" dirty="0" smtClean="0"/>
                        <a:t>-</a:t>
                      </a:r>
                    </a:p>
                  </a:txBody>
                  <a:tcPr anchor="ct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12</a:t>
            </a:r>
            <a:endParaRPr lang="it-IT" dirty="0"/>
          </a:p>
        </p:txBody>
      </p:sp>
      <p:sp>
        <p:nvSpPr>
          <p:cNvPr id="3" name="Segnaposto contenuto 2"/>
          <p:cNvSpPr>
            <a:spLocks noGrp="1"/>
          </p:cNvSpPr>
          <p:nvPr>
            <p:ph sz="quarter" idx="1"/>
          </p:nvPr>
        </p:nvSpPr>
        <p:spPr/>
        <p:txBody>
          <a:bodyPr/>
          <a:lstStyle/>
          <a:p>
            <a:r>
              <a:rPr lang="it-IT" dirty="0" smtClean="0"/>
              <a:t>Per codificare 100 simboli occorrono 7 bit.</a:t>
            </a:r>
          </a:p>
          <a:p>
            <a:r>
              <a:rPr lang="it-IT" dirty="0" smtClean="0"/>
              <a:t>Se si aggiungono 2 bit di controllo di parità il codice risulta di 9 bit.</a:t>
            </a:r>
          </a:p>
          <a:p>
            <a:r>
              <a:rPr lang="it-IT" dirty="0" smtClean="0"/>
              <a:t>La ridondanza è quindi </a:t>
            </a:r>
          </a:p>
          <a:p>
            <a:endParaRPr lang="it-IT" dirty="0" smtClean="0"/>
          </a:p>
          <a:p>
            <a:endParaRPr lang="it-IT" dirty="0" smtClean="0"/>
          </a:p>
          <a:p>
            <a:r>
              <a:rPr lang="it-IT" dirty="0" smtClean="0"/>
              <a:t>La velocità di trasmissione viene ridotta quindi in misura pari ai bit effettivamente trasmessi mediante il processo di correzione del codice lineare.</a:t>
            </a:r>
          </a:p>
          <a:p>
            <a:r>
              <a:rPr lang="it-IT" dirty="0" smtClean="0"/>
              <a:t>Adotteremo il metodo dello </a:t>
            </a:r>
            <a:r>
              <a:rPr lang="it-IT" dirty="0" err="1" smtClean="0"/>
              <a:t>stream</a:t>
            </a:r>
            <a:r>
              <a:rPr lang="it-IT" dirty="0" smtClean="0"/>
              <a:t> standard.</a:t>
            </a:r>
          </a:p>
          <a:p>
            <a:endParaRPr lang="it-IT" dirty="0" smtClean="0"/>
          </a:p>
        </p:txBody>
      </p:sp>
      <p:graphicFrame>
        <p:nvGraphicFramePr>
          <p:cNvPr id="5" name="Oggetto 4"/>
          <p:cNvGraphicFramePr>
            <a:graphicFrameLocks noChangeAspect="1"/>
          </p:cNvGraphicFramePr>
          <p:nvPr/>
        </p:nvGraphicFramePr>
        <p:xfrm>
          <a:off x="827584" y="3068960"/>
          <a:ext cx="3351856" cy="936104"/>
        </p:xfrm>
        <a:graphic>
          <a:graphicData uri="http://schemas.openxmlformats.org/presentationml/2006/ole">
            <p:oleObj spid="_x0000_s11267" name="Equazione" r:id="rId3" imgW="1409400" imgH="393480" progId="Equation.3">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METODO DELLO STREAM STANDARD</a:t>
            </a:r>
            <a:endParaRPr lang="it-IT" dirty="0"/>
          </a:p>
        </p:txBody>
      </p:sp>
      <p:sp>
        <p:nvSpPr>
          <p:cNvPr id="3" name="Segnaposto contenuto 2"/>
          <p:cNvSpPr>
            <a:spLocks noGrp="1"/>
          </p:cNvSpPr>
          <p:nvPr>
            <p:ph sz="quarter" idx="1"/>
          </p:nvPr>
        </p:nvSpPr>
        <p:spPr/>
        <p:txBody>
          <a:bodyPr/>
          <a:lstStyle/>
          <a:p>
            <a:r>
              <a:rPr lang="it-IT" dirty="0" smtClean="0"/>
              <a:t>Lo </a:t>
            </a:r>
            <a:r>
              <a:rPr lang="it-IT" dirty="0" err="1" smtClean="0"/>
              <a:t>stream</a:t>
            </a:r>
            <a:r>
              <a:rPr lang="it-IT" dirty="0" smtClean="0"/>
              <a:t> standard è uno </a:t>
            </a:r>
            <a:r>
              <a:rPr lang="it-IT" dirty="0" err="1" smtClean="0"/>
              <a:t>stream</a:t>
            </a:r>
            <a:r>
              <a:rPr lang="it-IT" dirty="0" smtClean="0"/>
              <a:t> di bit lungo n, tale per cui il tasso d’errore risulti di 1/n.</a:t>
            </a:r>
          </a:p>
          <a:p>
            <a:r>
              <a:rPr lang="it-IT" dirty="0" smtClean="0"/>
              <a:t>Se il tasso d’errore è espresso in frazione egizia 1/n, ovviamente n è la lunghezza dello </a:t>
            </a:r>
            <a:r>
              <a:rPr lang="it-IT" dirty="0" err="1" smtClean="0"/>
              <a:t>stream</a:t>
            </a:r>
            <a:r>
              <a:rPr lang="it-IT" dirty="0" smtClean="0"/>
              <a:t> standard.</a:t>
            </a:r>
          </a:p>
          <a:p>
            <a:r>
              <a:rPr lang="it-IT" dirty="0" smtClean="0"/>
              <a:t>Se il tasso d’errore è espresso in percentuale equivalente alla frazione p/q, allora per calcolare n, lunghezza dello </a:t>
            </a:r>
            <a:r>
              <a:rPr lang="it-IT" dirty="0" err="1" smtClean="0"/>
              <a:t>stream</a:t>
            </a:r>
            <a:r>
              <a:rPr lang="it-IT" dirty="0" smtClean="0"/>
              <a:t> standard, dove [x] è il più piccolo intero più grande di x.</a:t>
            </a:r>
          </a:p>
          <a:p>
            <a:r>
              <a:rPr lang="it-IT" dirty="0" smtClean="0"/>
              <a:t>Se un codice è a blocchi, ovviamente, il numero n è approssimato.</a:t>
            </a:r>
          </a:p>
          <a:p>
            <a:endParaRPr lang="it-IT" dirty="0" smtClean="0"/>
          </a:p>
          <a:p>
            <a:endParaRPr lang="it-IT" dirty="0"/>
          </a:p>
        </p:txBody>
      </p:sp>
      <p:graphicFrame>
        <p:nvGraphicFramePr>
          <p:cNvPr id="4" name="Oggetto 3"/>
          <p:cNvGraphicFramePr>
            <a:graphicFrameLocks noChangeAspect="1"/>
          </p:cNvGraphicFramePr>
          <p:nvPr/>
        </p:nvGraphicFramePr>
        <p:xfrm>
          <a:off x="3851920" y="5229200"/>
          <a:ext cx="1224136" cy="1049259"/>
        </p:xfrm>
        <a:graphic>
          <a:graphicData uri="http://schemas.openxmlformats.org/presentationml/2006/ole">
            <p:oleObj spid="_x0000_s12290" name="Equazione" r:id="rId3" imgW="533160" imgH="457200" progId="Equation.3">
              <p:embed/>
            </p:oleObj>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a:t>
            </a:r>
            <a:endParaRPr lang="it-IT" dirty="0"/>
          </a:p>
        </p:txBody>
      </p:sp>
      <p:sp>
        <p:nvSpPr>
          <p:cNvPr id="3" name="Segnaposto contenuto 2"/>
          <p:cNvSpPr>
            <a:spLocks noGrp="1"/>
          </p:cNvSpPr>
          <p:nvPr>
            <p:ph sz="quarter" idx="1"/>
          </p:nvPr>
        </p:nvSpPr>
        <p:spPr/>
        <p:txBody>
          <a:bodyPr/>
          <a:lstStyle/>
          <a:p>
            <a:r>
              <a:rPr lang="it-IT" dirty="0" smtClean="0"/>
              <a:t>Supponiamo che un codice a blocchi di 12 bit sia utilizzato su un canale a tasso d’errore 1/1024.</a:t>
            </a:r>
          </a:p>
          <a:p>
            <a:r>
              <a:rPr lang="it-IT" dirty="0" smtClean="0"/>
              <a:t>Lo </a:t>
            </a:r>
            <a:r>
              <a:rPr lang="it-IT" dirty="0" err="1" smtClean="0"/>
              <a:t>stream</a:t>
            </a:r>
            <a:r>
              <a:rPr lang="it-IT" dirty="0" smtClean="0"/>
              <a:t> standard è costituito da un numero di blocchi che formi uno </a:t>
            </a:r>
            <a:r>
              <a:rPr lang="it-IT" dirty="0" err="1" smtClean="0"/>
              <a:t>stream</a:t>
            </a:r>
            <a:r>
              <a:rPr lang="it-IT" dirty="0" smtClean="0"/>
              <a:t> il più corto possibile rispetto a 1024 bit.</a:t>
            </a:r>
          </a:p>
          <a:p>
            <a:r>
              <a:rPr lang="it-IT" dirty="0" smtClean="0"/>
              <a:t>Il numero minimo di blocchi è 86, e la lunghezza corrispondente è 1032 bit.</a:t>
            </a:r>
            <a:endParaRPr lang="it-IT"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PROCESSO </a:t>
            </a:r>
            <a:r>
              <a:rPr lang="it-IT" dirty="0" err="1" smtClean="0"/>
              <a:t>DI</a:t>
            </a:r>
            <a:r>
              <a:rPr lang="it-IT" dirty="0" smtClean="0"/>
              <a:t> CORREZIONE</a:t>
            </a:r>
            <a:endParaRPr lang="it-IT" dirty="0"/>
          </a:p>
        </p:txBody>
      </p:sp>
      <p:sp>
        <p:nvSpPr>
          <p:cNvPr id="3" name="Segnaposto contenuto 2"/>
          <p:cNvSpPr>
            <a:spLocks noGrp="1"/>
          </p:cNvSpPr>
          <p:nvPr>
            <p:ph sz="quarter" idx="1"/>
          </p:nvPr>
        </p:nvSpPr>
        <p:spPr/>
        <p:txBody>
          <a:bodyPr/>
          <a:lstStyle/>
          <a:p>
            <a:pPr marL="514350" indent="-514350">
              <a:buFont typeface="+mj-lt"/>
              <a:buAutoNum type="arabicPeriod"/>
            </a:pPr>
            <a:r>
              <a:rPr lang="it-IT" dirty="0" smtClean="0"/>
              <a:t>Trasmissione di uno </a:t>
            </a:r>
            <a:r>
              <a:rPr lang="it-IT" dirty="0" err="1" smtClean="0"/>
              <a:t>stream</a:t>
            </a:r>
            <a:r>
              <a:rPr lang="it-IT" dirty="0" smtClean="0"/>
              <a:t> standard di bit;</a:t>
            </a:r>
          </a:p>
          <a:p>
            <a:pPr marL="514350" indent="-514350">
              <a:buFont typeface="+mj-lt"/>
              <a:buAutoNum type="arabicPeriod"/>
            </a:pPr>
            <a:r>
              <a:rPr lang="it-IT" dirty="0" smtClean="0"/>
              <a:t>Ripetizione dei  blocchi riconosciuti errati;</a:t>
            </a:r>
            <a:br>
              <a:rPr lang="it-IT" dirty="0" smtClean="0"/>
            </a:br>
            <a:r>
              <a:rPr lang="it-IT" dirty="0" smtClean="0"/>
              <a:t>[SI CONSIDERA UNA SOLA RIPETIZIONE]</a:t>
            </a:r>
          </a:p>
          <a:p>
            <a:pPr marL="514350" indent="-514350">
              <a:buNone/>
            </a:pPr>
            <a:endParaRPr lang="it-IT" dirty="0" smtClean="0"/>
          </a:p>
          <a:p>
            <a:pPr marL="514350" indent="-514350"/>
            <a:r>
              <a:rPr lang="it-IT" dirty="0" smtClean="0"/>
              <a:t>Lo </a:t>
            </a:r>
            <a:r>
              <a:rPr lang="it-IT" dirty="0" err="1" smtClean="0"/>
              <a:t>stream</a:t>
            </a:r>
            <a:r>
              <a:rPr lang="it-IT" dirty="0" smtClean="0"/>
              <a:t> così ottenuto viene posto al denominatore di una frazione al cui numeratore si mette il numero di blocchi effettivamente inviati.</a:t>
            </a:r>
          </a:p>
          <a:p>
            <a:pPr marL="514350" indent="-514350"/>
            <a:r>
              <a:rPr lang="it-IT" dirty="0" smtClean="0"/>
              <a:t>Si moltiplica poi la frazione così ottenuta per la velocità di canale.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CALCOLO</a:t>
            </a:r>
            <a:endParaRPr lang="it-IT" dirty="0"/>
          </a:p>
        </p:txBody>
      </p:sp>
      <p:sp>
        <p:nvSpPr>
          <p:cNvPr id="3" name="Segnaposto contenuto 2"/>
          <p:cNvSpPr>
            <a:spLocks noGrp="1"/>
          </p:cNvSpPr>
          <p:nvPr>
            <p:ph sz="quarter" idx="1"/>
          </p:nvPr>
        </p:nvSpPr>
        <p:spPr/>
        <p:txBody>
          <a:bodyPr/>
          <a:lstStyle/>
          <a:p>
            <a:r>
              <a:rPr lang="it-IT" dirty="0" smtClean="0"/>
              <a:t>Poiché il tasso d’errore è 1/2048 lo </a:t>
            </a:r>
            <a:r>
              <a:rPr lang="it-IT" dirty="0" err="1" smtClean="0"/>
              <a:t>stream</a:t>
            </a:r>
            <a:r>
              <a:rPr lang="it-IT" dirty="0" smtClean="0"/>
              <a:t> standard è 2048 bit. Poiché la codifica base è a sette bit lo </a:t>
            </a:r>
            <a:r>
              <a:rPr lang="it-IT" dirty="0" err="1" smtClean="0"/>
              <a:t>stream</a:t>
            </a:r>
            <a:r>
              <a:rPr lang="it-IT" dirty="0" smtClean="0"/>
              <a:t> trasferisce 293 blocchi base.</a:t>
            </a:r>
          </a:p>
          <a:p>
            <a:r>
              <a:rPr lang="it-IT" dirty="0" smtClean="0"/>
              <a:t>L’estensione a nove bit comporta che per inviare 293 blocchi base occorre inviare 293 blocchi a nove bit, che portano lo </a:t>
            </a:r>
            <a:r>
              <a:rPr lang="it-IT" dirty="0" err="1" smtClean="0"/>
              <a:t>stream</a:t>
            </a:r>
            <a:r>
              <a:rPr lang="it-IT" dirty="0" smtClean="0"/>
              <a:t> standard a 2637 bit.</a:t>
            </a:r>
          </a:p>
          <a:p>
            <a:r>
              <a:rPr lang="it-IT" dirty="0" smtClean="0"/>
              <a:t>Il tasso d’errore di 1/2048 comporta che l’errore commesso sullo </a:t>
            </a:r>
            <a:r>
              <a:rPr lang="it-IT" dirty="0" err="1" smtClean="0"/>
              <a:t>stream</a:t>
            </a:r>
            <a:r>
              <a:rPr lang="it-IT" dirty="0" smtClean="0"/>
              <a:t> standard possa portare alla ripetizione di un blocco di nove bit per correggere il primo errore sui 2048 bit dello </a:t>
            </a:r>
            <a:r>
              <a:rPr lang="it-IT" dirty="0" err="1" smtClean="0"/>
              <a:t>stream</a:t>
            </a:r>
            <a:r>
              <a:rPr lang="it-IT" dirty="0" smtClean="0"/>
              <a:t> base. </a:t>
            </a:r>
          </a:p>
          <a:p>
            <a:r>
              <a:rPr lang="it-IT" dirty="0" smtClean="0"/>
              <a:t>Come approssimazione per eccesso si stima la ripetizione ulteriore di un ulteriore blocco.</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LUNGHEZZA EFFETTIVA DELLO STREAM</a:t>
            </a:r>
            <a:endParaRPr lang="it-IT" sz="2800" dirty="0"/>
          </a:p>
        </p:txBody>
      </p:sp>
      <p:sp>
        <p:nvSpPr>
          <p:cNvPr id="3" name="Segnaposto contenuto 2"/>
          <p:cNvSpPr>
            <a:spLocks noGrp="1"/>
          </p:cNvSpPr>
          <p:nvPr>
            <p:ph sz="quarter" idx="1"/>
          </p:nvPr>
        </p:nvSpPr>
        <p:spPr/>
        <p:txBody>
          <a:bodyPr/>
          <a:lstStyle/>
          <a:p>
            <a:r>
              <a:rPr lang="it-IT" dirty="0" smtClean="0"/>
              <a:t>Lo </a:t>
            </a:r>
            <a:r>
              <a:rPr lang="it-IT" dirty="0" err="1" smtClean="0"/>
              <a:t>stream</a:t>
            </a:r>
            <a:r>
              <a:rPr lang="it-IT" dirty="0" smtClean="0"/>
              <a:t> effettivo è quindi 2637+18=2655.</a:t>
            </a:r>
          </a:p>
          <a:p>
            <a:r>
              <a:rPr lang="it-IT" dirty="0" smtClean="0"/>
              <a:t>Poiché uno </a:t>
            </a:r>
            <a:r>
              <a:rPr lang="it-IT" dirty="0" err="1" smtClean="0"/>
              <a:t>stream</a:t>
            </a:r>
            <a:r>
              <a:rPr lang="it-IT" dirty="0" smtClean="0"/>
              <a:t> di 2655 bit porta 293 blocchi, ognuno dei quali esprime, in effetti, l’informazione pari a log</a:t>
            </a:r>
            <a:r>
              <a:rPr lang="it-IT" baseline="-25000" dirty="0" smtClean="0"/>
              <a:t>2</a:t>
            </a:r>
            <a:r>
              <a:rPr lang="it-IT" dirty="0" smtClean="0"/>
              <a:t>(100).</a:t>
            </a:r>
          </a:p>
          <a:p>
            <a:r>
              <a:rPr lang="it-IT" dirty="0" smtClean="0"/>
              <a:t>Quindi la velocità effettiva di canale è</a:t>
            </a:r>
            <a:br>
              <a:rPr lang="it-IT" dirty="0" smtClean="0"/>
            </a:br>
            <a:endParaRPr lang="it-IT" dirty="0" smtClean="0"/>
          </a:p>
          <a:p>
            <a:pPr>
              <a:buNone/>
            </a:pPr>
            <a:r>
              <a:rPr lang="it-IT" dirty="0" smtClean="0"/>
              <a:t>		</a:t>
            </a:r>
            <a:br>
              <a:rPr lang="it-IT" dirty="0" smtClean="0"/>
            </a:br>
            <a:r>
              <a:rPr lang="it-IT" dirty="0" smtClean="0"/>
              <a:t/>
            </a:r>
            <a:br>
              <a:rPr lang="it-IT" dirty="0" smtClean="0"/>
            </a:br>
            <a:endParaRPr lang="it-IT" dirty="0"/>
          </a:p>
        </p:txBody>
      </p:sp>
      <p:graphicFrame>
        <p:nvGraphicFramePr>
          <p:cNvPr id="5" name="Oggetto 4"/>
          <p:cNvGraphicFramePr>
            <a:graphicFrameLocks noChangeAspect="1"/>
          </p:cNvGraphicFramePr>
          <p:nvPr/>
        </p:nvGraphicFramePr>
        <p:xfrm>
          <a:off x="899592" y="3501008"/>
          <a:ext cx="7651570" cy="1512168"/>
        </p:xfrm>
        <a:graphic>
          <a:graphicData uri="http://schemas.openxmlformats.org/presentationml/2006/ole">
            <p:oleObj spid="_x0000_s13315" name="Equazione" r:id="rId3" imgW="3213000" imgH="63468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ESERCIZI BASE </a:t>
            </a:r>
            <a:r>
              <a:rPr lang="it-IT" sz="2400" dirty="0" err="1" smtClean="0"/>
              <a:t>DI</a:t>
            </a:r>
            <a:r>
              <a:rPr lang="it-IT" sz="2400" dirty="0" smtClean="0"/>
              <a:t> TEORIA DELL’INFORMAZIONE</a:t>
            </a:r>
            <a:endParaRPr lang="it-IT" sz="2400" dirty="0"/>
          </a:p>
        </p:txBody>
      </p:sp>
      <p:sp>
        <p:nvSpPr>
          <p:cNvPr id="3" name="Segnaposto contenuto 2"/>
          <p:cNvSpPr>
            <a:spLocks noGrp="1"/>
          </p:cNvSpPr>
          <p:nvPr>
            <p:ph sz="quarter" idx="1"/>
          </p:nvPr>
        </p:nvSpPr>
        <p:spPr/>
        <p:txBody>
          <a:bodyPr/>
          <a:lstStyle/>
          <a:p>
            <a:pPr marL="514350" indent="-514350">
              <a:buFont typeface="+mj-lt"/>
              <a:buAutoNum type="arabicPeriod"/>
            </a:pPr>
            <a:r>
              <a:rPr lang="it-IT" dirty="0" smtClean="0"/>
              <a:t>Dato un sistema di </a:t>
            </a:r>
            <a:r>
              <a:rPr lang="it-IT" dirty="0" err="1" smtClean="0"/>
              <a:t>Shannon</a:t>
            </a:r>
            <a:r>
              <a:rPr lang="it-IT" dirty="0" smtClean="0"/>
              <a:t> con un alfabeto di canale di 23 simboli equiprobabili, calcolare la quantità di informazione portata da tre messaggi.</a:t>
            </a:r>
          </a:p>
          <a:p>
            <a:pPr marL="514350" indent="-514350">
              <a:buFont typeface="+mj-lt"/>
              <a:buAutoNum type="arabicPeriod"/>
            </a:pPr>
            <a:r>
              <a:rPr lang="it-IT" dirty="0" smtClean="0"/>
              <a:t>Dato un sistema di </a:t>
            </a:r>
            <a:r>
              <a:rPr lang="it-IT" dirty="0" err="1" smtClean="0"/>
              <a:t>Shannon</a:t>
            </a:r>
            <a:r>
              <a:rPr lang="it-IT" dirty="0" smtClean="0"/>
              <a:t> con un alfabeto di canale con 16 simboli calcolare la ridondanza di una codifica ternaria.</a:t>
            </a:r>
          </a:p>
          <a:p>
            <a:pPr marL="514350" indent="-514350">
              <a:buFont typeface="+mj-lt"/>
              <a:buAutoNum type="arabicPeriod"/>
            </a:pPr>
            <a:r>
              <a:rPr lang="it-IT" dirty="0" smtClean="0"/>
              <a:t>Dato un sistema di </a:t>
            </a:r>
            <a:r>
              <a:rPr lang="it-IT" dirty="0" err="1" smtClean="0"/>
              <a:t>Shannon</a:t>
            </a:r>
            <a:r>
              <a:rPr lang="it-IT" dirty="0" smtClean="0"/>
              <a:t> in cui la quantità di informazione portata da due messaggi è pari a circa 7 bit, sapendo che la distribuzione di probabilità dei messaggi è uniforme trovare l’ampiezza dell’alfabeto di canale.</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1</a:t>
            </a:r>
            <a:endParaRPr lang="it-IT" dirty="0"/>
          </a:p>
        </p:txBody>
      </p:sp>
      <p:sp>
        <p:nvSpPr>
          <p:cNvPr id="3" name="Segnaposto contenuto 2"/>
          <p:cNvSpPr>
            <a:spLocks noGrp="1"/>
          </p:cNvSpPr>
          <p:nvPr>
            <p:ph sz="quarter" idx="1"/>
          </p:nvPr>
        </p:nvSpPr>
        <p:spPr/>
        <p:txBody>
          <a:bodyPr/>
          <a:lstStyle/>
          <a:p>
            <a:r>
              <a:rPr lang="it-IT" dirty="0" smtClean="0"/>
              <a:t>L’informazione portata da un singolo simbolo è </a:t>
            </a:r>
            <a:br>
              <a:rPr lang="it-IT" dirty="0" smtClean="0"/>
            </a:br>
            <a:r>
              <a:rPr lang="it-IT" dirty="0" smtClean="0"/>
              <a:t/>
            </a:r>
            <a:br>
              <a:rPr lang="it-IT" dirty="0" smtClean="0"/>
            </a:br>
            <a:r>
              <a:rPr lang="it-IT" dirty="0" smtClean="0"/>
              <a:t>	</a:t>
            </a:r>
          </a:p>
          <a:p>
            <a:r>
              <a:rPr lang="it-IT" dirty="0" smtClean="0"/>
              <a:t>L’informazione portata da tre messaggi è quindi</a:t>
            </a:r>
            <a:br>
              <a:rPr lang="it-IT" dirty="0" smtClean="0"/>
            </a:br>
            <a:r>
              <a:rPr lang="it-IT" dirty="0" smtClean="0"/>
              <a:t/>
            </a:r>
            <a:br>
              <a:rPr lang="it-IT" dirty="0" smtClean="0"/>
            </a:br>
            <a:endParaRPr lang="it-IT" dirty="0"/>
          </a:p>
        </p:txBody>
      </p:sp>
      <p:graphicFrame>
        <p:nvGraphicFramePr>
          <p:cNvPr id="4" name="Oggetto 3"/>
          <p:cNvGraphicFramePr>
            <a:graphicFrameLocks noChangeAspect="1"/>
          </p:cNvGraphicFramePr>
          <p:nvPr/>
        </p:nvGraphicFramePr>
        <p:xfrm>
          <a:off x="827583" y="1844824"/>
          <a:ext cx="3219181" cy="576064"/>
        </p:xfrm>
        <a:graphic>
          <a:graphicData uri="http://schemas.openxmlformats.org/presentationml/2006/ole">
            <p:oleObj spid="_x0000_s1026" name="Equazione" r:id="rId3" imgW="1206360" imgH="215640" progId="Equation.3">
              <p:embed/>
            </p:oleObj>
          </a:graphicData>
        </a:graphic>
      </p:graphicFrame>
      <p:graphicFrame>
        <p:nvGraphicFramePr>
          <p:cNvPr id="5" name="Oggetto 4"/>
          <p:cNvGraphicFramePr>
            <a:graphicFrameLocks noChangeAspect="1"/>
          </p:cNvGraphicFramePr>
          <p:nvPr/>
        </p:nvGraphicFramePr>
        <p:xfrm>
          <a:off x="899591" y="3140968"/>
          <a:ext cx="3291189" cy="504056"/>
        </p:xfrm>
        <a:graphic>
          <a:graphicData uri="http://schemas.openxmlformats.org/presentationml/2006/ole">
            <p:oleObj spid="_x0000_s1027" name="Equazione" r:id="rId4" imgW="1409400" imgH="21564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2</a:t>
            </a:r>
            <a:endParaRPr lang="it-IT" dirty="0"/>
          </a:p>
        </p:txBody>
      </p:sp>
      <p:sp>
        <p:nvSpPr>
          <p:cNvPr id="3" name="Segnaposto contenuto 2"/>
          <p:cNvSpPr>
            <a:spLocks noGrp="1"/>
          </p:cNvSpPr>
          <p:nvPr>
            <p:ph sz="quarter" idx="1"/>
          </p:nvPr>
        </p:nvSpPr>
        <p:spPr/>
        <p:txBody>
          <a:bodyPr/>
          <a:lstStyle/>
          <a:p>
            <a:r>
              <a:rPr lang="it-IT" dirty="0" smtClean="0"/>
              <a:t>Le codifiche ternarie portano i simboli dell’alfabeto su blocchi di simboli 0, 1, 2. Con tre simboli, il numero minimo di codici necessari per 16 elementi dell’alfabeto di canale è 2, perché</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dirty="0" smtClean="0"/>
              <a:t> </a:t>
            </a:r>
            <a:endParaRPr lang="it-IT" dirty="0"/>
          </a:p>
        </p:txBody>
      </p:sp>
      <p:graphicFrame>
        <p:nvGraphicFramePr>
          <p:cNvPr id="4" name="Oggetto 3"/>
          <p:cNvGraphicFramePr>
            <a:graphicFrameLocks noChangeAspect="1"/>
          </p:cNvGraphicFramePr>
          <p:nvPr/>
        </p:nvGraphicFramePr>
        <p:xfrm>
          <a:off x="827584" y="2996952"/>
          <a:ext cx="1904212" cy="504056"/>
        </p:xfrm>
        <a:graphic>
          <a:graphicData uri="http://schemas.openxmlformats.org/presentationml/2006/ole">
            <p:oleObj spid="_x0000_s2050" name="Equazione" r:id="rId3" imgW="863280" imgH="22860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2</a:t>
            </a:r>
            <a:endParaRPr lang="it-IT" dirty="0"/>
          </a:p>
        </p:txBody>
      </p:sp>
      <p:sp>
        <p:nvSpPr>
          <p:cNvPr id="3" name="Segnaposto contenuto 2"/>
          <p:cNvSpPr>
            <a:spLocks noGrp="1"/>
          </p:cNvSpPr>
          <p:nvPr>
            <p:ph sz="quarter" idx="1"/>
          </p:nvPr>
        </p:nvSpPr>
        <p:spPr/>
        <p:txBody>
          <a:bodyPr/>
          <a:lstStyle/>
          <a:p>
            <a:r>
              <a:rPr lang="it-IT" dirty="0" smtClean="0"/>
              <a:t>Quindi, ad esempio, supponendo che i glifi dei sedici elementi dell’alfabeto di canale siano le prime sedici lettere dell’alfabeto latino esteso, si avrebbe la codifica della tabella del prossimo lucido</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2</a:t>
            </a:r>
            <a:endParaRPr lang="it-IT" dirty="0"/>
          </a:p>
        </p:txBody>
      </p:sp>
      <p:graphicFrame>
        <p:nvGraphicFramePr>
          <p:cNvPr id="4" name="Tabella 3"/>
          <p:cNvGraphicFramePr>
            <a:graphicFrameLocks noGrp="1"/>
          </p:cNvGraphicFramePr>
          <p:nvPr/>
        </p:nvGraphicFramePr>
        <p:xfrm>
          <a:off x="683568" y="1340768"/>
          <a:ext cx="7128792" cy="3672408"/>
        </p:xfrm>
        <a:graphic>
          <a:graphicData uri="http://schemas.openxmlformats.org/drawingml/2006/table">
            <a:tbl>
              <a:tblPr firstRow="1" bandRow="1">
                <a:tableStyleId>{5940675A-B579-460E-94D1-54222C63F5DA}</a:tableStyleId>
              </a:tblPr>
              <a:tblGrid>
                <a:gridCol w="891099"/>
                <a:gridCol w="891099"/>
                <a:gridCol w="891099"/>
                <a:gridCol w="891099"/>
                <a:gridCol w="891099"/>
                <a:gridCol w="891099"/>
                <a:gridCol w="891099"/>
                <a:gridCol w="891099"/>
              </a:tblGrid>
              <a:tr h="459051">
                <a:tc>
                  <a:txBody>
                    <a:bodyPr/>
                    <a:lstStyle/>
                    <a:p>
                      <a:pPr algn="ctr"/>
                      <a:r>
                        <a:rPr lang="it-IT" sz="2400" dirty="0" smtClean="0">
                          <a:solidFill>
                            <a:srgbClr val="FF0000"/>
                          </a:solidFill>
                        </a:rPr>
                        <a:t>A</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solidFill>
                            <a:srgbClr val="FF0000"/>
                          </a:solidFill>
                        </a:rPr>
                        <a:t>I</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r>
              <a:tr h="459051">
                <a:tc>
                  <a:txBody>
                    <a:bodyPr/>
                    <a:lstStyle/>
                    <a:p>
                      <a:pPr algn="ctr"/>
                      <a:r>
                        <a:rPr lang="it-IT" sz="2400" dirty="0" smtClean="0">
                          <a:solidFill>
                            <a:srgbClr val="FF0000"/>
                          </a:solidFill>
                        </a:rPr>
                        <a:t>B</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solidFill>
                            <a:srgbClr val="FF0000"/>
                          </a:solidFill>
                        </a:rPr>
                        <a:t>J</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r>
              <a:tr h="459051">
                <a:tc>
                  <a:txBody>
                    <a:bodyPr/>
                    <a:lstStyle/>
                    <a:p>
                      <a:pPr algn="ctr"/>
                      <a:r>
                        <a:rPr lang="it-IT" sz="2400" dirty="0" smtClean="0">
                          <a:solidFill>
                            <a:srgbClr val="FF0000"/>
                          </a:solidFill>
                        </a:rPr>
                        <a:t>C</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solidFill>
                            <a:srgbClr val="FF0000"/>
                          </a:solidFill>
                        </a:rPr>
                        <a:t>K</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r>
              <a:tr h="459051">
                <a:tc>
                  <a:txBody>
                    <a:bodyPr/>
                    <a:lstStyle/>
                    <a:p>
                      <a:pPr algn="ctr"/>
                      <a:r>
                        <a:rPr lang="it-IT" sz="2400" dirty="0" smtClean="0">
                          <a:solidFill>
                            <a:srgbClr val="FF0000"/>
                          </a:solidFill>
                        </a:rPr>
                        <a:t>D</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solidFill>
                            <a:srgbClr val="FF0000"/>
                          </a:solidFill>
                        </a:rPr>
                        <a:t>L</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r>
              <a:tr h="459051">
                <a:tc>
                  <a:txBody>
                    <a:bodyPr/>
                    <a:lstStyle/>
                    <a:p>
                      <a:pPr algn="ctr"/>
                      <a:r>
                        <a:rPr lang="it-IT" sz="2400" dirty="0" smtClean="0">
                          <a:solidFill>
                            <a:srgbClr val="FF0000"/>
                          </a:solidFill>
                        </a:rPr>
                        <a:t>E</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solidFill>
                            <a:srgbClr val="FF0000"/>
                          </a:solidFill>
                        </a:rPr>
                        <a:t>M</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r>
              <a:tr h="459051">
                <a:tc>
                  <a:txBody>
                    <a:bodyPr/>
                    <a:lstStyle/>
                    <a:p>
                      <a:pPr algn="ctr"/>
                      <a:r>
                        <a:rPr lang="it-IT" sz="2400" dirty="0" smtClean="0">
                          <a:solidFill>
                            <a:srgbClr val="FF0000"/>
                          </a:solidFill>
                        </a:rPr>
                        <a:t>F</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solidFill>
                            <a:srgbClr val="FF0000"/>
                          </a:solidFill>
                        </a:rPr>
                        <a:t>N</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r>
              <a:tr h="459051">
                <a:tc>
                  <a:txBody>
                    <a:bodyPr/>
                    <a:lstStyle/>
                    <a:p>
                      <a:pPr algn="ctr"/>
                      <a:r>
                        <a:rPr lang="it-IT" sz="2400" dirty="0" smtClean="0">
                          <a:solidFill>
                            <a:srgbClr val="FF0000"/>
                          </a:solidFill>
                        </a:rPr>
                        <a:t>G</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solidFill>
                            <a:srgbClr val="FF0000"/>
                          </a:solidFill>
                        </a:rPr>
                        <a:t>O</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r>
              <a:tr h="459051">
                <a:tc>
                  <a:txBody>
                    <a:bodyPr/>
                    <a:lstStyle/>
                    <a:p>
                      <a:pPr algn="ctr"/>
                      <a:r>
                        <a:rPr lang="it-IT" sz="2400" dirty="0" smtClean="0">
                          <a:solidFill>
                            <a:srgbClr val="FF0000"/>
                          </a:solidFill>
                        </a:rPr>
                        <a:t>H</a:t>
                      </a:r>
                      <a:endParaRPr lang="it-IT" sz="2400" dirty="0">
                        <a:solidFill>
                          <a:srgbClr val="FF0000"/>
                        </a:solidFill>
                      </a:endParaRPr>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solidFill>
                            <a:srgbClr val="FF0000"/>
                          </a:solidFill>
                        </a:rPr>
                        <a:t>P</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ESERCIZIO 2</a:t>
            </a:r>
            <a:endParaRPr lang="it-IT" dirty="0"/>
          </a:p>
        </p:txBody>
      </p:sp>
      <p:sp>
        <p:nvSpPr>
          <p:cNvPr id="3" name="Segnaposto contenuto 2"/>
          <p:cNvSpPr>
            <a:spLocks noGrp="1"/>
          </p:cNvSpPr>
          <p:nvPr>
            <p:ph sz="quarter" idx="1"/>
          </p:nvPr>
        </p:nvSpPr>
        <p:spPr/>
        <p:txBody>
          <a:bodyPr/>
          <a:lstStyle/>
          <a:p>
            <a:r>
              <a:rPr lang="it-IT" dirty="0" smtClean="0"/>
              <a:t>Naturalmente sono invalide le seguenti codifiche</a:t>
            </a:r>
          </a:p>
          <a:p>
            <a:endParaRPr lang="it-IT" dirty="0"/>
          </a:p>
        </p:txBody>
      </p:sp>
      <p:graphicFrame>
        <p:nvGraphicFramePr>
          <p:cNvPr id="7" name="Tabella 6"/>
          <p:cNvGraphicFramePr>
            <a:graphicFrameLocks noGrp="1"/>
          </p:cNvGraphicFramePr>
          <p:nvPr/>
        </p:nvGraphicFramePr>
        <p:xfrm>
          <a:off x="1187624" y="2348880"/>
          <a:ext cx="6552728" cy="2743200"/>
        </p:xfrm>
        <a:graphic>
          <a:graphicData uri="http://schemas.openxmlformats.org/drawingml/2006/table">
            <a:tbl>
              <a:tblPr firstRow="1" bandRow="1">
                <a:tableStyleId>{5940675A-B579-460E-94D1-54222C63F5DA}</a:tableStyleId>
              </a:tblPr>
              <a:tblGrid>
                <a:gridCol w="819091"/>
                <a:gridCol w="819091"/>
                <a:gridCol w="819091"/>
                <a:gridCol w="819091"/>
                <a:gridCol w="819091"/>
                <a:gridCol w="819091"/>
                <a:gridCol w="819091"/>
                <a:gridCol w="819091"/>
              </a:tblGrid>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1</a:t>
                      </a:r>
                      <a:endParaRPr lang="it-IT" sz="2400" dirty="0"/>
                    </a:p>
                  </a:txBody>
                  <a:tcPr/>
                </a:tc>
              </a:tr>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2</a:t>
                      </a:r>
                      <a:endParaRPr lang="it-IT" sz="2400" dirty="0"/>
                    </a:p>
                  </a:txBody>
                  <a:tcPr/>
                </a:tc>
              </a:tr>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r>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r>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0</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c>
                  <a:txBody>
                    <a:bodyPr/>
                    <a:lstStyle/>
                    <a:p>
                      <a:pPr algn="ctr"/>
                      <a:r>
                        <a:rPr lang="it-IT" sz="2400" dirty="0" smtClean="0"/>
                        <a:t>2</a:t>
                      </a:r>
                      <a:endParaRPr lang="it-IT" sz="2400" dirty="0"/>
                    </a:p>
                  </a:txBody>
                  <a:tcPr/>
                </a:tc>
              </a:tr>
              <a:tr h="456051">
                <a:tc>
                  <a:txBody>
                    <a:bodyPr/>
                    <a:lstStyle/>
                    <a:p>
                      <a:pPr algn="ctr"/>
                      <a:r>
                        <a:rPr lang="it-IT" sz="2400" dirty="0" smtClean="0">
                          <a:solidFill>
                            <a:srgbClr val="FF0000"/>
                          </a:solidFill>
                        </a:rPr>
                        <a:t>-</a:t>
                      </a:r>
                      <a:endParaRPr lang="it-IT" sz="2400" dirty="0">
                        <a:solidFill>
                          <a:srgbClr val="FF0000"/>
                        </a:solidFill>
                      </a:endParaRPr>
                    </a:p>
                  </a:txBody>
                  <a:tcPr/>
                </a:tc>
                <a:tc>
                  <a:txBody>
                    <a:bodyPr/>
                    <a:lstStyle/>
                    <a:p>
                      <a:pPr algn="ctr"/>
                      <a:r>
                        <a:rPr lang="it-IT" sz="2400" dirty="0" smtClean="0"/>
                        <a:t>2</a:t>
                      </a:r>
                      <a:endParaRPr lang="it-IT" sz="2400" dirty="0"/>
                    </a:p>
                  </a:txBody>
                  <a:tcPr/>
                </a:tc>
                <a:tc>
                  <a:txBody>
                    <a:bodyPr/>
                    <a:lstStyle/>
                    <a:p>
                      <a:pPr algn="ctr"/>
                      <a:r>
                        <a:rPr lang="it-IT" sz="2400" dirty="0" smtClean="0"/>
                        <a:t>1</a:t>
                      </a:r>
                      <a:endParaRPr lang="it-IT" sz="2400" dirty="0"/>
                    </a:p>
                  </a:txBody>
                  <a:tcPr/>
                </a:tc>
                <a:tc>
                  <a:txBody>
                    <a:bodyPr/>
                    <a:lstStyle/>
                    <a:p>
                      <a:pPr algn="ctr"/>
                      <a:r>
                        <a:rPr lang="it-IT" sz="2400" dirty="0" smtClean="0"/>
                        <a:t>0</a:t>
                      </a:r>
                      <a:endParaRPr lang="it-IT" sz="2400" dirty="0"/>
                    </a:p>
                  </a:txBody>
                  <a:tcPr/>
                </a:tc>
                <a:tc gridSpan="4">
                  <a:txBody>
                    <a:bodyPr/>
                    <a:lstStyle/>
                    <a:p>
                      <a:pPr algn="ctr"/>
                      <a:r>
                        <a:rPr lang="it-IT" sz="2400" dirty="0" err="1" smtClean="0">
                          <a:solidFill>
                            <a:srgbClr val="FF0000"/>
                          </a:solidFill>
                        </a:rPr>
                        <a:t>-------------------------------</a:t>
                      </a:r>
                      <a:endParaRPr lang="it-IT" sz="2400" dirty="0">
                        <a:solidFill>
                          <a:srgbClr val="FF0000"/>
                        </a:solidFill>
                      </a:endParaRPr>
                    </a:p>
                  </a:txBody>
                  <a:tcPr>
                    <a:solidFill>
                      <a:schemeClr val="bg1"/>
                    </a:solidFill>
                  </a:tcPr>
                </a:tc>
                <a:tc hMerge="1">
                  <a:txBody>
                    <a:bodyPr/>
                    <a:lstStyle/>
                    <a:p>
                      <a:pPr algn="ctr"/>
                      <a:endParaRPr lang="it-IT" sz="2400" dirty="0"/>
                    </a:p>
                  </a:txBody>
                  <a:tcPr>
                    <a:solidFill>
                      <a:schemeClr val="bg1"/>
                    </a:solidFill>
                  </a:tcPr>
                </a:tc>
                <a:tc hMerge="1">
                  <a:txBody>
                    <a:bodyPr/>
                    <a:lstStyle/>
                    <a:p>
                      <a:pPr algn="ctr"/>
                      <a:endParaRPr lang="it-IT" sz="2400" dirty="0"/>
                    </a:p>
                  </a:txBody>
                  <a:tcPr>
                    <a:solidFill>
                      <a:schemeClr val="bg1"/>
                    </a:solidFill>
                  </a:tcPr>
                </a:tc>
                <a:tc hMerge="1">
                  <a:txBody>
                    <a:bodyPr/>
                    <a:lstStyle/>
                    <a:p>
                      <a:pPr algn="ctr"/>
                      <a:endParaRPr lang="it-IT" sz="2400" dirty="0"/>
                    </a:p>
                  </a:txBody>
                  <a:tcPr>
                    <a:solidFill>
                      <a:schemeClr val="bg1"/>
                    </a:solid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zione del lavoro del team">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del lavoro del team</Template>
  <TotalTime>0</TotalTime>
  <Words>2349</Words>
  <Application>Microsoft Office PowerPoint</Application>
  <PresentationFormat>Presentazione su schermo (4:3)</PresentationFormat>
  <Paragraphs>896</Paragraphs>
  <Slides>37</Slides>
  <Notes>2</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37</vt:i4>
      </vt:variant>
    </vt:vector>
  </HeadingPairs>
  <TitlesOfParts>
    <vt:vector size="39" baseType="lpstr">
      <vt:lpstr>Presentazione del lavoro del team</vt:lpstr>
      <vt:lpstr>Equazione</vt:lpstr>
      <vt:lpstr>INFORMATICA </vt:lpstr>
      <vt:lpstr>INDICE</vt:lpstr>
      <vt:lpstr>AGENDA</vt:lpstr>
      <vt:lpstr>ESERCIZI BASE DI TEORIA DELL’INFORMAZIONE</vt:lpstr>
      <vt:lpstr>SOLUZIONE ESERCIZIO 1</vt:lpstr>
      <vt:lpstr>SOLUZIONE ESERCIZIO 2</vt:lpstr>
      <vt:lpstr>SOLUZIONE ESERCIZIO 2</vt:lpstr>
      <vt:lpstr>SOLUZIONE ESERCIZIO 2</vt:lpstr>
      <vt:lpstr>SOLUZIONE ESERCIZIO 2</vt:lpstr>
      <vt:lpstr>SOLUZIONE ESERCIZIO 3</vt:lpstr>
      <vt:lpstr>SOLUZIONE ESERCIZIO 3</vt:lpstr>
      <vt:lpstr>ESERCIZI BASE DI TEORIA DELL’INFORMAZIONE</vt:lpstr>
      <vt:lpstr>SOLUZIONE ESERCIZIO 4</vt:lpstr>
      <vt:lpstr>SOLUZIONE ESERCIZIO 5</vt:lpstr>
      <vt:lpstr>ESERCIZI SUI CODICI</vt:lpstr>
      <vt:lpstr>SOLUZIONE ESERCIZIO 6</vt:lpstr>
      <vt:lpstr>SOLUZIONE ESERCIZIO 7</vt:lpstr>
      <vt:lpstr>ESERCIZI SULL’ERRORE</vt:lpstr>
      <vt:lpstr>SOLUZIONE ESERCIZIO 8</vt:lpstr>
      <vt:lpstr>PROPOSTE SOLUZIONE ESERCIZIO 9</vt:lpstr>
      <vt:lpstr>SOLUZIONE ESERCIZIO 10</vt:lpstr>
      <vt:lpstr>ESERCIZI AVANZATI DI TEORIA DELL’INFORMAZIONE</vt:lpstr>
      <vt:lpstr>SOLUZIONE ESERCIZIO 11</vt:lpstr>
      <vt:lpstr>SOLUZIONE ESERCIZIO 11: CODICI VALIDI</vt:lpstr>
      <vt:lpstr>SOLUZIONE ESERCIZIO 11: CODICI INVALIDI</vt:lpstr>
      <vt:lpstr>SOLUZIONE ESERCIZIO 11: NON CODICI</vt:lpstr>
      <vt:lpstr>ESEMPI DI TRASMISSIONE</vt:lpstr>
      <vt:lpstr>CASO I</vt:lpstr>
      <vt:lpstr>CASO 2</vt:lpstr>
      <vt:lpstr>CASO 3</vt:lpstr>
      <vt:lpstr>CASO 4</vt:lpstr>
      <vt:lpstr>SOLUZIONE ESERCIZIO 12</vt:lpstr>
      <vt:lpstr>METODO DELLO STREAM STANDARD</vt:lpstr>
      <vt:lpstr>ESEMPIO</vt:lpstr>
      <vt:lpstr>PROCESSO DI CORREZIONE</vt:lpstr>
      <vt:lpstr>CALCOLO</vt:lpstr>
      <vt:lpstr>LUNGHEZZA EFFETTIVA DELLO STREAM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2008-10-25T04:26:16Z</dcterms:created>
  <dcterms:modified xsi:type="dcterms:W3CDTF">2011-08-10T20:54:05Z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1040</vt:lpwstr>
  </property>
  <property fmtid="{D5CDD505-2E9C-101B-9397-08002B2CF9AE}" pid="3" name="_TemplateID">
    <vt:lpwstr>TC102282691040</vt:lpwstr>
  </property>
</Properties>
</file>