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C812966-360B-4FB7-A8AA-B0D683C24545}" type="datetimeFigureOut">
              <a:rPr lang="it-IT" smtClean="0"/>
              <a:t>30/11/2014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1535182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C812966-360B-4FB7-A8AA-B0D683C24545}" type="datetimeFigureOut">
              <a:rPr lang="it-IT" smtClean="0"/>
              <a:t>30/11/2014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712233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C812966-360B-4FB7-A8AA-B0D683C24545}" type="datetimeFigureOut">
              <a:rPr lang="it-IT" smtClean="0"/>
              <a:t>30/11/2014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8417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C812966-360B-4FB7-A8AA-B0D683C24545}" type="datetimeFigureOut">
              <a:rPr lang="it-IT" smtClean="0"/>
              <a:t>30/11/2014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3457431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6C812966-360B-4FB7-A8AA-B0D683C24545}" type="datetimeFigureOut">
              <a:rPr lang="it-IT" smtClean="0"/>
              <a:t>30/11/2014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43752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C812966-360B-4FB7-A8AA-B0D683C24545}" type="datetimeFigureOut">
              <a:rPr lang="it-IT" smtClean="0"/>
              <a:t>30/11/2014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65995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C812966-360B-4FB7-A8AA-B0D683C24545}" type="datetimeFigureOut">
              <a:rPr lang="it-IT" smtClean="0"/>
              <a:t>30/11/2014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3907199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C812966-360B-4FB7-A8AA-B0D683C24545}" type="datetimeFigureOut">
              <a:rPr lang="it-IT" smtClean="0"/>
              <a:t>30/11/2014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3156535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C812966-360B-4FB7-A8AA-B0D683C24545}" type="datetimeFigureOut">
              <a:rPr lang="it-IT" smtClean="0"/>
              <a:t>30/11/2014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1108189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C812966-360B-4FB7-A8AA-B0D683C24545}" type="datetimeFigureOut">
              <a:rPr lang="it-IT" smtClean="0"/>
              <a:t>30/11/2014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1149797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C812966-360B-4FB7-A8AA-B0D683C24545}" type="datetimeFigureOut">
              <a:rPr lang="it-IT" smtClean="0"/>
              <a:t>30/11/2014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3447D9-327C-4AE4-9A3F-26A6F63DA598}" type="slidenum">
              <a:rPr lang="it-IT" smtClean="0"/>
              <a:t>‹N›</a:t>
            </a:fld>
            <a:endParaRPr lang="it-IT"/>
          </a:p>
        </p:txBody>
      </p:sp>
    </p:spTree>
    <p:extLst>
      <p:ext uri="{BB962C8B-B14F-4D97-AF65-F5344CB8AC3E}">
        <p14:creationId xmlns:p14="http://schemas.microsoft.com/office/powerpoint/2010/main" val="426575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812966-360B-4FB7-A8AA-B0D683C24545}" type="datetimeFigureOut">
              <a:rPr lang="it-IT" smtClean="0"/>
              <a:t>30/11/2014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447D9-327C-4AE4-9A3F-26A6F63DA598}" type="slidenum">
              <a:rPr lang="it-IT" smtClean="0"/>
              <a:t>‹N›</a:t>
            </a:fld>
            <a:endParaRPr lang="it-IT"/>
          </a:p>
        </p:txBody>
      </p:sp>
    </p:spTree>
    <p:extLst>
      <p:ext uri="{BB962C8B-B14F-4D97-AF65-F5344CB8AC3E}">
        <p14:creationId xmlns:p14="http://schemas.microsoft.com/office/powerpoint/2010/main" val="961652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I contratti del turismo organizzato</a:t>
            </a:r>
            <a:endParaRPr lang="it-IT" sz="3200" dirty="0"/>
          </a:p>
        </p:txBody>
      </p:sp>
      <p:sp>
        <p:nvSpPr>
          <p:cNvPr id="3" name="Segnaposto contenuto 2"/>
          <p:cNvSpPr>
            <a:spLocks noGrp="1"/>
          </p:cNvSpPr>
          <p:nvPr>
            <p:ph idx="1"/>
          </p:nvPr>
        </p:nvSpPr>
        <p:spPr/>
        <p:txBody>
          <a:bodyPr>
            <a:normAutofit/>
          </a:bodyPr>
          <a:lstStyle/>
          <a:p>
            <a:r>
              <a:rPr lang="it-IT" sz="2400" dirty="0" smtClean="0"/>
              <a:t>Codice del turismo decreto legislativo n. 79/2011 = artt. 32 – 51;</a:t>
            </a:r>
          </a:p>
          <a:p>
            <a:r>
              <a:rPr lang="it-IT" sz="2400" dirty="0" smtClean="0"/>
              <a:t>Codice del consumo decreto legislativo n. 206/2005;</a:t>
            </a:r>
          </a:p>
          <a:p>
            <a:r>
              <a:rPr lang="it-IT" sz="2400" dirty="0" smtClean="0"/>
              <a:t>Direttiva europea n. 314/1990 = viaggi, vacanze, circuiti tutto compreso;</a:t>
            </a:r>
          </a:p>
          <a:p>
            <a:r>
              <a:rPr lang="it-IT" sz="2400" dirty="0" smtClean="0"/>
              <a:t>Direttiva n. 83/2011 = sui diritti del consumatore;</a:t>
            </a:r>
          </a:p>
          <a:p>
            <a:r>
              <a:rPr lang="it-IT" sz="2400" dirty="0" smtClean="0"/>
              <a:t>Proposta di direttiva europea nuova = informazioni al turista; responsabilità degli operatori; tutela in caso di fallimento; tutela dei consumatori che comprano pacchetti turistici via web.</a:t>
            </a:r>
            <a:endParaRPr lang="it-IT" sz="2400" dirty="0"/>
          </a:p>
        </p:txBody>
      </p:sp>
    </p:spTree>
    <p:extLst>
      <p:ext uri="{BB962C8B-B14F-4D97-AF65-F5344CB8AC3E}">
        <p14:creationId xmlns:p14="http://schemas.microsoft.com/office/powerpoint/2010/main" val="14722982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400" dirty="0" smtClean="0"/>
              <a:t>Danno da vacanza rovinata = disagio psicologico e fisico per la mancata realizzazione in tutto o in parte della vacanza programmata. La prova deve essere data dal consumatore, dimostrando l’inadempimento del contratto di pacchetto turistico.</a:t>
            </a:r>
          </a:p>
          <a:p>
            <a:pPr algn="just"/>
            <a:r>
              <a:rPr lang="it-IT" sz="2400" dirty="0" smtClean="0"/>
              <a:t>Danno:</a:t>
            </a:r>
          </a:p>
          <a:p>
            <a:pPr algn="just"/>
            <a:r>
              <a:rPr lang="it-IT" sz="2400" dirty="0" smtClean="0"/>
              <a:t>- per la parte di viaggio che non è stata corrisposta e per le spese aggiuntive sostenute;</a:t>
            </a:r>
          </a:p>
          <a:p>
            <a:pPr algn="just"/>
            <a:r>
              <a:rPr lang="it-IT" sz="2400" dirty="0" smtClean="0"/>
              <a:t>- impossibilità di utilizzare il periodo di vacanza come occasione di riposo, piacere e divertimento.</a:t>
            </a:r>
            <a:endParaRPr lang="it-IT" sz="2400" dirty="0"/>
          </a:p>
        </p:txBody>
      </p:sp>
    </p:spTree>
    <p:extLst>
      <p:ext uri="{BB962C8B-B14F-4D97-AF65-F5344CB8AC3E}">
        <p14:creationId xmlns:p14="http://schemas.microsoft.com/office/powerpoint/2010/main" val="1944376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r>
              <a:rPr lang="it-IT" sz="2400" dirty="0" smtClean="0"/>
              <a:t>Impossibilità della prestazione per forza maggiore = organizzatore è esente da responsabilità.</a:t>
            </a:r>
          </a:p>
          <a:p>
            <a:r>
              <a:rPr lang="it-IT" sz="2400" dirty="0" smtClean="0"/>
              <a:t>Art. 46 codice del turismo = in caso di inadempimento o inesatto adempimento del contratto deve essere l’organizzatore a dimostrare che il mancato adempimento è stato determinato da causa imputabile al turista, dal fatto di un terzo a carattere imprevedibile o inevitabile o da caso fortuito o forza maggiore. </a:t>
            </a:r>
          </a:p>
          <a:p>
            <a:r>
              <a:rPr lang="it-IT" sz="2400" dirty="0" smtClean="0"/>
              <a:t>Evento imprevedibile: es. ciclone tropicale.</a:t>
            </a:r>
          </a:p>
          <a:p>
            <a:r>
              <a:rPr lang="it-IT" sz="2400" dirty="0" smtClean="0"/>
              <a:t>Il consumatore deve dimostrare l’inadempimento dell’organizzatore. L’organizzatore deve invece dimostrare di aver agito con normale diligenza e di aver fatto tutto il possibile per evitare i danni.</a:t>
            </a:r>
          </a:p>
          <a:p>
            <a:r>
              <a:rPr lang="it-IT" sz="2400" dirty="0" smtClean="0"/>
              <a:t>Termine di prescrizione per agire chiedendo risarcimento danni = tre anni dalla data di rientro del turista. </a:t>
            </a:r>
          </a:p>
          <a:p>
            <a:r>
              <a:rPr lang="it-IT" sz="2400" dirty="0" smtClean="0"/>
              <a:t>Reclamo.</a:t>
            </a:r>
          </a:p>
          <a:p>
            <a:r>
              <a:rPr lang="it-IT" sz="2400" dirty="0" smtClean="0"/>
              <a:t>Obblighi assicurativi a carico dell’organizzatore e dell’intermediario.</a:t>
            </a:r>
          </a:p>
          <a:p>
            <a:r>
              <a:rPr lang="it-IT" sz="2400" dirty="0" smtClean="0"/>
              <a:t>Fondo nazionale di garanzia presso la Presidenza del Consiglio dei ministri = interviene in caso di fallimento o insolvenza dell’organizzatore o venditore del pacchetto turistico. = rimborso del prezzo versato, rimpatrio del viaggiatore, rientri forzati di turisti da Stati non appartenenti all’Unione europea in caso di emergenze.</a:t>
            </a:r>
          </a:p>
          <a:p>
            <a:r>
              <a:rPr lang="it-IT" sz="2400" dirty="0" smtClean="0"/>
              <a:t>Il fondo poi potrà rivalersi nei confronti della </a:t>
            </a:r>
            <a:r>
              <a:rPr lang="it-IT" sz="2400" smtClean="0"/>
              <a:t>parte inadempiente. </a:t>
            </a:r>
            <a:endParaRPr lang="it-IT" sz="2400" dirty="0"/>
          </a:p>
        </p:txBody>
      </p:sp>
    </p:spTree>
    <p:extLst>
      <p:ext uri="{BB962C8B-B14F-4D97-AF65-F5344CB8AC3E}">
        <p14:creationId xmlns:p14="http://schemas.microsoft.com/office/powerpoint/2010/main" val="2564608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400" dirty="0" smtClean="0"/>
              <a:t>Organizzatore e intermediario.</a:t>
            </a:r>
          </a:p>
          <a:p>
            <a:r>
              <a:rPr lang="it-IT" sz="2400" dirty="0" smtClean="0"/>
              <a:t>Organizzatore = l’operatore si obbliga in nome proprio e a suo nome promette al turista il pacchetto turistico;</a:t>
            </a:r>
          </a:p>
          <a:p>
            <a:r>
              <a:rPr lang="it-IT" sz="2400" dirty="0" smtClean="0"/>
              <a:t>Intermediario = l’agente si impegna a procurare al turista il pacchetto turistico o i singoli servizi turistici che verranno poi erogati da altri imprenditori.</a:t>
            </a:r>
          </a:p>
          <a:p>
            <a:r>
              <a:rPr lang="it-IT" sz="2400" u="sng" dirty="0" smtClean="0"/>
              <a:t>Tre contratti:</a:t>
            </a:r>
          </a:p>
          <a:p>
            <a:r>
              <a:rPr lang="it-IT" sz="2400" u="sng" dirty="0" smtClean="0"/>
              <a:t>Rapporto tra organizzatore del viaggio e intermediario </a:t>
            </a:r>
            <a:r>
              <a:rPr lang="it-IT" sz="2400" dirty="0" smtClean="0"/>
              <a:t>= organizzazione di un viaggio tramite intermediario = l’intermediario colloca sul mercato i servizi offerti dall’organizzatore.</a:t>
            </a:r>
          </a:p>
          <a:p>
            <a:r>
              <a:rPr lang="it-IT" sz="2400" u="sng" dirty="0" smtClean="0"/>
              <a:t>Rapporto tra viaggiatore ed intermediario = mandato </a:t>
            </a:r>
            <a:r>
              <a:rPr lang="it-IT" sz="2400" dirty="0" smtClean="0"/>
              <a:t>= l’intermediario raccoglie le prenotazioni dei viaggiatori; </a:t>
            </a:r>
          </a:p>
          <a:p>
            <a:r>
              <a:rPr lang="it-IT" sz="2400" u="sng" dirty="0" smtClean="0"/>
              <a:t>Rapporto tra organizzatore di viaggi e viaggiatore </a:t>
            </a:r>
            <a:r>
              <a:rPr lang="it-IT" sz="2400" dirty="0" smtClean="0"/>
              <a:t>= contratto concluso attraverso l’intermediario. </a:t>
            </a:r>
            <a:endParaRPr lang="it-IT" sz="2400" dirty="0"/>
          </a:p>
        </p:txBody>
      </p:sp>
    </p:spTree>
    <p:extLst>
      <p:ext uri="{BB962C8B-B14F-4D97-AF65-F5344CB8AC3E}">
        <p14:creationId xmlns:p14="http://schemas.microsoft.com/office/powerpoint/2010/main" val="4238459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La forma del contratto:</a:t>
            </a:r>
          </a:p>
          <a:p>
            <a:r>
              <a:rPr lang="it-IT" sz="2000" dirty="0" smtClean="0"/>
              <a:t>Contratto di vendita di pacchetti turistici deve essere redatto in forma chiara e precisa. Una copia del contratto sottoscritta dall’organizzatore o venditore deve essere rilasciata al consumatore (art. 24 codice del turismo).</a:t>
            </a:r>
          </a:p>
          <a:p>
            <a:r>
              <a:rPr lang="it-IT" sz="2000" dirty="0" smtClean="0"/>
              <a:t>Forma scritta del contratto = in assenza di forma scritta il contratto è nullo.</a:t>
            </a:r>
          </a:p>
          <a:p>
            <a:r>
              <a:rPr lang="it-IT" sz="2000" dirty="0" smtClean="0"/>
              <a:t>Vendite on line = firma elettronica.</a:t>
            </a:r>
          </a:p>
          <a:p>
            <a:r>
              <a:rPr lang="it-IT" sz="2000" dirty="0" smtClean="0"/>
              <a:t>Il contratto è concluso nel momento in cui l’organizzatore accetta la proposta contrattuale del viaggiatore e dell’intermediario che agisce come mandatario.</a:t>
            </a:r>
          </a:p>
          <a:p>
            <a:r>
              <a:rPr lang="it-IT" sz="2000" dirty="0" smtClean="0"/>
              <a:t>Contratto on line = si perfeziona quando l’organizzatore (tour operator) invia la conferma per via telematica al cliente presso l’agenzia di viaggi venditrice.</a:t>
            </a:r>
            <a:endParaRPr lang="it-IT" sz="2000" dirty="0"/>
          </a:p>
        </p:txBody>
      </p:sp>
    </p:spTree>
    <p:extLst>
      <p:ext uri="{BB962C8B-B14F-4D97-AF65-F5344CB8AC3E}">
        <p14:creationId xmlns:p14="http://schemas.microsoft.com/office/powerpoint/2010/main" val="2195662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r>
              <a:rPr lang="it-IT" sz="2400" dirty="0" smtClean="0"/>
              <a:t>Elementi del contratto: destinazione, durata, prezzo, l’acconto non deve superare il 25% del prezzo, l’acconto viene versato a titolo di caparra, indicazione delle polizze assicurative e facoltative, luogo della struttura di accoglienza, categoria di classificazione, tipi di mezzi di trasporto usati, servizi inclusi nel pacchetto, termine entro il quale il consumatore deve essere informato nel caso di annullamento del viaggio per mancato raggiungimento del numero minimo di partecipanti.</a:t>
            </a:r>
          </a:p>
          <a:p>
            <a:pPr algn="just"/>
            <a:r>
              <a:rPr lang="it-IT" sz="2400" dirty="0" smtClean="0"/>
              <a:t>Fase precontrattuale delle trattative = l’organizzatore e l’intermediario </a:t>
            </a:r>
            <a:r>
              <a:rPr lang="it-IT" sz="2400" dirty="0" smtClean="0"/>
              <a:t>devono </a:t>
            </a:r>
            <a:r>
              <a:rPr lang="it-IT" sz="2400" dirty="0" smtClean="0"/>
              <a:t>informare il cliente sulle formalità in materia sanitaria, sui visti e i passaporti necessari per oltrepassare le frontiere e per il soggiorno nei Paesi di destinazione. </a:t>
            </a:r>
            <a:endParaRPr lang="it-IT" sz="2400" dirty="0"/>
          </a:p>
        </p:txBody>
      </p:sp>
    </p:spTree>
    <p:extLst>
      <p:ext uri="{BB962C8B-B14F-4D97-AF65-F5344CB8AC3E}">
        <p14:creationId xmlns:p14="http://schemas.microsoft.com/office/powerpoint/2010/main" val="1263570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lgn="just"/>
            <a:r>
              <a:rPr lang="it-IT" sz="2000" dirty="0" smtClean="0"/>
              <a:t>Se le prestazioni non vengono correttamente adempiute vi è responsabilità contrattuale = a meno che il venditore o l’organizzatore non forniscano prova adeguata che l’inadempimento non sia a loro imputabile.</a:t>
            </a:r>
          </a:p>
          <a:p>
            <a:pPr algn="just"/>
            <a:r>
              <a:rPr lang="it-IT" sz="2000" dirty="0" smtClean="0"/>
              <a:t>Cessione del contratto. Entro 4 giorni dalla partenza il consumatore deve avvisare per iscritto  l’organizzatore e l’intermediario indicando le generalità della persona a cui cede il contratto (cessionario).</a:t>
            </a:r>
          </a:p>
          <a:p>
            <a:pPr algn="just"/>
            <a:r>
              <a:rPr lang="it-IT" sz="2000" dirty="0" smtClean="0"/>
              <a:t>Revisione del prezzo del contratto = variazione del cambio, spese di carburante, tasse ecc. Questa possibilità deve essere indicata nel contratto. Se l’aumento è superiore al 10% il viaggiatore può recedere dal contratto. </a:t>
            </a:r>
          </a:p>
          <a:p>
            <a:pPr algn="just"/>
            <a:r>
              <a:rPr lang="it-IT" sz="2000" dirty="0" smtClean="0"/>
              <a:t>Modifica di altri elementi del contratto su iniziativa dell’organizzatore e dell’intermediario = avviso in forma scritta. Se il viaggiatore non accetta può recedere dal contratto senza pagare alcuna penale.</a:t>
            </a:r>
          </a:p>
          <a:p>
            <a:pPr algn="just"/>
            <a:r>
              <a:rPr lang="it-IT" sz="2000" dirty="0" smtClean="0"/>
              <a:t>In caso di recesso o di annullamento del pacchetto turistico = il turista ha diritto alla prestazione alternativa. Pacchetto di qualità equivalente o superiore senza aumento di prezzo. </a:t>
            </a:r>
          </a:p>
          <a:p>
            <a:pPr algn="just"/>
            <a:endParaRPr lang="it-IT" sz="2400" dirty="0"/>
          </a:p>
          <a:p>
            <a:endParaRPr lang="it-IT" sz="2400" dirty="0" smtClean="0"/>
          </a:p>
          <a:p>
            <a:endParaRPr lang="it-IT" sz="2400" dirty="0"/>
          </a:p>
          <a:p>
            <a:endParaRPr lang="it-IT" sz="2400" dirty="0" smtClean="0"/>
          </a:p>
        </p:txBody>
      </p:sp>
    </p:spTree>
    <p:extLst>
      <p:ext uri="{BB962C8B-B14F-4D97-AF65-F5344CB8AC3E}">
        <p14:creationId xmlns:p14="http://schemas.microsoft.com/office/powerpoint/2010/main" val="3571832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it-IT" sz="2400" dirty="0" smtClean="0"/>
              <a:t>Dopo la partenza = l’organizzatore non può fornire alcuni servizi promessi deve predisporre soluzioni alternative. Se il cliente non accetta le soluzioni alternative l’organizzatore </a:t>
            </a:r>
            <a:r>
              <a:rPr lang="it-IT" sz="2400" dirty="0" smtClean="0"/>
              <a:t>deve rimborsare </a:t>
            </a:r>
            <a:r>
              <a:rPr lang="it-IT" sz="2400" dirty="0" smtClean="0"/>
              <a:t>la differenza tra le prestazioni originariamente previste nel contratto e quelle effettivamente fornite. </a:t>
            </a:r>
          </a:p>
          <a:p>
            <a:r>
              <a:rPr lang="it-IT" sz="2400" dirty="0" smtClean="0"/>
              <a:t>Recesso dal contratto dell’organizzatore = causa di forza maggiore o mancanza del numero minimo di partecipanti. Comunicazione al turista almeno 20 giorni prima della partenza.</a:t>
            </a:r>
          </a:p>
          <a:p>
            <a:r>
              <a:rPr lang="it-IT" sz="2400" dirty="0" smtClean="0"/>
              <a:t>Il consumatore ha diritto di usufruire di un altro pacchetto turistico di qualità equivalente o </a:t>
            </a:r>
            <a:r>
              <a:rPr lang="it-IT" sz="2400" smtClean="0"/>
              <a:t>superiore </a:t>
            </a:r>
            <a:r>
              <a:rPr lang="it-IT" sz="2400" smtClean="0"/>
              <a:t>oppure </a:t>
            </a:r>
            <a:r>
              <a:rPr lang="it-IT" sz="2400" dirty="0" smtClean="0"/>
              <a:t>di qualità inferiore con corresponsione della differenza di prezzo.</a:t>
            </a:r>
          </a:p>
          <a:p>
            <a:r>
              <a:rPr lang="it-IT" sz="2400" dirty="0" smtClean="0"/>
              <a:t>Rinuncia del turista.</a:t>
            </a:r>
          </a:p>
          <a:p>
            <a:r>
              <a:rPr lang="it-IT" sz="2400" dirty="0" smtClean="0"/>
              <a:t>Impossibilità sopravvenuta.</a:t>
            </a:r>
          </a:p>
          <a:p>
            <a:endParaRPr lang="it-IT" sz="2400" dirty="0"/>
          </a:p>
        </p:txBody>
      </p:sp>
    </p:spTree>
    <p:extLst>
      <p:ext uri="{BB962C8B-B14F-4D97-AF65-F5344CB8AC3E}">
        <p14:creationId xmlns:p14="http://schemas.microsoft.com/office/powerpoint/2010/main" val="714216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400" dirty="0" smtClean="0"/>
              <a:t>La responsabilità dell’organizzatore.</a:t>
            </a:r>
          </a:p>
          <a:p>
            <a:pPr algn="just"/>
            <a:r>
              <a:rPr lang="it-IT" sz="2400" dirty="0" smtClean="0"/>
              <a:t>L’organizzatore del pacchetto turistico assume l’obbligo in nome proprio di fornire i servizi al consumatore.</a:t>
            </a:r>
          </a:p>
          <a:p>
            <a:pPr algn="just"/>
            <a:r>
              <a:rPr lang="it-IT" sz="2400" dirty="0" smtClean="0"/>
              <a:t>Art. 43 = responsabilità dell’organizzatore anche per il fatto di altri prestatori del servizio (coloro che effettuano singole prestazioni o singoli servizi: albergatore, vettori, ristoratori, gestori di villaggi turistici, titolari di strutture ricettive, accompagnatori in escursioni ecc.). L’organizzatore poi può esercitare il diritto di rivalsa verso coloro che hanno effettuato i singoli servizi. </a:t>
            </a:r>
          </a:p>
          <a:p>
            <a:pPr algn="just"/>
            <a:r>
              <a:rPr lang="it-IT" sz="2400" dirty="0" smtClean="0"/>
              <a:t>L’organizzatore assume una obbligazione di risultato.</a:t>
            </a:r>
            <a:endParaRPr lang="it-IT" sz="2400" dirty="0"/>
          </a:p>
        </p:txBody>
      </p:sp>
    </p:spTree>
    <p:extLst>
      <p:ext uri="{BB962C8B-B14F-4D97-AF65-F5344CB8AC3E}">
        <p14:creationId xmlns:p14="http://schemas.microsoft.com/office/powerpoint/2010/main" val="181115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pPr algn="just"/>
            <a:r>
              <a:rPr lang="it-IT" sz="2400" dirty="0" smtClean="0"/>
              <a:t>Responsabilità dell’intermediario = l’intermediario nel contratto di intermediazione si obbliga a procurare al turista per un dato prezzo un pacchetto turistico o servizi turistici singoli e separati che saranno erogati concretamente dall’organizzatore o dal fornitore del singolo servizio. </a:t>
            </a:r>
          </a:p>
          <a:p>
            <a:pPr algn="just"/>
            <a:r>
              <a:rPr lang="it-IT" sz="2400" dirty="0" smtClean="0"/>
              <a:t>Contratto di intermediazione = mandato. </a:t>
            </a:r>
          </a:p>
          <a:p>
            <a:pPr algn="just"/>
            <a:r>
              <a:rPr lang="it-IT" sz="2400" dirty="0" smtClean="0"/>
              <a:t>Obblighi di informazione a cui è tenuto l’intermediario = in merito agli orari di partenza e di arrivo, modalità del soggiorno, pratiche del passaporto, pratiche di dogane, modifiche degli orari di partenza, sulle situazioni politiche del Paese visitato ecc. </a:t>
            </a:r>
          </a:p>
          <a:p>
            <a:pPr algn="just"/>
            <a:r>
              <a:rPr lang="it-IT" sz="2400" dirty="0" smtClean="0"/>
              <a:t>Intermediario = agente di viaggio = deve indicare al cliente la sua qualità di agente di viaggio. In caso contrario risponde come fosse l’organizzatore del pacchetto viaggi. Necessità che l’intermediario fornisca documenti illustrativi. </a:t>
            </a:r>
          </a:p>
          <a:p>
            <a:pPr algn="just"/>
            <a:r>
              <a:rPr lang="it-IT" sz="2400" dirty="0" smtClean="0"/>
              <a:t>Le responsabilità dell’organizzatore e dell’intermediario sono separate. Non vi è responsabilità solidale. </a:t>
            </a:r>
            <a:endParaRPr lang="it-IT" sz="2400" dirty="0"/>
          </a:p>
        </p:txBody>
      </p:sp>
    </p:spTree>
    <p:extLst>
      <p:ext uri="{BB962C8B-B14F-4D97-AF65-F5344CB8AC3E}">
        <p14:creationId xmlns:p14="http://schemas.microsoft.com/office/powerpoint/2010/main" val="3993356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Il risarcimento del danno da vacanza rovinata.</a:t>
            </a:r>
          </a:p>
          <a:p>
            <a:r>
              <a:rPr lang="it-IT" sz="2000" dirty="0" smtClean="0"/>
              <a:t>Art. 47 codice del turismo = danno da vacanza rovinata = si tratta di quella parte di danno collegata al tempo di vacanza inutilmente trascorso e all’irripetibilità dell’occasione perduta.</a:t>
            </a:r>
          </a:p>
          <a:p>
            <a:r>
              <a:rPr lang="it-IT" sz="2000" dirty="0" smtClean="0"/>
              <a:t>Corte di giustizia dell’Unione europea = 12 marzo 2002 causa </a:t>
            </a:r>
            <a:r>
              <a:rPr lang="it-IT" sz="2000" dirty="0" err="1" smtClean="0"/>
              <a:t>Leiter</a:t>
            </a:r>
            <a:r>
              <a:rPr lang="it-IT" sz="2000" dirty="0"/>
              <a:t> </a:t>
            </a:r>
            <a:r>
              <a:rPr lang="it-IT" sz="2000" dirty="0" smtClean="0"/>
              <a:t>= risarcimento del danno non patrimoniale = risarcimento del danno morale derivante dall’inadempimento o dalla cattiva esecuzione delle prestazioni fornite in occasione di un viaggio tutto compreso.</a:t>
            </a:r>
          </a:p>
          <a:p>
            <a:r>
              <a:rPr lang="it-IT" sz="2000" dirty="0" smtClean="0"/>
              <a:t>Danno non patrimoniale = danno legato alla violazione dell’interesse del turista di godere pienamente del viaggio organizzato come occasione di piacere, di relax, di riposo.</a:t>
            </a:r>
          </a:p>
          <a:p>
            <a:r>
              <a:rPr lang="it-IT" sz="2000" dirty="0" smtClean="0"/>
              <a:t>Artt. 2059 codice civile, art. 2 </a:t>
            </a:r>
            <a:r>
              <a:rPr lang="it-IT" sz="2000" dirty="0" err="1" smtClean="0"/>
              <a:t>Cost</a:t>
            </a:r>
            <a:r>
              <a:rPr lang="it-IT" sz="2000" dirty="0" smtClean="0"/>
              <a:t>. sulla garanzia dei diritti inviolabili della persona umana, art. 32 </a:t>
            </a:r>
            <a:r>
              <a:rPr lang="it-IT" sz="2000" dirty="0" err="1" smtClean="0"/>
              <a:t>Cost</a:t>
            </a:r>
            <a:r>
              <a:rPr lang="it-IT" sz="2000" dirty="0" smtClean="0"/>
              <a:t>. sulla tutela del diritto alla salute.</a:t>
            </a:r>
          </a:p>
          <a:p>
            <a:endParaRPr lang="it-IT" sz="2000" dirty="0"/>
          </a:p>
        </p:txBody>
      </p:sp>
    </p:spTree>
    <p:extLst>
      <p:ext uri="{BB962C8B-B14F-4D97-AF65-F5344CB8AC3E}">
        <p14:creationId xmlns:p14="http://schemas.microsoft.com/office/powerpoint/2010/main" val="87937321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1314</Words>
  <Application>Microsoft Office PowerPoint</Application>
  <PresentationFormat>Presentazione su schermo (4:3)</PresentationFormat>
  <Paragraphs>60</Paragraphs>
  <Slides>11</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11</vt:i4>
      </vt:variant>
    </vt:vector>
  </HeadingPairs>
  <TitlesOfParts>
    <vt:vector size="14" baseType="lpstr">
      <vt:lpstr>Arial</vt:lpstr>
      <vt:lpstr>Calibri</vt:lpstr>
      <vt:lpstr>Tema di Office</vt:lpstr>
      <vt:lpstr>I contratti del turismo organizzato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contratti del turismo organizzato</dc:title>
  <dc:creator>Daniele Butturini</dc:creator>
  <cp:lastModifiedBy>Bruno</cp:lastModifiedBy>
  <cp:revision>22</cp:revision>
  <dcterms:created xsi:type="dcterms:W3CDTF">2014-11-27T16:06:59Z</dcterms:created>
  <dcterms:modified xsi:type="dcterms:W3CDTF">2014-11-30T19:51:40Z</dcterms:modified>
</cp:coreProperties>
</file>