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116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234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42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30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25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7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680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43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53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30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594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9E36F-2499-FA48-8A7A-EDEE9471BFBC}" type="datetimeFigureOut">
              <a:rPr lang="it-IT" smtClean="0"/>
              <a:t>25/03/2013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83730-C094-5F42-9AC5-F0B3601667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86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Federalismo fiscale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000" dirty="0" smtClean="0">
                <a:solidFill>
                  <a:schemeClr val="tx1"/>
                </a:solidFill>
              </a:rPr>
              <a:t>(relazioni intergovernative finanziarie)</a:t>
            </a:r>
            <a:endParaRPr lang="it-IT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18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Potestà impositiva: Svizzera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Federazione: imposte enumerate (una parte delle imposte sul reddito delle persone fisiche e giuridiche; imposta sul patrimonio e sul valore aggiunto; beni di consumo, bollo e carburanti; dazi, ecc.).</a:t>
            </a:r>
          </a:p>
          <a:p>
            <a:r>
              <a:rPr lang="it-IT" dirty="0" smtClean="0"/>
              <a:t>Cantoni: 1) limiti (divieto di doppia imposizione e rispetto dei principi di armonizzazione fiscale stabiliti da leggi federali); 2) nel rispetto di detti limiti, libertà nello stabilire aliquote, tariffe e agevolazioni fiscali (purché non ingiustificate).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2638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Potestà impositiva: Canada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Federazione: “reperimento fondi mediante ogni forma di imposizione” (art. 91, c. 3) CA 1867)</a:t>
            </a:r>
          </a:p>
          <a:p>
            <a:r>
              <a:rPr lang="it-IT" dirty="0" smtClean="0"/>
              <a:t>Province: tra le altre, anche imposte dirette, per le finalità perseguite dalle Province (sez. 92, c. 2, CA 1867): principio di connessione.</a:t>
            </a:r>
          </a:p>
          <a:p>
            <a:r>
              <a:rPr lang="it-IT" dirty="0" smtClean="0"/>
              <a:t>Quattro fasi: applicazione dei principi costituzionali; esigenze belliche che spingono a incremento imposizione federale (mediante clausola “pace, ordine, buon governo”); attrazione delle competenze impositive alla Federazione (</a:t>
            </a:r>
            <a:r>
              <a:rPr lang="it-IT" dirty="0" err="1" smtClean="0"/>
              <a:t>tax</a:t>
            </a:r>
            <a:r>
              <a:rPr lang="it-IT" dirty="0" smtClean="0"/>
              <a:t> </a:t>
            </a:r>
            <a:r>
              <a:rPr lang="it-IT" dirty="0" err="1" smtClean="0"/>
              <a:t>rental</a:t>
            </a:r>
            <a:r>
              <a:rPr lang="it-IT" dirty="0" smtClean="0"/>
              <a:t> </a:t>
            </a:r>
            <a:r>
              <a:rPr lang="it-IT" dirty="0" err="1" smtClean="0"/>
              <a:t>agreements</a:t>
            </a:r>
            <a:r>
              <a:rPr lang="it-IT" dirty="0" smtClean="0"/>
              <a:t>); territorialità del gettito d’imposta (</a:t>
            </a:r>
            <a:r>
              <a:rPr lang="it-IT" dirty="0" err="1" smtClean="0"/>
              <a:t>tax</a:t>
            </a:r>
            <a:r>
              <a:rPr lang="it-IT" dirty="0" smtClean="0"/>
              <a:t> </a:t>
            </a:r>
            <a:r>
              <a:rPr lang="it-IT" dirty="0" err="1" smtClean="0"/>
              <a:t>collection</a:t>
            </a:r>
            <a:r>
              <a:rPr lang="it-IT" dirty="0" smtClean="0"/>
              <a:t> </a:t>
            </a:r>
            <a:r>
              <a:rPr lang="it-IT" dirty="0" err="1" smtClean="0"/>
              <a:t>agreements</a:t>
            </a:r>
            <a:r>
              <a:rPr lang="it-IT" dirty="0" smtClean="0"/>
              <a:t>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3104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Germania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Primato dell’imposizione federale (anche per conseguire finalità sociali: art. 105 GG);</a:t>
            </a:r>
          </a:p>
          <a:p>
            <a:r>
              <a:rPr lang="it-IT" dirty="0" smtClean="0"/>
              <a:t>Minuziosa ripartizione delle entrate e della aree di prelievo (art. 106 GG): entrate in tutto o in parte federali; in tutto o in parte dei </a:t>
            </a:r>
            <a:r>
              <a:rPr lang="it-IT" i="1" dirty="0" err="1" smtClean="0"/>
              <a:t>Länder</a:t>
            </a:r>
            <a:r>
              <a:rPr lang="it-IT" dirty="0" smtClean="0"/>
              <a:t> (secondo quanto dispone la legge federale o regionale); ripartite direttamente dal </a:t>
            </a:r>
            <a:r>
              <a:rPr lang="it-IT" i="1" dirty="0" smtClean="0"/>
              <a:t>GG</a:t>
            </a:r>
            <a:r>
              <a:rPr lang="it-IT" dirty="0" smtClean="0"/>
              <a:t>, che stabilisce le quote spettanti ai vari enti. 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530412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Potestà impositiva: Austria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Art. 3 FVG rinvia a una legge federale (</a:t>
            </a:r>
            <a:r>
              <a:rPr lang="it-IT" i="1" dirty="0" err="1" smtClean="0"/>
              <a:t>Finanzausgleichgesetz</a:t>
            </a:r>
            <a:r>
              <a:rPr lang="it-IT" i="1" dirty="0" smtClean="0"/>
              <a:t> –</a:t>
            </a:r>
            <a:r>
              <a:rPr lang="it-IT" dirty="0" smtClean="0"/>
              <a:t> FAG </a:t>
            </a:r>
            <a:r>
              <a:rPr lang="it-IT" i="1" dirty="0" smtClean="0"/>
              <a:t>legge sulla perequazione finanziaria</a:t>
            </a:r>
            <a:r>
              <a:rPr lang="it-IT" dirty="0" smtClean="0"/>
              <a:t>);</a:t>
            </a:r>
          </a:p>
          <a:p>
            <a:r>
              <a:rPr lang="it-IT" dirty="0" smtClean="0"/>
              <a:t>La FAG classifica le imposte secondo le tipologie indicate all’art. 6 FVG: imposte federali esclusive; imposte federali ripartite (comuni, addizionali, per il medesimo bene imponibile); provinciali esclusive; provinciali ripartite (comuni</a:t>
            </a:r>
            <a:r>
              <a:rPr lang="it-IT" dirty="0"/>
              <a:t>, addizionali, per il medesimo bene imponibile)</a:t>
            </a:r>
          </a:p>
        </p:txBody>
      </p:sp>
    </p:spTree>
    <p:extLst>
      <p:ext uri="{BB962C8B-B14F-4D97-AF65-F5344CB8AC3E}">
        <p14:creationId xmlns:p14="http://schemas.microsoft.com/office/powerpoint/2010/main" val="2279832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Perequazione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 smtClean="0"/>
              <a:t>USA</a:t>
            </a:r>
            <a:r>
              <a:rPr lang="it-IT" dirty="0" smtClean="0"/>
              <a:t>: assenza di disposizioni in materia di distribuzione delle risorse ed elevata concorrenza fiscale; ma cooperazione mediante sovvenzioni federali (</a:t>
            </a:r>
            <a:r>
              <a:rPr lang="it-IT" i="1" dirty="0" err="1" smtClean="0"/>
              <a:t>conditional</a:t>
            </a:r>
            <a:r>
              <a:rPr lang="it-IT" i="1" dirty="0" smtClean="0"/>
              <a:t> and </a:t>
            </a:r>
            <a:r>
              <a:rPr lang="it-IT" i="1" dirty="0" err="1" smtClean="0"/>
              <a:t>unconditional</a:t>
            </a:r>
            <a:r>
              <a:rPr lang="it-IT" i="1" dirty="0" smtClean="0"/>
              <a:t> </a:t>
            </a:r>
            <a:r>
              <a:rPr lang="it-IT" i="1" dirty="0" err="1" smtClean="0"/>
              <a:t>grants</a:t>
            </a:r>
            <a:r>
              <a:rPr lang="it-IT" dirty="0" smtClean="0"/>
              <a:t>, adottati in base alla </a:t>
            </a:r>
            <a:r>
              <a:rPr lang="it-IT" i="1" dirty="0" smtClean="0"/>
              <a:t>welfare </a:t>
            </a:r>
            <a:r>
              <a:rPr lang="it-IT" i="1" dirty="0" err="1" smtClean="0"/>
              <a:t>clause</a:t>
            </a:r>
            <a:r>
              <a:rPr lang="it-IT" i="1" dirty="0" smtClean="0"/>
              <a:t> </a:t>
            </a:r>
            <a:r>
              <a:rPr lang="it-IT" dirty="0" smtClean="0"/>
              <a:t>di cui all’art. I, s. 8, n. 1, Cost.); limitativi dell’autonomia finanziaria ma a garanzia dei diritti sociali;</a:t>
            </a:r>
          </a:p>
          <a:p>
            <a:r>
              <a:rPr lang="it-IT" b="1" dirty="0" smtClean="0"/>
              <a:t>Svizzera </a:t>
            </a:r>
            <a:r>
              <a:rPr lang="it-IT" dirty="0" smtClean="0"/>
              <a:t>(revisione </a:t>
            </a:r>
            <a:r>
              <a:rPr lang="it-IT" dirty="0" err="1" smtClean="0"/>
              <a:t>cost</a:t>
            </a:r>
            <a:r>
              <a:rPr lang="it-IT" dirty="0" smtClean="0"/>
              <a:t>. del 2003 in vigore dal 2008): riduzione differenze di capacità finanziaria, assicurare risorse finanziarie minime. Perequazione orizzontale e verticale per pervenire ad avere risorse pari all’85% della media.</a:t>
            </a:r>
            <a:endParaRPr lang="it-IT" b="1" dirty="0" smtClean="0"/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4202071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Perequazione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Canada</a:t>
            </a:r>
            <a:r>
              <a:rPr lang="it-IT" dirty="0" smtClean="0"/>
              <a:t>: </a:t>
            </a:r>
            <a:r>
              <a:rPr lang="it-IT" i="1" dirty="0" err="1" smtClean="0"/>
              <a:t>equalization</a:t>
            </a:r>
            <a:r>
              <a:rPr lang="it-IT" i="1" dirty="0" smtClean="0"/>
              <a:t> </a:t>
            </a:r>
            <a:r>
              <a:rPr lang="it-IT" i="1" dirty="0" err="1" smtClean="0"/>
              <a:t>grants</a:t>
            </a:r>
            <a:r>
              <a:rPr lang="it-IT" i="1" dirty="0" smtClean="0"/>
              <a:t> </a:t>
            </a:r>
            <a:r>
              <a:rPr lang="it-IT" dirty="0" smtClean="0"/>
              <a:t>(sez. 36 CA 1982). Meccanismi di carattere premiale: equilibrata ripartizione del potere impositivo sulla base degli accordi intergovernativi, assecondando spinte competitive, che conseguono l’autosufficienza economica;</a:t>
            </a:r>
          </a:p>
          <a:p>
            <a:r>
              <a:rPr lang="it-IT" b="1" dirty="0" err="1" smtClean="0"/>
              <a:t>Conditional</a:t>
            </a:r>
            <a:r>
              <a:rPr lang="it-IT" b="1" dirty="0" smtClean="0"/>
              <a:t> </a:t>
            </a:r>
            <a:r>
              <a:rPr lang="it-IT" b="1" dirty="0" err="1" smtClean="0"/>
              <a:t>grants</a:t>
            </a:r>
            <a:r>
              <a:rPr lang="it-IT" b="1" dirty="0" smtClean="0"/>
              <a:t>: </a:t>
            </a:r>
            <a:r>
              <a:rPr lang="it-IT" dirty="0" smtClean="0"/>
              <a:t>a sostegno delle politiche sociali secondo standard stabiliti a livello federale.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049903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Perequazione 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 smtClean="0"/>
              <a:t>Germania: </a:t>
            </a:r>
            <a:r>
              <a:rPr lang="it-IT" dirty="0" smtClean="0"/>
              <a:t>coniugare responsabilità e autosufficienza finanziaria con la garanzia di assicurare a tutti i tedeschi condizioni di vita equivalenti. </a:t>
            </a:r>
          </a:p>
          <a:p>
            <a:r>
              <a:rPr lang="it-IT" dirty="0" smtClean="0"/>
              <a:t>Perequazione verticale: art. 106, c. 3, GG (imposta sul reddito delle persone fisiche, sulle società e sul giro d’affari: ripartite, le cui quote sono stabilite dal </a:t>
            </a:r>
            <a:r>
              <a:rPr lang="it-IT" i="1" dirty="0" err="1" smtClean="0"/>
              <a:t>Bund</a:t>
            </a:r>
            <a:r>
              <a:rPr lang="it-IT" dirty="0" smtClean="0"/>
              <a:t> con legge su assenso del </a:t>
            </a:r>
            <a:r>
              <a:rPr lang="it-IT" i="1" dirty="0" err="1" smtClean="0"/>
              <a:t>Bundesrat</a:t>
            </a:r>
            <a:r>
              <a:rPr lang="it-IT" dirty="0" smtClean="0"/>
              <a:t>).</a:t>
            </a:r>
          </a:p>
          <a:p>
            <a:r>
              <a:rPr lang="it-IT" dirty="0" smtClean="0"/>
              <a:t>Orizzontale: 1) distribuzione delle imposte ripartite tra </a:t>
            </a:r>
            <a:r>
              <a:rPr lang="it-IT" i="1" dirty="0" err="1" smtClean="0"/>
              <a:t>Länder</a:t>
            </a:r>
            <a:r>
              <a:rPr lang="it-IT" dirty="0" smtClean="0"/>
              <a:t>; 2) quota Iva pari al massimo al 25% per </a:t>
            </a:r>
            <a:r>
              <a:rPr lang="it-IT" i="1" dirty="0" err="1" smtClean="0"/>
              <a:t>Länder</a:t>
            </a:r>
            <a:r>
              <a:rPr lang="it-IT" i="1" dirty="0" smtClean="0"/>
              <a:t> </a:t>
            </a:r>
            <a:r>
              <a:rPr lang="it-IT" dirty="0" smtClean="0"/>
              <a:t>con minori capacità fiscali; 3) </a:t>
            </a:r>
            <a:r>
              <a:rPr lang="it-IT" i="1" dirty="0" err="1" smtClean="0"/>
              <a:t>Geberländer</a:t>
            </a:r>
            <a:r>
              <a:rPr lang="it-IT" i="1" dirty="0" smtClean="0"/>
              <a:t> </a:t>
            </a:r>
            <a:r>
              <a:rPr lang="it-IT" dirty="0" smtClean="0"/>
              <a:t>e </a:t>
            </a:r>
            <a:r>
              <a:rPr lang="it-IT" i="1" dirty="0" err="1" smtClean="0"/>
              <a:t>NehmerLänder</a:t>
            </a:r>
            <a:r>
              <a:rPr lang="it-IT" dirty="0" smtClean="0"/>
              <a:t>.</a:t>
            </a:r>
          </a:p>
          <a:p>
            <a:r>
              <a:rPr lang="it-IT" dirty="0" smtClean="0"/>
              <a:t>Fondi federali integrativi.</a:t>
            </a:r>
            <a:r>
              <a:rPr lang="it-IT" i="1" dirty="0" smtClean="0"/>
              <a:t> </a:t>
            </a:r>
            <a:r>
              <a:rPr lang="it-IT" dirty="0" smtClean="0"/>
              <a:t>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130077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Difficoltà di individuare dei modelli di relazioni intergovernative finanziarie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Scarto tra costituzione formale e sostanziale nei rapporti finanziari (è massima negli Stati federali più risalenti del tempo: Stati Uniti e Canada);</a:t>
            </a:r>
          </a:p>
          <a:p>
            <a:r>
              <a:rPr lang="it-IT" dirty="0" smtClean="0"/>
              <a:t>Esigenze belliche e trasformazione in senso sociale dello stato liberale hanno </a:t>
            </a:r>
            <a:r>
              <a:rPr lang="it-IT" b="1" dirty="0" smtClean="0"/>
              <a:t>aumentato le potestà impositive della Federazione </a:t>
            </a:r>
            <a:r>
              <a:rPr lang="it-IT" dirty="0" smtClean="0"/>
              <a:t>(a scapito di quella sub-statale) ma anche </a:t>
            </a:r>
            <a:r>
              <a:rPr lang="it-IT" b="1" dirty="0" smtClean="0"/>
              <a:t>il potere di spesa delle </a:t>
            </a:r>
            <a:r>
              <a:rPr lang="it-IT" b="1" i="1" dirty="0" err="1" smtClean="0"/>
              <a:t>constituent</a:t>
            </a:r>
            <a:r>
              <a:rPr lang="it-IT" b="1" i="1" dirty="0" smtClean="0"/>
              <a:t> </a:t>
            </a:r>
            <a:r>
              <a:rPr lang="it-IT" b="1" i="1" dirty="0" err="1" smtClean="0"/>
              <a:t>units</a:t>
            </a:r>
            <a:r>
              <a:rPr lang="it-IT" dirty="0" smtClean="0"/>
              <a:t>;</a:t>
            </a:r>
            <a:r>
              <a:rPr lang="it-IT" b="1" dirty="0" smtClean="0"/>
              <a:t> </a:t>
            </a:r>
          </a:p>
          <a:p>
            <a:r>
              <a:rPr lang="it-IT" dirty="0" smtClean="0"/>
              <a:t>Evoluzione degli assetti federali: da competitivi a cooperativi;   </a:t>
            </a:r>
          </a:p>
          <a:p>
            <a:r>
              <a:rPr lang="it-IT" b="1" dirty="0" smtClean="0"/>
              <a:t>Perequazione</a:t>
            </a:r>
            <a:r>
              <a:rPr lang="it-IT" dirty="0" smtClean="0"/>
              <a:t>: meccanismi compensativi degli eccessi della competizione fiscale. Stempera ulteriormente la distinzione tra federalismi competitivi e cooperativi.</a:t>
            </a:r>
          </a:p>
          <a:p>
            <a:r>
              <a:rPr lang="it-IT" i="1" dirty="0" err="1" smtClean="0"/>
              <a:t>Intrastate</a:t>
            </a:r>
            <a:r>
              <a:rPr lang="it-IT" i="1" dirty="0" smtClean="0"/>
              <a:t> </a:t>
            </a:r>
            <a:r>
              <a:rPr lang="it-IT" i="1" dirty="0" err="1" smtClean="0"/>
              <a:t>federalism</a:t>
            </a:r>
            <a:r>
              <a:rPr lang="it-IT" i="1" dirty="0" smtClean="0"/>
              <a:t> </a:t>
            </a:r>
            <a:r>
              <a:rPr lang="it-IT" dirty="0" smtClean="0"/>
              <a:t>(seconde camere) e </a:t>
            </a:r>
            <a:r>
              <a:rPr lang="it-IT" i="1" dirty="0" err="1" smtClean="0"/>
              <a:t>interstate</a:t>
            </a:r>
            <a:r>
              <a:rPr lang="it-IT" i="1" dirty="0" smtClean="0"/>
              <a:t> </a:t>
            </a:r>
            <a:r>
              <a:rPr lang="it-IT" i="1" dirty="0" err="1" smtClean="0"/>
              <a:t>federalism</a:t>
            </a:r>
            <a:r>
              <a:rPr lang="it-IT" i="1" dirty="0" smtClean="0"/>
              <a:t> </a:t>
            </a:r>
            <a:r>
              <a:rPr lang="it-IT" dirty="0" smtClean="0"/>
              <a:t>(accordi di cooperazione tra Federazione e </a:t>
            </a:r>
            <a:r>
              <a:rPr lang="it-IT" i="1" dirty="0" err="1" smtClean="0"/>
              <a:t>constituent</a:t>
            </a:r>
            <a:r>
              <a:rPr lang="it-IT" i="1" dirty="0" smtClean="0"/>
              <a:t> </a:t>
            </a:r>
            <a:r>
              <a:rPr lang="it-IT" i="1" dirty="0" err="1" smtClean="0"/>
              <a:t>units</a:t>
            </a:r>
            <a:r>
              <a:rPr lang="it-IT" dirty="0" smtClean="0"/>
              <a:t>): efficaci argini al rafforzamento della potestà impositiva della Federazione?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98718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crisi del principio di connessione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In forza del quale ciascun </a:t>
            </a:r>
            <a:r>
              <a:rPr lang="it-IT" dirty="0"/>
              <a:t>livello di governo deve poter reperire le entrate necessarie all’assolvimento delle funzioni – anch’esse </a:t>
            </a:r>
            <a:r>
              <a:rPr lang="it-IT" dirty="0" smtClean="0"/>
              <a:t>costituzionalmente </a:t>
            </a:r>
            <a:r>
              <a:rPr lang="it-IT" dirty="0"/>
              <a:t>stabilite – per la cura degli interessi delle comunità di </a:t>
            </a:r>
            <a:r>
              <a:rPr lang="it-IT" dirty="0" smtClean="0"/>
              <a:t>riferimento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3573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Modello neutrale: poche disposizioni sulla potestà impositiva e sulla redistribuzione del gettito.</a:t>
            </a:r>
          </a:p>
          <a:p>
            <a:r>
              <a:rPr lang="it-IT" dirty="0" smtClean="0"/>
              <a:t>La costituzione disciplina la potestà impositiva e di spesa di entrambi i livelli di governo (non degli enti locali: la potestà ordinamentale è degli stati).</a:t>
            </a:r>
          </a:p>
          <a:p>
            <a:r>
              <a:rPr lang="it-IT" dirty="0" smtClean="0"/>
              <a:t>Lenta evoluzione verso modelli di integrazione e cooperazione anche in materia finanziaria (superamento del </a:t>
            </a:r>
            <a:r>
              <a:rPr lang="it-IT" i="1" dirty="0" err="1" smtClean="0"/>
              <a:t>dual</a:t>
            </a:r>
            <a:r>
              <a:rPr lang="it-IT" i="1" dirty="0" smtClean="0"/>
              <a:t> </a:t>
            </a:r>
            <a:r>
              <a:rPr lang="it-IT" i="1" dirty="0" err="1" smtClean="0"/>
              <a:t>federalism</a:t>
            </a:r>
            <a:r>
              <a:rPr lang="it-IT" dirty="0" smtClean="0"/>
              <a:t>)</a:t>
            </a:r>
          </a:p>
          <a:p>
            <a:r>
              <a:rPr lang="it-IT" dirty="0" smtClean="0"/>
              <a:t>Principio del pareggio del bilancio (principio di derivazione inglese).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391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Svizzera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Tipico modello duale: la potestà impositiva spetta ai cantoni a titolo originario; le imposte federali sono enumerate.</a:t>
            </a:r>
          </a:p>
          <a:p>
            <a:r>
              <a:rPr lang="it-IT" dirty="0" smtClean="0"/>
              <a:t>In ogni caso: si deve tener conto degli oneri derivanti dall’esercizio delle competenze federali e provvedere ad adeguata perequazione;</a:t>
            </a:r>
          </a:p>
          <a:p>
            <a:r>
              <a:rPr lang="it-IT" dirty="0" smtClean="0"/>
              <a:t>Equilibrio di bilancio con previsione di accantonamenti in fasi di espansione economica per poter poi avviare misure anticicliche in caso di recessione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520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Canada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Principi della costituzione finanziaria sono in costituzione già dal 1867;</a:t>
            </a:r>
          </a:p>
          <a:p>
            <a:r>
              <a:rPr lang="it-IT" dirty="0" smtClean="0"/>
              <a:t>Modello duale (competenze federali e provinciali) evoluto poi in un modello altamente cooperativo (mediante intese che hanno, nella sostanza, svuotato il modello costituzionale);</a:t>
            </a:r>
          </a:p>
          <a:p>
            <a:r>
              <a:rPr lang="it-IT" dirty="0" smtClean="0"/>
              <a:t>Competenze perequative della Federazione (costituzionalizzate nel 1982).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429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Germania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Art. 104a </a:t>
            </a:r>
            <a:r>
              <a:rPr lang="it-IT" i="1" dirty="0" smtClean="0"/>
              <a:t>GG</a:t>
            </a:r>
            <a:r>
              <a:rPr lang="it-IT" dirty="0" smtClean="0"/>
              <a:t>: principio di connessione. </a:t>
            </a:r>
            <a:r>
              <a:rPr lang="it-IT" dirty="0" err="1" smtClean="0"/>
              <a:t>Bund</a:t>
            </a:r>
            <a:r>
              <a:rPr lang="it-IT" dirty="0" smtClean="0"/>
              <a:t> e </a:t>
            </a:r>
            <a:r>
              <a:rPr lang="it-IT" dirty="0" err="1" smtClean="0"/>
              <a:t>Länder</a:t>
            </a:r>
            <a:r>
              <a:rPr lang="it-IT" dirty="0" smtClean="0"/>
              <a:t> sopportano separatamente le spese connesse alle competenze di cui sono titolari.</a:t>
            </a:r>
          </a:p>
          <a:p>
            <a:r>
              <a:rPr lang="it-IT" b="1" dirty="0" smtClean="0"/>
              <a:t>Regola</a:t>
            </a:r>
            <a:r>
              <a:rPr lang="it-IT" dirty="0" smtClean="0"/>
              <a:t>: Correlazione tra potestà impositiva, competenze e potestà di spesa. </a:t>
            </a:r>
          </a:p>
          <a:p>
            <a:r>
              <a:rPr lang="it-IT" dirty="0" smtClean="0"/>
              <a:t>… con molte eccezioni: è molto rara la effettiva corrispondenza soggettiva tra detentori della potestà impositiva e della potestà di spesa: spesso, un </a:t>
            </a:r>
            <a:r>
              <a:rPr lang="it-IT" i="1" dirty="0" smtClean="0"/>
              <a:t>Land</a:t>
            </a:r>
            <a:r>
              <a:rPr lang="it-IT" dirty="0" smtClean="0"/>
              <a:t> titolare di determinate funzioni non ha margini per manovrare le fonti di entrata corrispondenti, perché spettanti al </a:t>
            </a:r>
            <a:r>
              <a:rPr lang="it-IT" i="1" dirty="0" err="1" smtClean="0"/>
              <a:t>Bund</a:t>
            </a:r>
            <a:r>
              <a:rPr lang="it-IT" dirty="0" smtClean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478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Austria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Art. 13 </a:t>
            </a:r>
            <a:r>
              <a:rPr lang="it-IT" i="1" dirty="0" smtClean="0"/>
              <a:t>B-VG</a:t>
            </a:r>
            <a:r>
              <a:rPr lang="it-IT" dirty="0" smtClean="0"/>
              <a:t> rinvia a una legge costituzionale per la disciplina dei rapporti finanziari.</a:t>
            </a:r>
          </a:p>
          <a:p>
            <a:r>
              <a:rPr lang="it-IT" dirty="0" smtClean="0"/>
              <a:t>È la </a:t>
            </a:r>
            <a:r>
              <a:rPr lang="it-IT" i="1" dirty="0" err="1" smtClean="0"/>
              <a:t>Finanzverfassungsgesetz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i="1" dirty="0" smtClean="0"/>
              <a:t>FVG</a:t>
            </a:r>
            <a:r>
              <a:rPr lang="it-IT" dirty="0" smtClean="0"/>
              <a:t>) del 1848:</a:t>
            </a:r>
          </a:p>
          <a:p>
            <a:pPr marL="514350" indent="-514350">
              <a:buAutoNum type="arabicParenR"/>
            </a:pPr>
            <a:r>
              <a:rPr lang="it-IT" dirty="0" smtClean="0"/>
              <a:t>La disciplina delle relazioni finanziarie è rimessa alla Federazione;</a:t>
            </a:r>
          </a:p>
          <a:p>
            <a:pPr marL="514350" indent="-514350">
              <a:buAutoNum type="arabicParenR"/>
            </a:pPr>
            <a:r>
              <a:rPr lang="it-IT" dirty="0" smtClean="0"/>
              <a:t>La </a:t>
            </a:r>
            <a:r>
              <a:rPr lang="it-IT" i="1" dirty="0" smtClean="0"/>
              <a:t>FVG </a:t>
            </a:r>
            <a:r>
              <a:rPr lang="it-IT" dirty="0" smtClean="0"/>
              <a:t>disegna un riparto delle attribuzioni in materia finanziaria che non coincide, se non in parte, con quello ricavabile dal </a:t>
            </a:r>
            <a:r>
              <a:rPr lang="it-IT" i="1" dirty="0" smtClean="0"/>
              <a:t>B-VG</a:t>
            </a:r>
            <a:r>
              <a:rPr lang="it-IT" dirty="0" smtClean="0"/>
              <a:t>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0757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Potestà impositiva: USA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Dalla logica della separazione a quella della prevalenza della Federazione.</a:t>
            </a:r>
          </a:p>
          <a:p>
            <a:r>
              <a:rPr lang="it-IT" dirty="0" smtClean="0"/>
              <a:t>Originario art. I, s. 8, c. 1, Cost.: limita la potestà impositiva federale. Sembra escludere l’imposizione diretta sulle persone fisiche. La potestà degli Stati era di tipo residuale (X </a:t>
            </a:r>
            <a:r>
              <a:rPr lang="it-IT" dirty="0" err="1" smtClean="0"/>
              <a:t>em</a:t>
            </a:r>
            <a:r>
              <a:rPr lang="it-IT" dirty="0" smtClean="0"/>
              <a:t>.)</a:t>
            </a:r>
          </a:p>
          <a:p>
            <a:r>
              <a:rPr lang="it-IT" dirty="0" smtClean="0"/>
              <a:t>XVII </a:t>
            </a:r>
            <a:r>
              <a:rPr lang="it-IT" dirty="0" err="1" smtClean="0"/>
              <a:t>em</a:t>
            </a:r>
            <a:r>
              <a:rPr lang="it-IT" dirty="0" smtClean="0"/>
              <a:t>. (1913): alla Federazione spetta l’imposizione diretta sui redditi. Eliminato ogni vincolo alla potestà legislativa federale.</a:t>
            </a:r>
          </a:p>
          <a:p>
            <a:r>
              <a:rPr lang="it-IT" i="1" dirty="0" err="1" smtClean="0"/>
              <a:t>Helvering</a:t>
            </a:r>
            <a:r>
              <a:rPr lang="it-IT" i="1" dirty="0" smtClean="0"/>
              <a:t> v Davis</a:t>
            </a:r>
            <a:r>
              <a:rPr lang="it-IT" dirty="0" smtClean="0"/>
              <a:t> 1937: la determinazione di un’imposta federale su una determinata fonte di reddito preclude allo stato  membro di esercitare la propria potestà impositiva sulla stessa fonte (</a:t>
            </a:r>
            <a:r>
              <a:rPr lang="it-IT" i="1" dirty="0" err="1" smtClean="0"/>
              <a:t>preemption</a:t>
            </a:r>
            <a:r>
              <a:rPr lang="it-IT" dirty="0" smtClean="0"/>
              <a:t>). 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099845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1205</Words>
  <Application>Microsoft Office PowerPoint</Application>
  <PresentationFormat>Presentazione su schermo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Federalismo fiscale</vt:lpstr>
      <vt:lpstr>Difficoltà di individuare dei modelli di relazioni intergovernative finanziarie</vt:lpstr>
      <vt:lpstr>La crisi del principio di connessione</vt:lpstr>
      <vt:lpstr>USA</vt:lpstr>
      <vt:lpstr>Svizzera</vt:lpstr>
      <vt:lpstr>Canada</vt:lpstr>
      <vt:lpstr>Germania </vt:lpstr>
      <vt:lpstr>Austria</vt:lpstr>
      <vt:lpstr>Potestà impositiva: USA</vt:lpstr>
      <vt:lpstr>Potestà impositiva: Svizzera</vt:lpstr>
      <vt:lpstr>Potestà impositiva: Canada</vt:lpstr>
      <vt:lpstr>Germania</vt:lpstr>
      <vt:lpstr>Potestà impositiva: Austria</vt:lpstr>
      <vt:lpstr>Perequazione (1)</vt:lpstr>
      <vt:lpstr>Perequazione (2)</vt:lpstr>
      <vt:lpstr>Perequazione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Chiara Bertoni</cp:lastModifiedBy>
  <cp:revision>34</cp:revision>
  <dcterms:created xsi:type="dcterms:W3CDTF">2013-03-19T16:33:23Z</dcterms:created>
  <dcterms:modified xsi:type="dcterms:W3CDTF">2013-03-25T08:37:16Z</dcterms:modified>
</cp:coreProperties>
</file>