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484024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3230890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806892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698855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48836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2435668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3658307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317354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3402275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891863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D7EFF801-EDF5-4A3D-A439-08DE50595EA6}" type="datetimeFigureOut">
              <a:rPr lang="it-IT" smtClean="0"/>
              <a:pPr/>
              <a:t>24/10/2014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C90DA2F3-7DC0-4E14-B21C-9D3131B18831}" type="slidenum">
              <a:rPr lang="it-IT" smtClean="0"/>
              <a:pPr/>
              <a:t>‹N›</a:t>
            </a:fld>
            <a:endParaRPr lang="it-IT"/>
          </a:p>
        </p:txBody>
      </p:sp>
    </p:spTree>
    <p:extLst>
      <p:ext uri="{BB962C8B-B14F-4D97-AF65-F5344CB8AC3E}">
        <p14:creationId xmlns:p14="http://schemas.microsoft.com/office/powerpoint/2010/main" val="4039857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EFF801-EDF5-4A3D-A439-08DE50595EA6}" type="datetimeFigureOut">
              <a:rPr lang="it-IT" smtClean="0"/>
              <a:pPr/>
              <a:t>24/10/2014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0DA2F3-7DC0-4E14-B21C-9D3131B18831}" type="slidenum">
              <a:rPr lang="it-IT" smtClean="0"/>
              <a:pPr/>
              <a:t>‹N›</a:t>
            </a:fld>
            <a:endParaRPr lang="it-IT"/>
          </a:p>
        </p:txBody>
      </p:sp>
    </p:spTree>
    <p:extLst>
      <p:ext uri="{BB962C8B-B14F-4D97-AF65-F5344CB8AC3E}">
        <p14:creationId xmlns:p14="http://schemas.microsoft.com/office/powerpoint/2010/main" val="4267289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Le infrastrutture del </a:t>
            </a:r>
            <a:r>
              <a:rPr lang="it-IT" sz="3200" dirty="0" smtClean="0"/>
              <a:t>turismo</a:t>
            </a:r>
            <a:endParaRPr lang="it-IT" sz="3200" dirty="0"/>
          </a:p>
        </p:txBody>
      </p:sp>
      <p:sp>
        <p:nvSpPr>
          <p:cNvPr id="3" name="Segnaposto contenuto 2"/>
          <p:cNvSpPr>
            <a:spLocks noGrp="1"/>
          </p:cNvSpPr>
          <p:nvPr>
            <p:ph idx="1"/>
          </p:nvPr>
        </p:nvSpPr>
        <p:spPr/>
        <p:txBody>
          <a:bodyPr>
            <a:normAutofit lnSpcReduction="10000"/>
          </a:bodyPr>
          <a:lstStyle/>
          <a:p>
            <a:r>
              <a:rPr lang="it-IT" sz="2000" dirty="0" smtClean="0"/>
              <a:t>Beni pubblici destinati alla navigazione = beni di proprietà pubblica intesi come strumenti per il perseguimento da parte dello Stato o enti territoriali di interessi pubblici connessi con l’esercizio della navigazione e con le attività che nel mare o in prossimità del mare si svolgono. </a:t>
            </a:r>
          </a:p>
          <a:p>
            <a:r>
              <a:rPr lang="it-IT" sz="2000" dirty="0" smtClean="0"/>
              <a:t>Utilizzo diretto del bene demaniale o affidamento ad altri soggetti pubblici o privati del loro uso.</a:t>
            </a:r>
          </a:p>
          <a:p>
            <a:r>
              <a:rPr lang="it-IT" sz="2000" dirty="0" smtClean="0"/>
              <a:t>Beni pubblici destinati alla navigazione = beni del demanio marittimo che fanno parte del demanio necessario e i beni del demanio aeronautico.</a:t>
            </a:r>
          </a:p>
          <a:p>
            <a:r>
              <a:rPr lang="it-IT" sz="2000" dirty="0" smtClean="0"/>
              <a:t>Caratteri dei beni demaniali: inalienabili, non possono formare oggetto di negozi di diritto privato e neanche di possesso (non possono essere acquistati per usucapione da parte dei privati).</a:t>
            </a:r>
          </a:p>
          <a:p>
            <a:r>
              <a:rPr lang="it-IT" sz="2000" dirty="0" smtClean="0"/>
              <a:t>Uso comune;</a:t>
            </a:r>
          </a:p>
          <a:p>
            <a:r>
              <a:rPr lang="it-IT" sz="2000" dirty="0" smtClean="0"/>
              <a:t>Uso speciale;</a:t>
            </a:r>
          </a:p>
          <a:p>
            <a:r>
              <a:rPr lang="it-IT" sz="2000" dirty="0" smtClean="0"/>
              <a:t>Uso particolare o eccezionale.</a:t>
            </a:r>
          </a:p>
        </p:txBody>
      </p:sp>
    </p:spTree>
    <p:extLst>
      <p:ext uri="{BB962C8B-B14F-4D97-AF65-F5344CB8AC3E}">
        <p14:creationId xmlns:p14="http://schemas.microsoft.com/office/powerpoint/2010/main" val="598946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000" dirty="0" smtClean="0"/>
              <a:t>Il gestore aeroportuale riscuote i diritti aeroportuali, ovvero i diritti di approdo, partenza, sosta, ricovero degli aeromobili, ma anche le tasse di imbarco dei passeggeri e le tasse per l’imbarco e lo sbarco delle merci. </a:t>
            </a:r>
          </a:p>
          <a:p>
            <a:r>
              <a:rPr lang="it-IT" sz="2000" dirty="0" smtClean="0"/>
              <a:t>Tale materia è contemplata dalla direttiva europea 2009/12 che mira alla concorrenza fra aeroporti.</a:t>
            </a:r>
          </a:p>
          <a:p>
            <a:r>
              <a:rPr lang="it-IT" sz="2000" dirty="0" smtClean="0"/>
              <a:t>La gestione aeroportuale realizza un servizio pubblico di impresa. Infatti, i gestori aeroportuali oltre ad amministrare e governare l’infrastruttura aeroportuale possono esercitare attività di impresa erogando direttamente servizi aeroportuali agli utenti. </a:t>
            </a:r>
          </a:p>
          <a:p>
            <a:r>
              <a:rPr lang="it-IT" sz="2000" dirty="0" smtClean="0"/>
              <a:t>Differenza tra il modello di amministrazione e gestione di porti e aeroporti.</a:t>
            </a:r>
          </a:p>
          <a:p>
            <a:r>
              <a:rPr lang="it-IT" sz="2000" dirty="0" smtClean="0"/>
              <a:t>Autorità portuale non svolge attività imprenditoriali e di fornitura dei servizi portuali agli utenti. </a:t>
            </a:r>
          </a:p>
          <a:p>
            <a:r>
              <a:rPr lang="it-IT" sz="2000" dirty="0" smtClean="0"/>
              <a:t>Il gestore aeroportuale invece partecipa direttamente o indirettamente all’esercizio delle attività imprenditoriali che hanno come ambito di svolgimento l’aeroporto.</a:t>
            </a:r>
          </a:p>
          <a:p>
            <a:r>
              <a:rPr lang="it-IT" sz="2000" dirty="0" smtClean="0"/>
              <a:t>Aeroporto = polo di aggregazione di interessi e iniziative commerciali che esulano dalle funzioni essenziali dell’infrastruttura. </a:t>
            </a:r>
            <a:endParaRPr lang="it-IT"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000" dirty="0" smtClean="0"/>
              <a:t>Il gestore deve garantire che nell’aeroporto sia assicurata l’erogazione dei servizi di assistenza aeroportuale a terra (</a:t>
            </a:r>
            <a:r>
              <a:rPr lang="it-IT" sz="2000" u="sng" dirty="0" err="1" smtClean="0"/>
              <a:t>handling</a:t>
            </a:r>
            <a:r>
              <a:rPr lang="it-IT" sz="2000" dirty="0" smtClean="0"/>
              <a:t>) = servizi di assistenza all’aeromobile, servizi di assistenza ai passeggeri e servizi di assistenza a bagagli e merci (air side, </a:t>
            </a:r>
            <a:r>
              <a:rPr lang="it-IT" sz="2000" dirty="0" err="1" smtClean="0"/>
              <a:t>land</a:t>
            </a:r>
            <a:r>
              <a:rPr lang="it-IT" sz="2000" dirty="0" smtClean="0"/>
              <a:t> side).</a:t>
            </a:r>
          </a:p>
          <a:p>
            <a:r>
              <a:rPr lang="it-IT" sz="2000" dirty="0" smtClean="0"/>
              <a:t>Assistenza all’aeromobile.</a:t>
            </a:r>
          </a:p>
          <a:p>
            <a:r>
              <a:rPr lang="it-IT" sz="2000" dirty="0" smtClean="0"/>
              <a:t>Assistenza ai passeggeri.</a:t>
            </a:r>
          </a:p>
          <a:p>
            <a:r>
              <a:rPr lang="it-IT" sz="2000" dirty="0" smtClean="0"/>
              <a:t>Assistenza ai bagagli.</a:t>
            </a:r>
          </a:p>
          <a:p>
            <a:r>
              <a:rPr lang="it-IT" sz="2000" dirty="0" smtClean="0"/>
              <a:t>I servizi di </a:t>
            </a:r>
            <a:r>
              <a:rPr lang="it-IT" sz="2000" dirty="0" err="1" smtClean="0"/>
              <a:t>handling</a:t>
            </a:r>
            <a:r>
              <a:rPr lang="it-IT" sz="2000" dirty="0" smtClean="0"/>
              <a:t> possono essere prestati direttamente dal gestore o da altri soggetti in regime di concessione oppure in autoproduzione dai vettori.</a:t>
            </a:r>
          </a:p>
          <a:p>
            <a:r>
              <a:rPr lang="it-IT" sz="2000" dirty="0" smtClean="0"/>
              <a:t>Direttiva europea n. 67 del 1996 attuata in Italia da un decreto legislativo n. 18 del 1999 = negli aeroporti deve essere garantito il libero accesso al mercato dei servizi di </a:t>
            </a:r>
            <a:r>
              <a:rPr lang="it-IT" sz="2000" dirty="0" err="1" smtClean="0"/>
              <a:t>handling</a:t>
            </a:r>
            <a:r>
              <a:rPr lang="it-IT" sz="2000" dirty="0" smtClean="0"/>
              <a:t> ai prestatori di tali servizi e la presenza di almeno due diversi prestatori. </a:t>
            </a:r>
          </a:p>
          <a:p>
            <a:r>
              <a:rPr lang="it-IT" sz="2000" dirty="0" smtClean="0"/>
              <a:t>Almeno uno dei prestatori non deve essere controllato direttamente o indirettamente né dall’ente di gestione né da un vettore che abbia trasportato più del 25% dei passeggeri o delle merci registrati nell’aeroporto durante l’anno precedente.</a:t>
            </a:r>
          </a:p>
        </p:txBody>
      </p:sp>
    </p:spTree>
    <p:extLst>
      <p:ext uri="{BB962C8B-B14F-4D97-AF65-F5344CB8AC3E}">
        <p14:creationId xmlns:p14="http://schemas.microsoft.com/office/powerpoint/2010/main" val="3548650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sz="2400" dirty="0" smtClean="0"/>
              <a:t>Selezione dei prestatori di </a:t>
            </a:r>
            <a:r>
              <a:rPr lang="it-IT" sz="2400" dirty="0" err="1" smtClean="0"/>
              <a:t>handling</a:t>
            </a:r>
            <a:endParaRPr lang="it-IT" sz="2400" dirty="0" smtClean="0"/>
          </a:p>
          <a:p>
            <a:r>
              <a:rPr lang="it-IT" sz="2400" dirty="0" smtClean="0"/>
              <a:t>Tariffe</a:t>
            </a:r>
          </a:p>
          <a:p>
            <a:r>
              <a:rPr lang="it-IT" sz="2400" dirty="0" smtClean="0"/>
              <a:t>Gestione delle infrastrutture.</a:t>
            </a:r>
          </a:p>
          <a:p>
            <a:endParaRPr lang="it-IT" sz="2400" dirty="0"/>
          </a:p>
          <a:p>
            <a:r>
              <a:rPr lang="it-IT" sz="2400" dirty="0" smtClean="0"/>
              <a:t>Il gestore aeroportuale svolge:</a:t>
            </a:r>
          </a:p>
          <a:p>
            <a:r>
              <a:rPr lang="it-IT" sz="2400" dirty="0" smtClean="0"/>
              <a:t>Controlli di </a:t>
            </a:r>
            <a:r>
              <a:rPr lang="it-IT" sz="2400" dirty="0" smtClean="0"/>
              <a:t>sicurezza e </a:t>
            </a:r>
            <a:r>
              <a:rPr lang="it-IT" sz="2400" dirty="0" smtClean="0"/>
              <a:t>controllo dei </a:t>
            </a:r>
            <a:r>
              <a:rPr lang="it-IT" sz="2400" dirty="0" smtClean="0"/>
              <a:t>passeggeri (gestore), funzione di vigilanza su ogni attività in ambito aeroportuale (ENAC), funzioni </a:t>
            </a:r>
            <a:r>
              <a:rPr lang="it-IT" sz="2400" dirty="0" smtClean="0"/>
              <a:t>di vigilanza sui </a:t>
            </a:r>
            <a:r>
              <a:rPr lang="it-IT" sz="2400" dirty="0" smtClean="0"/>
              <a:t>beni dell’infrastruttura (gestore), </a:t>
            </a:r>
            <a:r>
              <a:rPr lang="it-IT" sz="2400" dirty="0" smtClean="0"/>
              <a:t>servizio </a:t>
            </a:r>
            <a:r>
              <a:rPr lang="it-IT" sz="2400" dirty="0" smtClean="0"/>
              <a:t>antincendio (Ministero dell’interno).</a:t>
            </a:r>
            <a:endParaRPr lang="it-IT" sz="2400" dirty="0" smtClean="0"/>
          </a:p>
          <a:p>
            <a:endParaRPr lang="it-IT" sz="2400" dirty="0"/>
          </a:p>
          <a:p>
            <a:r>
              <a:rPr lang="it-IT" sz="2400" dirty="0" smtClean="0"/>
              <a:t>Servizi di </a:t>
            </a:r>
            <a:r>
              <a:rPr lang="it-IT" sz="2400" dirty="0" smtClean="0"/>
              <a:t>controllo del traffico aereo (ENAV).</a:t>
            </a:r>
            <a:endParaRPr lang="it-IT" sz="2400" dirty="0"/>
          </a:p>
        </p:txBody>
      </p:sp>
    </p:spTree>
    <p:extLst>
      <p:ext uri="{BB962C8B-B14F-4D97-AF65-F5344CB8AC3E}">
        <p14:creationId xmlns:p14="http://schemas.microsoft.com/office/powerpoint/2010/main" val="642324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algn="just"/>
            <a:r>
              <a:rPr lang="it-IT" sz="2400" dirty="0" smtClean="0"/>
              <a:t>Demanio marittimo e turismo balneare.</a:t>
            </a:r>
          </a:p>
          <a:p>
            <a:pPr algn="just"/>
            <a:r>
              <a:rPr lang="it-IT" sz="2400" dirty="0" smtClean="0"/>
              <a:t>Finalità turistico ricreativa dell’utilizzazione del demanio marittimo è prevista dal </a:t>
            </a:r>
            <a:r>
              <a:rPr lang="it-IT" sz="2400" dirty="0" err="1" smtClean="0"/>
              <a:t>d.p.r.</a:t>
            </a:r>
            <a:r>
              <a:rPr lang="it-IT" sz="2400" dirty="0" smtClean="0"/>
              <a:t> 24 luglio 1977 n. 616 = delega alle regioni delle funzioni amministrative sul litorale marittimo, sulle aree demaniali, sul demanio lacuale e fluviale con riferimento all’uso dei beni per finalità turistico-ricreative.</a:t>
            </a:r>
          </a:p>
          <a:p>
            <a:pPr algn="just"/>
            <a:endParaRPr lang="it-IT" sz="2400" dirty="0"/>
          </a:p>
          <a:p>
            <a:pPr algn="just"/>
            <a:r>
              <a:rPr lang="it-IT" sz="2400" dirty="0" smtClean="0"/>
              <a:t>Codice della navigazione affidava all’amministrazione marittima il potere di regolare l’uso del demanio marittimo e l’esercizio su di esso delle funzioni di polizia. In ordine alla disciplina delle concessioni riguardanti l’occupazione e l’uso di beni demaniali e di zone di mare territoriale per determinati periodi di tempo non faceva alcuna distinzione relativa alle finalità. </a:t>
            </a:r>
            <a:endParaRPr lang="it-IT" sz="2400" dirty="0"/>
          </a:p>
        </p:txBody>
      </p:sp>
    </p:spTree>
    <p:extLst>
      <p:ext uri="{BB962C8B-B14F-4D97-AF65-F5344CB8AC3E}">
        <p14:creationId xmlns:p14="http://schemas.microsoft.com/office/powerpoint/2010/main" val="6060421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400" dirty="0" smtClean="0"/>
              <a:t>Concessione = strumento giuridico che attribuisce ad un soggetto, pubblico o privato, l’uso di un bene demaniale.</a:t>
            </a:r>
          </a:p>
          <a:p>
            <a:r>
              <a:rPr lang="it-IT" sz="2400" dirty="0" smtClean="0"/>
              <a:t>Concessionario = chi ha la concessione per usare il bene demaniale = diritto privato di godimento.</a:t>
            </a:r>
          </a:p>
          <a:p>
            <a:r>
              <a:rPr lang="it-IT" sz="2400" dirty="0" smtClean="0"/>
              <a:t>Se il diritto comprende quello di edificare sull’area demaniale = diritto di superficie. </a:t>
            </a:r>
          </a:p>
          <a:p>
            <a:r>
              <a:rPr lang="it-IT" sz="2400" dirty="0" smtClean="0"/>
              <a:t>Si può edificare sul demanio marittimo nel rispetto delle norme urbanistiche. Bisogna anche rispettare i vincoli paesaggistici (decreto legislativo 22 gennaio 2004 n. 42).</a:t>
            </a:r>
            <a:endParaRPr lang="it-IT" sz="2400" dirty="0"/>
          </a:p>
        </p:txBody>
      </p:sp>
    </p:spTree>
    <p:extLst>
      <p:ext uri="{BB962C8B-B14F-4D97-AF65-F5344CB8AC3E}">
        <p14:creationId xmlns:p14="http://schemas.microsoft.com/office/powerpoint/2010/main" val="39364414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pPr algn="just"/>
            <a:r>
              <a:rPr lang="it-IT" sz="1800" dirty="0" smtClean="0"/>
              <a:t>D.P.R. n. 616/1977 = delega alle regioni delle funzioni amministrative sul litorale marittimo e sul mare adiacente alle coste. Allo Stato invece le competenze in tema di navigazione marittima, sicurezza nazionale, polizia doganale.</a:t>
            </a:r>
          </a:p>
          <a:p>
            <a:pPr algn="just"/>
            <a:r>
              <a:rPr lang="it-IT" sz="1800" dirty="0" smtClean="0"/>
              <a:t>Legge n. 494 del 1993 attività turistiche e ricreative: gestione di stabilimenti balneari, esercizi di ristorazione e somministrazione di bevande e cibi, noleggio di imbarcazioni e di natanti, gestione di strutture ricettive ed attività ricreative e sportive, esercizi commerciali ecc. </a:t>
            </a:r>
          </a:p>
          <a:p>
            <a:pPr algn="just"/>
            <a:r>
              <a:rPr lang="it-IT" sz="1800" dirty="0" smtClean="0"/>
              <a:t>Fino al 1996 la delega alle regioni non è stata operativa e le funzioni amministrative relative al demanio marittimo hanno proseguito ad essere esercitate dall’autorità marittima.</a:t>
            </a:r>
          </a:p>
          <a:p>
            <a:pPr algn="just"/>
            <a:r>
              <a:rPr lang="it-IT" sz="1800" dirty="0" smtClean="0"/>
              <a:t>Decreto legislativo n. 112 del 1998 = conferimento generale alle regioni ed agli enti locali delle funzioni amministrative riguardanti il rilascio di concessioni di beni del demanio della navigazione interna, del demanio marittimo e di zone del mare territoriale.</a:t>
            </a:r>
          </a:p>
          <a:p>
            <a:pPr algn="just"/>
            <a:r>
              <a:rPr lang="it-IT" sz="1800" dirty="0" smtClean="0"/>
              <a:t>Riforma costituzionale del Titolo V = nuovo riparto di competenze fra Stato e regioni, attribuendo agli enti locali le funzioni amministrative secondo il principio di sussidiarietà verticale. </a:t>
            </a:r>
          </a:p>
        </p:txBody>
      </p:sp>
    </p:spTree>
    <p:extLst>
      <p:ext uri="{BB962C8B-B14F-4D97-AF65-F5344CB8AC3E}">
        <p14:creationId xmlns:p14="http://schemas.microsoft.com/office/powerpoint/2010/main" val="19693408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lgn="just"/>
            <a:r>
              <a:rPr lang="it-IT" sz="2400" dirty="0" smtClean="0"/>
              <a:t>Gestione del demanio marittimo spetta a regioni ed enti locali.</a:t>
            </a:r>
          </a:p>
          <a:p>
            <a:pPr algn="just"/>
            <a:r>
              <a:rPr lang="it-IT" sz="2400" dirty="0" smtClean="0"/>
              <a:t>La proprietà dei beni resta invece allo Stato e per esso all’amministrazione finanziaria che la esercita attraverso l’Agenzia del demanio.</a:t>
            </a:r>
          </a:p>
          <a:p>
            <a:pPr algn="just"/>
            <a:r>
              <a:rPr lang="it-IT" sz="2400" dirty="0" smtClean="0"/>
              <a:t>Concessioni statali.</a:t>
            </a:r>
          </a:p>
          <a:p>
            <a:pPr algn="just"/>
            <a:r>
              <a:rPr lang="it-IT" sz="2400" dirty="0" smtClean="0"/>
              <a:t>Concessioni con licenza.</a:t>
            </a:r>
          </a:p>
          <a:p>
            <a:pPr algn="just"/>
            <a:r>
              <a:rPr lang="it-IT" sz="2400" dirty="0" smtClean="0"/>
              <a:t>Concessioni per atto pubblico.</a:t>
            </a:r>
          </a:p>
          <a:p>
            <a:pPr algn="just"/>
            <a:r>
              <a:rPr lang="it-IT" sz="2400" dirty="0" smtClean="0"/>
              <a:t>Concessioni comunali e regionali.</a:t>
            </a:r>
          </a:p>
          <a:p>
            <a:pPr algn="just"/>
            <a:r>
              <a:rPr lang="it-IT" sz="2400" dirty="0" smtClean="0"/>
              <a:t>Durata delle concessioni. </a:t>
            </a:r>
          </a:p>
          <a:p>
            <a:pPr algn="just"/>
            <a:r>
              <a:rPr lang="it-IT" sz="2400" dirty="0" smtClean="0"/>
              <a:t>Liberalizzazione dei servizi e imprese balneari (direttiva </a:t>
            </a:r>
            <a:r>
              <a:rPr lang="it-IT" sz="2400" dirty="0" err="1" smtClean="0"/>
              <a:t>Bolkenstein</a:t>
            </a:r>
            <a:r>
              <a:rPr lang="it-IT" sz="2400" dirty="0" smtClean="0"/>
              <a:t>).</a:t>
            </a:r>
          </a:p>
          <a:p>
            <a:endParaRPr lang="it-IT" dirty="0"/>
          </a:p>
        </p:txBody>
      </p:sp>
    </p:spTree>
    <p:extLst>
      <p:ext uri="{BB962C8B-B14F-4D97-AF65-F5344CB8AC3E}">
        <p14:creationId xmlns:p14="http://schemas.microsoft.com/office/powerpoint/2010/main" val="1596779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r>
              <a:rPr lang="it-IT" sz="2000" dirty="0" smtClean="0"/>
              <a:t>Art. 28 codice della navigazione:</a:t>
            </a:r>
          </a:p>
          <a:p>
            <a:r>
              <a:rPr lang="it-IT" sz="2000" dirty="0" smtClean="0"/>
              <a:t>Beni del demanio marittimo sono:</a:t>
            </a:r>
          </a:p>
          <a:p>
            <a:r>
              <a:rPr lang="it-IT" sz="2000" dirty="0" smtClean="0"/>
              <a:t>Lido, la spiaggia, i porti, le rade, le lagune, le foci dei fiumi che sboccano in mare, i bacini di acqua salsa o salmastra che almeno durante una parte dell’anno comunicano liberamente con il mare; i canali utilizzabili ad uso pubblico marittimo. </a:t>
            </a:r>
          </a:p>
          <a:p>
            <a:r>
              <a:rPr lang="it-IT" sz="2000" dirty="0" smtClean="0"/>
              <a:t>Stato è titolare del diritto di proprietà sui beni del demanio marittimo.</a:t>
            </a:r>
          </a:p>
          <a:p>
            <a:r>
              <a:rPr lang="it-IT" sz="2000" dirty="0" smtClean="0"/>
              <a:t>Le Regioni hanno la potestà legislativa e regolamentare .</a:t>
            </a:r>
          </a:p>
          <a:p>
            <a:r>
              <a:rPr lang="it-IT" sz="2000" dirty="0" smtClean="0"/>
              <a:t>Si tratta per le Regioni di una potestà legislativa esclusiva.</a:t>
            </a:r>
          </a:p>
          <a:p>
            <a:r>
              <a:rPr lang="it-IT" sz="2000" dirty="0" smtClean="0"/>
              <a:t>Porti e aeroporti = potestà legislativa concorrente.</a:t>
            </a:r>
          </a:p>
          <a:p>
            <a:r>
              <a:rPr lang="it-IT" sz="2000" dirty="0" smtClean="0"/>
              <a:t>Comuni = funzioni amministrative sul demanio marittimo che non siano riservate allo Stato in base ai principi di sussidiarietà, adeguatezza e differenziazione.</a:t>
            </a:r>
          </a:p>
          <a:p>
            <a:r>
              <a:rPr lang="it-IT" sz="2000" dirty="0" smtClean="0"/>
              <a:t>Federalismo demaniale = decreto legislativo 28 maggio 2010 n. 85 = la proprietà dei beni demaniali dovrà essere trasferita a Regioni, Provincie, Comuni e città metropolitane ad eccezione di quella sui porti di rilevanza nazionale ed internazionale.</a:t>
            </a:r>
            <a:endParaRPr lang="it-IT" sz="2000" dirty="0"/>
          </a:p>
        </p:txBody>
      </p:sp>
    </p:spTree>
    <p:extLst>
      <p:ext uri="{BB962C8B-B14F-4D97-AF65-F5344CB8AC3E}">
        <p14:creationId xmlns:p14="http://schemas.microsoft.com/office/powerpoint/2010/main" val="1333811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000" dirty="0" smtClean="0"/>
              <a:t>Regioni ad autonomia speciale = Sicilia (attribuzione alla Regione della titolarità dei beni del demanio).</a:t>
            </a:r>
          </a:p>
          <a:p>
            <a:endParaRPr lang="it-IT" sz="2000" dirty="0"/>
          </a:p>
          <a:p>
            <a:r>
              <a:rPr lang="it-IT" sz="2000" dirty="0" smtClean="0"/>
              <a:t>Codice della navigazione art. 31 = Ministero delle Infrastrutture e dei trasporti di concerto con il Ministero dell’Economia fissa i limiti del demanio marittimo. </a:t>
            </a:r>
          </a:p>
          <a:p>
            <a:endParaRPr lang="it-IT" sz="2000" dirty="0"/>
          </a:p>
          <a:p>
            <a:r>
              <a:rPr lang="it-IT" sz="2000" dirty="0" smtClean="0"/>
              <a:t>Ampliamento del demanio marittimo = speciale procedura di espropriazione per includere nell’area demaniale zone adiacenti di proprietà privata .</a:t>
            </a:r>
          </a:p>
          <a:p>
            <a:endParaRPr lang="it-IT" sz="2000" dirty="0"/>
          </a:p>
          <a:p>
            <a:r>
              <a:rPr lang="it-IT" sz="2000" dirty="0" smtClean="0"/>
              <a:t>Decreto di esclusione = zone appartenenti al demanio marittimo giudicate dall’Amministrazioni non più utilizzabili per i pubblici usi del mare</a:t>
            </a:r>
            <a:endParaRPr lang="it-IT" sz="2000" dirty="0"/>
          </a:p>
        </p:txBody>
      </p:sp>
    </p:spTree>
    <p:extLst>
      <p:ext uri="{BB962C8B-B14F-4D97-AF65-F5344CB8AC3E}">
        <p14:creationId xmlns:p14="http://schemas.microsoft.com/office/powerpoint/2010/main" val="1700125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algn="just"/>
            <a:r>
              <a:rPr lang="it-IT" sz="2000" dirty="0" smtClean="0"/>
              <a:t>Legge 28 gennaio 1994 n. 84 = divisione dei porti in due categorie (1: porti e aree portuali destinate alla difesa militare ed alla sicurezza dello Stato; 2: porti destinati al traffico civile).</a:t>
            </a:r>
          </a:p>
          <a:p>
            <a:pPr algn="just"/>
            <a:r>
              <a:rPr lang="it-IT" sz="2000" dirty="0" smtClean="0"/>
              <a:t>Porti destinati al traffico civile:</a:t>
            </a:r>
          </a:p>
          <a:p>
            <a:pPr algn="just"/>
            <a:r>
              <a:rPr lang="it-IT" sz="2000" dirty="0" smtClean="0"/>
              <a:t>1) porti e aree portuali di rilevanza economica internazionale;</a:t>
            </a:r>
          </a:p>
          <a:p>
            <a:pPr algn="just"/>
            <a:r>
              <a:rPr lang="it-IT" sz="2000" dirty="0" smtClean="0"/>
              <a:t>2) porti di rilevanza economica solo nazionale;</a:t>
            </a:r>
          </a:p>
          <a:p>
            <a:pPr algn="just"/>
            <a:r>
              <a:rPr lang="it-IT" sz="2000" dirty="0" smtClean="0"/>
              <a:t>3) porti e aree portuali di rilevanza economica regionale e interregionale.</a:t>
            </a:r>
          </a:p>
          <a:p>
            <a:pPr algn="just"/>
            <a:r>
              <a:rPr lang="it-IT" sz="2000" dirty="0" smtClean="0"/>
              <a:t>Autorità portuale = ente dotato di personalità giuridica di diritto pubblico soggetto alla vigilanza del Ministero delle Infrastrutture e dei trasporti, dotato di autonomia amministrativa, di bilancio e finanziaria.</a:t>
            </a:r>
          </a:p>
          <a:p>
            <a:pPr algn="just"/>
            <a:r>
              <a:rPr lang="it-IT" sz="2000" dirty="0" smtClean="0"/>
              <a:t>Funzioni amministrative dell’Autorità portuale:</a:t>
            </a:r>
          </a:p>
          <a:p>
            <a:pPr algn="just"/>
            <a:r>
              <a:rPr lang="it-IT" sz="2000" dirty="0" smtClean="0"/>
              <a:t>Funzioni di indirizzo, programmazione, coordinamento, promozione, controllo delle operazioni portuali e delle altre attività commerciali e industriali esercitate nei porti; compiti di manutenzione ordinaria e straordinaria delle parti comuni in ambito portuale; potere di affidamento e di controllo della attività di fornitura dei servizi di interesse generale agli utenti portuali.</a:t>
            </a:r>
          </a:p>
          <a:p>
            <a:pPr algn="just"/>
            <a:r>
              <a:rPr lang="it-IT" sz="2000" dirty="0" smtClean="0"/>
              <a:t>Principio di separazione tra amministrazione ed attività di impresa = l’Autorità portuale svolge il compito di programmazione, direzione, controllo delle </a:t>
            </a:r>
            <a:r>
              <a:rPr lang="it-IT" sz="2000" dirty="0" smtClean="0"/>
              <a:t>attività svolte in ambito portuale e i servizi portuali.</a:t>
            </a:r>
            <a:endParaRPr lang="it-IT" sz="2000" dirty="0"/>
          </a:p>
        </p:txBody>
      </p:sp>
    </p:spTree>
    <p:extLst>
      <p:ext uri="{BB962C8B-B14F-4D97-AF65-F5344CB8AC3E}">
        <p14:creationId xmlns:p14="http://schemas.microsoft.com/office/powerpoint/2010/main" val="2944749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ORGANI DELL’AUTORITA’ PORTUALE</a:t>
            </a:r>
            <a:endParaRPr lang="it-IT" sz="3200" dirty="0"/>
          </a:p>
        </p:txBody>
      </p:sp>
      <p:sp>
        <p:nvSpPr>
          <p:cNvPr id="3" name="Segnaposto contenuto 2"/>
          <p:cNvSpPr>
            <a:spLocks noGrp="1"/>
          </p:cNvSpPr>
          <p:nvPr>
            <p:ph idx="1"/>
          </p:nvPr>
        </p:nvSpPr>
        <p:spPr/>
        <p:txBody>
          <a:bodyPr>
            <a:normAutofit fontScale="92500" lnSpcReduction="10000"/>
          </a:bodyPr>
          <a:lstStyle/>
          <a:p>
            <a:r>
              <a:rPr lang="it-IT" sz="2000" dirty="0" smtClean="0"/>
              <a:t>Presidente, Comitato portuale, segretario generale, Collegio dei revisori dei conti.</a:t>
            </a:r>
          </a:p>
          <a:p>
            <a:r>
              <a:rPr lang="it-IT" sz="2000" dirty="0" smtClean="0"/>
              <a:t>Presidente = nominato dal Ministro delle infrastrutture e dei trasporti previa intesa con la Regione.  Ha la rappresentanza dell’autorità portuale.</a:t>
            </a:r>
          </a:p>
          <a:p>
            <a:r>
              <a:rPr lang="it-IT" sz="2000" dirty="0" smtClean="0"/>
              <a:t>Comitato portuale = composto dal Presidente che lo presiede, dal comandante del porto, dai rappresentanti delle pubbliche amministrazioni, degli enti locali e delle camere di commercio, dai rappresentanti delle categorie professionali operanti nel porto, compreso un rappresentante dei lavoratori.</a:t>
            </a:r>
          </a:p>
          <a:p>
            <a:r>
              <a:rPr lang="it-IT" sz="2000" dirty="0" smtClean="0"/>
              <a:t>Risorse finanziarie dell’autorità portuali = canoni di concessione delle aree demaniali e delle banchine comprese nella circoscrizione territoriale dell’ente, proventi delle autorizzazioni per le operazioni portuali, gettito delle tasse sulle merci sbarcate ed imbarcate, proventi della cessione di impianti, contributi delle regioni, degli enti locali ecc. </a:t>
            </a:r>
          </a:p>
          <a:p>
            <a:r>
              <a:rPr lang="it-IT" sz="2000" dirty="0" smtClean="0"/>
              <a:t>Autorità portuali possono variare gli importi delle tasse di ancoraggio e sulle merci. </a:t>
            </a:r>
          </a:p>
          <a:p>
            <a:endParaRPr lang="it-IT"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endParaRPr lang="it-IT" sz="2400" dirty="0" smtClean="0"/>
          </a:p>
          <a:p>
            <a:r>
              <a:rPr lang="it-IT" sz="2400" dirty="0" smtClean="0"/>
              <a:t>Riforma del 1994 = liberalizzazione delle operazioni portuali.</a:t>
            </a:r>
          </a:p>
          <a:p>
            <a:r>
              <a:rPr lang="it-IT" sz="2400" dirty="0" smtClean="0"/>
              <a:t>Compiti dell’autorità portuale:</a:t>
            </a:r>
          </a:p>
          <a:p>
            <a:r>
              <a:rPr lang="it-IT" sz="2400" dirty="0" smtClean="0"/>
              <a:t>Operazioni portuali, servizi portuali, autorizzazioni, concessioni, servizi tecnico-nautici.</a:t>
            </a:r>
          </a:p>
          <a:p>
            <a:r>
              <a:rPr lang="it-IT" sz="2400" dirty="0" smtClean="0"/>
              <a:t>Pilotaggio, rimorchio, ormeggio, </a:t>
            </a:r>
            <a:r>
              <a:rPr lang="it-IT" sz="2400" dirty="0" err="1" smtClean="0"/>
              <a:t>battellaggio</a:t>
            </a:r>
            <a:r>
              <a:rPr lang="it-IT" sz="2400" dirty="0" smtClean="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sz="2000" dirty="0" smtClean="0"/>
              <a:t>Aeroporto = qualsiasi superficie sulla terraferma o sull’acqua destinata ad essere impiegata per la manovra, il decollo, l’atterraggio, e per tutte le operazioni accessorie e complementari al traffico aereo.</a:t>
            </a:r>
          </a:p>
          <a:p>
            <a:r>
              <a:rPr lang="it-IT" sz="2000" dirty="0" smtClean="0"/>
              <a:t>Aeroporti pubblici fanno parte del demanio accidentale.</a:t>
            </a:r>
          </a:p>
          <a:p>
            <a:r>
              <a:rPr lang="it-IT" sz="2000" dirty="0" smtClean="0"/>
              <a:t>Demanio aeronautico civile statale = aeroporti civili di proprietà dello Stato e le costruzioni e gli impianti dello Stato strumentalmente destinati al servizio della navigazione aerea. Tali beni sono assegnati in uso gratuito all’ENAC.</a:t>
            </a:r>
          </a:p>
          <a:p>
            <a:r>
              <a:rPr lang="it-IT" sz="2000" dirty="0" smtClean="0"/>
              <a:t>Gli aeroporti pubblici possono appartenere allo Stato, alle Regioni, agli enti locali. </a:t>
            </a:r>
          </a:p>
          <a:p>
            <a:r>
              <a:rPr lang="it-IT" sz="2000" dirty="0" smtClean="0"/>
              <a:t>Aeroporti civili = potestà legislativa concorrente fra Stato e Regioni. </a:t>
            </a:r>
          </a:p>
          <a:p>
            <a:r>
              <a:rPr lang="it-IT" sz="2000" dirty="0" smtClean="0"/>
              <a:t>Le funzioni amministrative sono esercitate dallo Stato negli aeroporti e nei sistemi aeroportuali di interesse nazionale individuati con decreto del Presidente della Repubblica. </a:t>
            </a:r>
            <a:endParaRPr lang="it-IT"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lgn="just"/>
            <a:r>
              <a:rPr lang="it-IT" sz="2000" dirty="0" smtClean="0"/>
              <a:t>Gli aeroporti civili dello Stato e degli enti territoriali, gli aeroporti militari designati dal Ministro delle infrastrutture e dei trasposti e gli aeroporti privati autorizzati ed adibiti all’esercizio del traffico aereo sono aperti al traffico civile aereo previa valutazione di idoneità al servizio da parte dell’ENAC.</a:t>
            </a:r>
          </a:p>
          <a:p>
            <a:pPr algn="just"/>
            <a:r>
              <a:rPr lang="it-IT" sz="2000" dirty="0" smtClean="0"/>
              <a:t>Gli aeroporti civili statali sono assegnati dallo Stato in uso gratuito all’ENAC che li affida in concessione al gestore aeroportuale (art. 693 del codice della navigazione).</a:t>
            </a:r>
          </a:p>
          <a:p>
            <a:pPr algn="just"/>
            <a:r>
              <a:rPr lang="it-IT" sz="2000" dirty="0" smtClean="0"/>
              <a:t>Gestione totale degli aeroporti di rilevanza nazionale è affidata con decreto del Ministero delle infrastrutture e dei trasporti di concerto con il Ministero dell’economia e delle finanze al soggetto che risulti vincitore di una procedura di gara ad evidenza pubblica espletata secondo la normativa comunitaria. </a:t>
            </a:r>
          </a:p>
          <a:p>
            <a:pPr algn="just"/>
            <a:r>
              <a:rPr lang="it-IT" sz="2000" dirty="0" smtClean="0"/>
              <a:t>La concessione della gestione totale, adottata su proposta dell’ENAC, ha una durata massima di 40 anni. Il rapporto tra gestore ed ENAC è regolato da una apposita convenzione e da un contratto di programma.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pPr algn="just"/>
            <a:r>
              <a:rPr lang="it-IT" sz="2400" dirty="0" smtClean="0"/>
              <a:t>L’art. 705 del codice della navigazione individua i compiti attribuiti al Gestore aeroportuale che deve: versare il canone di concessione, rispettare gli obblighi assunti nella convenzione e nel contratto di programma, organizzare l’attività in modo da assicurare l’efficiente ed ottimale utilizzazione delle risorse per la fornitura di attività e servizi qualitativamente adeguati; assicurare la presenza in aeroporto dei necessari servizi di assistenza a terra, fornendoli direttamente o coordinando l’attività delle imprese che forniscono tali servizi a terzi o in autoproduzione; assegnare sotto la vigilanza dell’ENAC e coordinandosi con l’ENAV, le piazzole di sosta sugli aeromobili e assicurare l’ordinato movimento degli altri mezzi e del personale nei piazzali, verificando il rispetto del regolamento di scalo; proporre all’ENAC l’applicazione di sanzioni ai fornitori di servizi aerei ed aeroportuali che violino le prescrizioni ed applicare le misure </a:t>
            </a:r>
            <a:r>
              <a:rPr lang="it-IT" sz="2400" dirty="0" err="1" smtClean="0"/>
              <a:t>interdittive</a:t>
            </a:r>
            <a:r>
              <a:rPr lang="it-IT" sz="2400" dirty="0" smtClean="0"/>
              <a:t> temporanee previste dal regolamento di scalo e dal manuale di aeroporto, assicurare i controlli di sicurezza sui passeggeri, sui bagagli, sulle merci, sulla gestione degli oggetti smarriti. </a:t>
            </a:r>
            <a:endParaRPr lang="it-IT"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2054</Words>
  <Application>Microsoft Office PowerPoint</Application>
  <PresentationFormat>Presentazione su schermo (4:3)</PresentationFormat>
  <Paragraphs>98</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Tema di Office</vt:lpstr>
      <vt:lpstr>Le infrastrutture del turismo</vt:lpstr>
      <vt:lpstr>Presentazione standard di PowerPoint</vt:lpstr>
      <vt:lpstr>Presentazione standard di PowerPoint</vt:lpstr>
      <vt:lpstr>Presentazione standard di PowerPoint</vt:lpstr>
      <vt:lpstr>ORGANI DELL’AUTORITA’ PORTUALE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infrastrutture del turismo ed il demanio marittimo a finalità turistico-ricreativa</dc:title>
  <dc:creator>Daniele Butturini</dc:creator>
  <cp:lastModifiedBy>Daniele Butturini</cp:lastModifiedBy>
  <cp:revision>23</cp:revision>
  <dcterms:created xsi:type="dcterms:W3CDTF">2014-08-05T16:18:21Z</dcterms:created>
  <dcterms:modified xsi:type="dcterms:W3CDTF">2014-10-24T09:28:14Z</dcterms:modified>
</cp:coreProperties>
</file>