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2" r:id="rId4"/>
    <p:sldId id="263" r:id="rId5"/>
    <p:sldId id="265" r:id="rId6"/>
    <p:sldId id="273" r:id="rId7"/>
    <p:sldId id="274" r:id="rId8"/>
    <p:sldId id="275" r:id="rId9"/>
    <p:sldId id="276" r:id="rId10"/>
    <p:sldId id="277" r:id="rId11"/>
    <p:sldId id="266" r:id="rId12"/>
    <p:sldId id="259" r:id="rId13"/>
    <p:sldId id="260" r:id="rId14"/>
    <p:sldId id="261" r:id="rId15"/>
    <p:sldId id="278" r:id="rId16"/>
    <p:sldId id="279" r:id="rId17"/>
    <p:sldId id="269" r:id="rId18"/>
    <p:sldId id="262" r:id="rId19"/>
    <p:sldId id="267" r:id="rId20"/>
    <p:sldId id="268" r:id="rId21"/>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188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F6E40B22-BEC9-3546-BB57-592CF90D05DC}" type="datetimeFigureOut">
              <a:rPr lang="it-IT" smtClean="0"/>
              <a:t>16/10/14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1762418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6E40B22-BEC9-3546-BB57-592CF90D05DC}" type="datetimeFigureOut">
              <a:rPr lang="it-IT" smtClean="0"/>
              <a:t>16/10/14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1014490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6E40B22-BEC9-3546-BB57-592CF90D05DC}" type="datetimeFigureOut">
              <a:rPr lang="it-IT" smtClean="0"/>
              <a:t>16/10/14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22209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6E40B22-BEC9-3546-BB57-592CF90D05DC}" type="datetimeFigureOut">
              <a:rPr lang="it-IT" smtClean="0"/>
              <a:t>16/10/14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978186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F6E40B22-BEC9-3546-BB57-592CF90D05DC}" type="datetimeFigureOut">
              <a:rPr lang="it-IT" smtClean="0"/>
              <a:t>16/10/14</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2277964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6E40B22-BEC9-3546-BB57-592CF90D05DC}" type="datetimeFigureOut">
              <a:rPr lang="it-IT" smtClean="0"/>
              <a:t>16/10/14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4070664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6E40B22-BEC9-3546-BB57-592CF90D05DC}" type="datetimeFigureOut">
              <a:rPr lang="it-IT" smtClean="0"/>
              <a:t>16/10/14</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1179819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F6E40B22-BEC9-3546-BB57-592CF90D05DC}" type="datetimeFigureOut">
              <a:rPr lang="it-IT" smtClean="0"/>
              <a:t>16/10/14</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276991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6E40B22-BEC9-3546-BB57-592CF90D05DC}" type="datetimeFigureOut">
              <a:rPr lang="it-IT" smtClean="0"/>
              <a:t>16/10/14</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2840662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F6E40B22-BEC9-3546-BB57-592CF90D05DC}" type="datetimeFigureOut">
              <a:rPr lang="it-IT" smtClean="0"/>
              <a:t>16/10/14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383014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F6E40B22-BEC9-3546-BB57-592CF90D05DC}" type="datetimeFigureOut">
              <a:rPr lang="it-IT" smtClean="0"/>
              <a:t>16/10/14</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769894E-E9BD-D846-9985-297D6D835F8C}" type="slidenum">
              <a:rPr lang="it-IT" smtClean="0"/>
              <a:t>‹n.›</a:t>
            </a:fld>
            <a:endParaRPr lang="it-IT"/>
          </a:p>
        </p:txBody>
      </p:sp>
    </p:spTree>
    <p:extLst>
      <p:ext uri="{BB962C8B-B14F-4D97-AF65-F5344CB8AC3E}">
        <p14:creationId xmlns:p14="http://schemas.microsoft.com/office/powerpoint/2010/main" val="6820003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E40B22-BEC9-3546-BB57-592CF90D05DC}" type="datetimeFigureOut">
              <a:rPr lang="it-IT" smtClean="0"/>
              <a:t>16/10/14</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69894E-E9BD-D846-9985-297D6D835F8C}" type="slidenum">
              <a:rPr lang="it-IT" smtClean="0"/>
              <a:t>‹n.›</a:t>
            </a:fld>
            <a:endParaRPr lang="it-IT"/>
          </a:p>
        </p:txBody>
      </p:sp>
    </p:spTree>
    <p:extLst>
      <p:ext uri="{BB962C8B-B14F-4D97-AF65-F5344CB8AC3E}">
        <p14:creationId xmlns:p14="http://schemas.microsoft.com/office/powerpoint/2010/main" val="1491990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La Costituzione</a:t>
            </a:r>
            <a:endParaRPr lang="it-IT" dirty="0"/>
          </a:p>
        </p:txBody>
      </p:sp>
      <p:sp>
        <p:nvSpPr>
          <p:cNvPr id="3" name="Sottotitolo 2"/>
          <p:cNvSpPr>
            <a:spLocks noGrp="1"/>
          </p:cNvSpPr>
          <p:nvPr>
            <p:ph type="subTitle" idx="1"/>
          </p:nvPr>
        </p:nvSpPr>
        <p:spPr/>
        <p:txBody>
          <a:bodyPr/>
          <a:lstStyle/>
          <a:p>
            <a:r>
              <a:rPr lang="it-IT" dirty="0" smtClean="0">
                <a:solidFill>
                  <a:schemeClr val="tx1"/>
                </a:solidFill>
              </a:rPr>
              <a:t>Concetto giuridico ed espressione del costituzionalismo</a:t>
            </a:r>
            <a:endParaRPr lang="it-IT" dirty="0">
              <a:solidFill>
                <a:schemeClr val="tx1"/>
              </a:solidFill>
            </a:endParaRPr>
          </a:p>
        </p:txBody>
      </p:sp>
    </p:spTree>
    <p:extLst>
      <p:ext uri="{BB962C8B-B14F-4D97-AF65-F5344CB8AC3E}">
        <p14:creationId xmlns:p14="http://schemas.microsoft.com/office/powerpoint/2010/main" val="2184698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Concezioni concorrenti </a:t>
            </a:r>
            <a:r>
              <a:rPr lang="it-IT" dirty="0" smtClean="0"/>
              <a:t>(6)</a:t>
            </a:r>
            <a:endParaRPr lang="it-IT" dirty="0"/>
          </a:p>
        </p:txBody>
      </p:sp>
      <p:sp>
        <p:nvSpPr>
          <p:cNvPr id="3" name="Segnaposto contenuto 2"/>
          <p:cNvSpPr>
            <a:spLocks noGrp="1"/>
          </p:cNvSpPr>
          <p:nvPr>
            <p:ph idx="1"/>
          </p:nvPr>
        </p:nvSpPr>
        <p:spPr/>
        <p:txBody>
          <a:bodyPr>
            <a:normAutofit fontScale="85000" lnSpcReduction="20000"/>
          </a:bodyPr>
          <a:lstStyle/>
          <a:p>
            <a:r>
              <a:rPr lang="it-IT" b="1" dirty="0" smtClean="0"/>
              <a:t>Costituzione come tavola dei valori: </a:t>
            </a:r>
            <a:r>
              <a:rPr lang="it-IT" dirty="0" smtClean="0"/>
              <a:t>reazione ai regimi affermatisi fra le due guerre mondiali che avevano, da un lato, disconosciuto il valore della persona umana e, dall’altro, confermato la identificazione del diritto come forza. </a:t>
            </a:r>
          </a:p>
          <a:p>
            <a:r>
              <a:rPr lang="it-IT" dirty="0" smtClean="0"/>
              <a:t>Lo Stato non può non tenere </a:t>
            </a:r>
            <a:r>
              <a:rPr lang="it-IT" dirty="0"/>
              <a:t>in considerazione valori che trascendono il diritto </a:t>
            </a:r>
            <a:r>
              <a:rPr lang="it-IT" dirty="0" smtClean="0"/>
              <a:t>positivo: sono quelli che riguardano la </a:t>
            </a:r>
            <a:r>
              <a:rPr lang="it-IT" dirty="0"/>
              <a:t>p</a:t>
            </a:r>
            <a:r>
              <a:rPr lang="it-IT" dirty="0" smtClean="0"/>
              <a:t>ersona </a:t>
            </a:r>
            <a:r>
              <a:rPr lang="it-IT" dirty="0"/>
              <a:t>umana e </a:t>
            </a:r>
            <a:r>
              <a:rPr lang="it-IT" dirty="0" smtClean="0"/>
              <a:t>la sua dignità. </a:t>
            </a:r>
          </a:p>
          <a:p>
            <a:r>
              <a:rPr lang="it-IT" dirty="0"/>
              <a:t>S</a:t>
            </a:r>
            <a:r>
              <a:rPr lang="it-IT" dirty="0" smtClean="0"/>
              <a:t>ono presupposti e principi etici della </a:t>
            </a:r>
            <a:r>
              <a:rPr lang="it-IT" dirty="0"/>
              <a:t>costituzione, </a:t>
            </a:r>
            <a:r>
              <a:rPr lang="it-IT" dirty="0" smtClean="0"/>
              <a:t> che legittimano </a:t>
            </a:r>
            <a:r>
              <a:rPr lang="it-IT" dirty="0"/>
              <a:t>lo </a:t>
            </a:r>
            <a:r>
              <a:rPr lang="it-IT" dirty="0" smtClean="0"/>
              <a:t>stato, ma che poi vengono assunti e trasformati in principi giuridici cogenti (Italia</a:t>
            </a:r>
            <a:r>
              <a:rPr lang="it-IT" dirty="0"/>
              <a:t>, Germania, Portogallo, </a:t>
            </a:r>
            <a:r>
              <a:rPr lang="it-IT" dirty="0" smtClean="0"/>
              <a:t>Spagna).</a:t>
            </a:r>
            <a:endParaRPr lang="it-IT" dirty="0"/>
          </a:p>
          <a:p>
            <a:endParaRPr lang="it-IT" dirty="0"/>
          </a:p>
        </p:txBody>
      </p:sp>
    </p:spTree>
    <p:extLst>
      <p:ext uri="{BB962C8B-B14F-4D97-AF65-F5344CB8AC3E}">
        <p14:creationId xmlns:p14="http://schemas.microsoft.com/office/powerpoint/2010/main" val="1384757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Come classificare le costituzioni</a:t>
            </a:r>
            <a:endParaRPr lang="it-IT" dirty="0"/>
          </a:p>
        </p:txBody>
      </p:sp>
      <p:sp>
        <p:nvSpPr>
          <p:cNvPr id="3" name="Segnaposto contenuto 2"/>
          <p:cNvSpPr>
            <a:spLocks noGrp="1"/>
          </p:cNvSpPr>
          <p:nvPr>
            <p:ph idx="1"/>
          </p:nvPr>
        </p:nvSpPr>
        <p:spPr/>
        <p:txBody>
          <a:bodyPr/>
          <a:lstStyle/>
          <a:p>
            <a:r>
              <a:rPr lang="it-IT" dirty="0" smtClean="0"/>
              <a:t>Per “cicli”</a:t>
            </a:r>
          </a:p>
          <a:p>
            <a:endParaRPr lang="it-IT" dirty="0" smtClean="0"/>
          </a:p>
          <a:p>
            <a:r>
              <a:rPr lang="it-IT" dirty="0" smtClean="0"/>
              <a:t>Per “modelli”</a:t>
            </a:r>
          </a:p>
          <a:p>
            <a:endParaRPr lang="it-IT" dirty="0" smtClean="0"/>
          </a:p>
          <a:p>
            <a:r>
              <a:rPr lang="it-IT" dirty="0" smtClean="0"/>
              <a:t>Per caratteristiche formali e/o sostanziali</a:t>
            </a:r>
          </a:p>
          <a:p>
            <a:endParaRPr lang="it-IT" dirty="0" smtClean="0"/>
          </a:p>
          <a:p>
            <a:r>
              <a:rPr lang="it-IT" dirty="0" smtClean="0"/>
              <a:t>Per modalità di formazione</a:t>
            </a:r>
          </a:p>
          <a:p>
            <a:endParaRPr lang="it-IT" dirty="0"/>
          </a:p>
        </p:txBody>
      </p:sp>
    </p:spTree>
    <p:extLst>
      <p:ext uri="{BB962C8B-B14F-4D97-AF65-F5344CB8AC3E}">
        <p14:creationId xmlns:p14="http://schemas.microsoft.com/office/powerpoint/2010/main" val="11281198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Costituzioni: studio per cicli …</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Costituzioni rivoluzionarie settecentesche (USA, Francia)</a:t>
            </a:r>
          </a:p>
          <a:p>
            <a:r>
              <a:rPr lang="it-IT" dirty="0" smtClean="0"/>
              <a:t>Costituzioni napoleoniche </a:t>
            </a:r>
          </a:p>
          <a:p>
            <a:r>
              <a:rPr lang="it-IT" dirty="0" smtClean="0"/>
              <a:t>Costituzioni della Restaurazione (Stati tedeschi dal 1815)</a:t>
            </a:r>
            <a:r>
              <a:rPr lang="it-IT" b="1" dirty="0" smtClean="0"/>
              <a:t>Non comportano </a:t>
            </a:r>
            <a:r>
              <a:rPr lang="it-IT" b="1" dirty="0"/>
              <a:t>necessariamente a un ripristino della monarchia assoluta. Anche forme di monarchia limitata (Svezia: 1809-1974; Francia 1814)</a:t>
            </a:r>
            <a:r>
              <a:rPr lang="it-IT" b="1" dirty="0" smtClean="0"/>
              <a:t>.</a:t>
            </a:r>
            <a:endParaRPr lang="it-IT" dirty="0" smtClean="0"/>
          </a:p>
          <a:p>
            <a:r>
              <a:rPr lang="it-IT" dirty="0" smtClean="0"/>
              <a:t>Costituzioni liberali (Francia 1830, Belgio 1831, Statuto albertino e Impero austriaco 1848, Prussia 1850, Giappone 1889).</a:t>
            </a:r>
          </a:p>
          <a:p>
            <a:r>
              <a:rPr lang="it-IT" dirty="0" smtClean="0"/>
              <a:t>Costituzioni democratiche razionalizzate (Weimar e Finlandia 1919, Austria 1920).</a:t>
            </a:r>
          </a:p>
          <a:p>
            <a:r>
              <a:rPr lang="it-IT" dirty="0" smtClean="0"/>
              <a:t>Costituzioni liberal-democratiche (dopo la seconda guerra mondiale).</a:t>
            </a:r>
          </a:p>
          <a:p>
            <a:endParaRPr lang="it-IT" dirty="0"/>
          </a:p>
        </p:txBody>
      </p:sp>
    </p:spTree>
    <p:extLst>
      <p:ext uri="{BB962C8B-B14F-4D97-AF65-F5344CB8AC3E}">
        <p14:creationId xmlns:p14="http://schemas.microsoft.com/office/powerpoint/2010/main" val="3268193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e per modelli</a:t>
            </a:r>
            <a:endParaRPr lang="it-IT" dirty="0"/>
          </a:p>
        </p:txBody>
      </p:sp>
      <p:sp>
        <p:nvSpPr>
          <p:cNvPr id="3" name="Segnaposto contenuto 2"/>
          <p:cNvSpPr>
            <a:spLocks noGrp="1"/>
          </p:cNvSpPr>
          <p:nvPr>
            <p:ph idx="1"/>
          </p:nvPr>
        </p:nvSpPr>
        <p:spPr/>
        <p:txBody>
          <a:bodyPr>
            <a:normAutofit fontScale="40000" lnSpcReduction="20000"/>
          </a:bodyPr>
          <a:lstStyle/>
          <a:p>
            <a:pPr lvl="0"/>
            <a:r>
              <a:rPr lang="it-IT" b="1" dirty="0" smtClean="0"/>
              <a:t>USA</a:t>
            </a:r>
            <a:r>
              <a:rPr lang="it-IT" dirty="0" smtClean="0"/>
              <a:t>: modello delle costituzioni </a:t>
            </a:r>
            <a:r>
              <a:rPr lang="it-IT" dirty="0"/>
              <a:t>liberali (per fini e principi</a:t>
            </a:r>
            <a:r>
              <a:rPr lang="it-IT" dirty="0" smtClean="0"/>
              <a:t>); delle </a:t>
            </a:r>
            <a:r>
              <a:rPr lang="it-IT" dirty="0"/>
              <a:t>costituzioni </a:t>
            </a:r>
            <a:r>
              <a:rPr lang="it-IT" dirty="0" smtClean="0"/>
              <a:t>latinoamericane per forma di  governo presidenziale (Cile </a:t>
            </a:r>
            <a:r>
              <a:rPr lang="it-IT" dirty="0"/>
              <a:t>1818, Messico 1824, Uruguay 1830, Colombia 1866, Corea del Sud 1987, Indonesia </a:t>
            </a:r>
            <a:r>
              <a:rPr lang="it-IT" dirty="0" smtClean="0"/>
              <a:t>1945); degli stati federali (Svizzera </a:t>
            </a:r>
            <a:r>
              <a:rPr lang="it-IT" dirty="0"/>
              <a:t>1848, 1874, 1900, Australia 1900, Argentina 1853, Brasile 1891, Messico 1917, Nigeria 1960, India 1950, Malesia 1957 e 1963</a:t>
            </a:r>
            <a:r>
              <a:rPr lang="it-IT" dirty="0" smtClean="0"/>
              <a:t>)</a:t>
            </a:r>
          </a:p>
          <a:p>
            <a:pPr lvl="0"/>
            <a:r>
              <a:rPr lang="it-IT" b="1" dirty="0" smtClean="0"/>
              <a:t>Francia</a:t>
            </a:r>
            <a:r>
              <a:rPr lang="it-IT" dirty="0" smtClean="0"/>
              <a:t> (tutte le costituzioni succedutesi dal 1789 al 1958): hanno influenzato le </a:t>
            </a:r>
            <a:r>
              <a:rPr lang="it-IT" dirty="0" err="1" smtClean="0"/>
              <a:t>s</a:t>
            </a:r>
            <a:r>
              <a:rPr lang="it-IT" dirty="0" smtClean="0"/>
              <a:t> </a:t>
            </a:r>
            <a:r>
              <a:rPr lang="it-IT" dirty="0"/>
              <a:t>costituzioni francesi </a:t>
            </a:r>
            <a:r>
              <a:rPr lang="it-IT" dirty="0" smtClean="0"/>
              <a:t>successive e </a:t>
            </a:r>
            <a:r>
              <a:rPr lang="it-IT" dirty="0"/>
              <a:t>di altri Stati (es.: Cadice 1812 Norvegia 1814 sono influenzate dalla Cost. 1791)</a:t>
            </a:r>
            <a:r>
              <a:rPr lang="it-IT" dirty="0" smtClean="0"/>
              <a:t>; hanno </a:t>
            </a:r>
            <a:r>
              <a:rPr lang="it-IT" dirty="0"/>
              <a:t>messo in circolo principi e idee nuove (Cost. 1793: democrazia diretta, diritti sociali, influenza Messico 1917 e Weimar 1919 – Cost. 1795: forma di governo direttoriale influenza quelle svizzere). </a:t>
            </a:r>
            <a:endParaRPr lang="it-IT" dirty="0" smtClean="0"/>
          </a:p>
          <a:p>
            <a:r>
              <a:rPr lang="it-IT" b="1" dirty="0" smtClean="0"/>
              <a:t>Costituzioni Francese (1830) e Belga (1831)</a:t>
            </a:r>
            <a:r>
              <a:rPr lang="it-IT" dirty="0" smtClean="0"/>
              <a:t>: </a:t>
            </a:r>
            <a:r>
              <a:rPr lang="it-IT" dirty="0"/>
              <a:t>monarchia costituzionale sovranità della nazione. Influenzano Italia 1849, Prussia 1850, Giappone 1889. </a:t>
            </a:r>
            <a:endParaRPr lang="it-IT" dirty="0" smtClean="0"/>
          </a:p>
          <a:p>
            <a:r>
              <a:rPr lang="it-IT" b="1" dirty="0" smtClean="0"/>
              <a:t>Costituzioni razionalizzate</a:t>
            </a:r>
            <a:r>
              <a:rPr lang="it-IT" dirty="0" smtClean="0"/>
              <a:t>: repubblicane, vogliono assicurare la stabilità dell’esecutivo  (Weimar </a:t>
            </a:r>
            <a:r>
              <a:rPr lang="it-IT" dirty="0"/>
              <a:t>1919, Austria 1920, Spagna </a:t>
            </a:r>
            <a:r>
              <a:rPr lang="it-IT" dirty="0" smtClean="0"/>
              <a:t>1931). Dopo </a:t>
            </a:r>
            <a:r>
              <a:rPr lang="it-IT" dirty="0"/>
              <a:t>la seconda guerra mondiale: ampliano gli istituti democratici, i diritti sociali ed economici, la garanzia delle autonomie, introducono il controllo di </a:t>
            </a:r>
            <a:r>
              <a:rPr lang="it-IT" dirty="0" smtClean="0"/>
              <a:t>costituzionalità  (Francia </a:t>
            </a:r>
            <a:r>
              <a:rPr lang="it-IT" dirty="0"/>
              <a:t>1946 e 1958, Italia 1948, Germania 1949, Giappone 1946, Danimarca 1953, Svezia 1974, Grecia 1975, Portogallo 1976, Spagna 1978, </a:t>
            </a:r>
            <a:r>
              <a:rPr lang="it-IT" dirty="0" smtClean="0"/>
              <a:t>Est Europa </a:t>
            </a:r>
            <a:r>
              <a:rPr lang="it-IT" dirty="0"/>
              <a:t>dal 1990).  </a:t>
            </a:r>
            <a:endParaRPr lang="it-IT" dirty="0" smtClean="0"/>
          </a:p>
          <a:p>
            <a:r>
              <a:rPr lang="it-IT" b="1" dirty="0" smtClean="0"/>
              <a:t>Costituzione consuetudinaria inglese</a:t>
            </a:r>
            <a:r>
              <a:rPr lang="it-IT" dirty="0" smtClean="0"/>
              <a:t>: </a:t>
            </a:r>
            <a:r>
              <a:rPr lang="it-IT" dirty="0"/>
              <a:t>ha influenzato Australia, Nuova Zelanda, Canada, Sudafrica, India, Giamaica 1962, Trinidad e Tobago 1962. </a:t>
            </a:r>
            <a:endParaRPr lang="it-IT" dirty="0" smtClean="0"/>
          </a:p>
          <a:p>
            <a:r>
              <a:rPr lang="it-IT" b="1" dirty="0" smtClean="0"/>
              <a:t>Sovietiche</a:t>
            </a:r>
            <a:r>
              <a:rPr lang="it-IT" dirty="0" smtClean="0"/>
              <a:t>: </a:t>
            </a:r>
            <a:r>
              <a:rPr lang="it-IT" dirty="0"/>
              <a:t>mirano alla realizzazione della società comunista. </a:t>
            </a:r>
            <a:r>
              <a:rPr lang="it-IT" dirty="0" smtClean="0"/>
              <a:t>Dopo </a:t>
            </a:r>
            <a:r>
              <a:rPr lang="it-IT" dirty="0"/>
              <a:t>prima guerra mondiale: URSS 1918, 1924, 1936, 1977</a:t>
            </a:r>
            <a:r>
              <a:rPr lang="it-IT" dirty="0" smtClean="0"/>
              <a:t>. Dopo </a:t>
            </a:r>
            <a:r>
              <a:rPr lang="it-IT" dirty="0"/>
              <a:t>seconda guerra mondiale (anche per vittoria URSS e aree di influenza: Paesi europei orientali, Cina 1954, Mongolia 1940)</a:t>
            </a:r>
            <a:r>
              <a:rPr lang="it-IT" dirty="0" smtClean="0"/>
              <a:t>. Destalinizzazione </a:t>
            </a:r>
            <a:r>
              <a:rPr lang="it-IT" dirty="0"/>
              <a:t>(1956): solo affioramento esigenze </a:t>
            </a:r>
            <a:r>
              <a:rPr lang="it-IT" dirty="0" smtClean="0"/>
              <a:t>nazionali (Romania </a:t>
            </a:r>
            <a:r>
              <a:rPr lang="it-IT" dirty="0"/>
              <a:t>1965, RDT 1968 e 1974, Cecoslovacchia 1968, Polonia 1976 e 1983, Cina 1975, 1978, 1982, ecc.) salvo in Jugoslavia (1953, 1963, 1974). </a:t>
            </a:r>
            <a:endParaRPr lang="it-IT" dirty="0" smtClean="0"/>
          </a:p>
          <a:p>
            <a:r>
              <a:rPr lang="it-IT" b="1" dirty="0" smtClean="0"/>
              <a:t>Autoritarie</a:t>
            </a:r>
            <a:r>
              <a:rPr lang="it-IT" dirty="0" smtClean="0"/>
              <a:t>: </a:t>
            </a:r>
            <a:r>
              <a:rPr lang="it-IT" dirty="0"/>
              <a:t>Portogallo (1933) e Spagna (Sette leggi fondamentali).  </a:t>
            </a:r>
          </a:p>
          <a:p>
            <a:r>
              <a:rPr lang="it-IT" b="1" dirty="0"/>
              <a:t>Islamiche</a:t>
            </a:r>
            <a:r>
              <a:rPr lang="it-IT" dirty="0"/>
              <a:t>: soluzioni </a:t>
            </a:r>
            <a:r>
              <a:rPr lang="it-IT" dirty="0" smtClean="0"/>
              <a:t>organizzative per adottare </a:t>
            </a:r>
            <a:r>
              <a:rPr lang="it-IT" dirty="0"/>
              <a:t>i modelli occidentali (forme di governo presidenziali, liberali, sociali) con islam (Pakistan 1956 1962, Somalia 1960, ecc.) o del tutto improntate a islam (Iran 1979).  </a:t>
            </a:r>
          </a:p>
        </p:txBody>
      </p:sp>
    </p:spTree>
    <p:extLst>
      <p:ext uri="{BB962C8B-B14F-4D97-AF65-F5344CB8AC3E}">
        <p14:creationId xmlns:p14="http://schemas.microsoft.com/office/powerpoint/2010/main" val="268203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La formazione delle costituzioni</a:t>
            </a:r>
            <a:endParaRPr lang="it-IT" dirty="0"/>
          </a:p>
        </p:txBody>
      </p:sp>
      <p:sp>
        <p:nvSpPr>
          <p:cNvPr id="3" name="Segnaposto contenuto 2"/>
          <p:cNvSpPr>
            <a:spLocks noGrp="1"/>
          </p:cNvSpPr>
          <p:nvPr>
            <p:ph idx="1"/>
          </p:nvPr>
        </p:nvSpPr>
        <p:spPr/>
        <p:txBody>
          <a:bodyPr/>
          <a:lstStyle/>
          <a:p>
            <a:endParaRPr lang="it-IT" dirty="0" smtClean="0"/>
          </a:p>
          <a:p>
            <a:r>
              <a:rPr lang="it-IT" dirty="0" smtClean="0"/>
              <a:t>In base al potere/organo;</a:t>
            </a:r>
          </a:p>
          <a:p>
            <a:endParaRPr lang="it-IT" dirty="0"/>
          </a:p>
          <a:p>
            <a:r>
              <a:rPr lang="it-IT" dirty="0" smtClean="0"/>
              <a:t>In base al procedimento;</a:t>
            </a:r>
          </a:p>
          <a:p>
            <a:endParaRPr lang="it-IT" dirty="0"/>
          </a:p>
          <a:p>
            <a:r>
              <a:rPr lang="it-IT" dirty="0" smtClean="0"/>
              <a:t>In base alle fonti</a:t>
            </a:r>
            <a:endParaRPr lang="it-IT" dirty="0"/>
          </a:p>
        </p:txBody>
      </p:sp>
    </p:spTree>
    <p:extLst>
      <p:ext uri="{BB962C8B-B14F-4D97-AF65-F5344CB8AC3E}">
        <p14:creationId xmlns:p14="http://schemas.microsoft.com/office/powerpoint/2010/main" val="3556875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Potere costituente</a:t>
            </a:r>
            <a:endParaRPr lang="it-IT" dirty="0"/>
          </a:p>
        </p:txBody>
      </p:sp>
      <p:sp>
        <p:nvSpPr>
          <p:cNvPr id="3" name="Segnaposto contenuto 2"/>
          <p:cNvSpPr>
            <a:spLocks noGrp="1"/>
          </p:cNvSpPr>
          <p:nvPr>
            <p:ph idx="1"/>
          </p:nvPr>
        </p:nvSpPr>
        <p:spPr/>
        <p:txBody>
          <a:bodyPr>
            <a:normAutofit fontScale="77500" lnSpcReduction="20000"/>
          </a:bodyPr>
          <a:lstStyle/>
          <a:p>
            <a:r>
              <a:rPr lang="it-IT" dirty="0" smtClean="0"/>
              <a:t>La costituzione non si basa su una norma preesistente che legittima l’esercizio del potere costituente, ma solo su di una volontà politica dotata di particolare forza, in virtù di situazioni storiche e/o su rapporti di fatto esistenti in un determinato Paese. </a:t>
            </a:r>
          </a:p>
          <a:p>
            <a:r>
              <a:rPr lang="it-IT" dirty="0" smtClean="0"/>
              <a:t>È un potere originario: si legittima in via di fatto, trare da sé la propria legittimazione. E ciò, anche quando una costituzione sia adottata dal potere costituente medesimo nel formale rispetto delle procedure stabilite nel precedente ordinamento costituzionale (il sovrano assoluto che concede una costituzione con la quale limita il proprio potere; la transizione da un regime autoritario seguendo i procedimenti ivi previsti per mutare le norme di carattere costituzionale, ecc.).</a:t>
            </a:r>
            <a:endParaRPr lang="it-IT" dirty="0"/>
          </a:p>
        </p:txBody>
      </p:sp>
    </p:spTree>
    <p:extLst>
      <p:ext uri="{BB962C8B-B14F-4D97-AF65-F5344CB8AC3E}">
        <p14:creationId xmlns:p14="http://schemas.microsoft.com/office/powerpoint/2010/main" val="2683479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Potere costituito</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Dopo l’esaurimento del potere costituente, l’affermazione di un nuovo ordinamento e l’entrata in vigore della costituzione, non si danno più organi che adottano decisioni liberamente, in forme non prestabilite e si legittimano in via di fatto.</a:t>
            </a:r>
          </a:p>
          <a:p>
            <a:r>
              <a:rPr lang="it-IT" dirty="0" smtClean="0"/>
              <a:t>Ogni decisione è, cioè, frutto del potere costituito: di un potere che opera seguendo le indicazioni e le procedure date dal potere costituente e da questo affidate alla costituzione. </a:t>
            </a:r>
            <a:endParaRPr lang="it-IT" dirty="0"/>
          </a:p>
        </p:txBody>
      </p:sp>
    </p:spTree>
    <p:extLst>
      <p:ext uri="{BB962C8B-B14F-4D97-AF65-F5344CB8AC3E}">
        <p14:creationId xmlns:p14="http://schemas.microsoft.com/office/powerpoint/2010/main" val="1698857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dirty="0" smtClean="0"/>
              <a:t>Costituzioni storiche</a:t>
            </a:r>
            <a:endParaRPr lang="it-IT" dirty="0"/>
          </a:p>
        </p:txBody>
      </p:sp>
      <p:sp>
        <p:nvSpPr>
          <p:cNvPr id="3" name="Segnaposto contenuto 2"/>
          <p:cNvSpPr>
            <a:spLocks noGrp="1"/>
          </p:cNvSpPr>
          <p:nvPr>
            <p:ph idx="1"/>
          </p:nvPr>
        </p:nvSpPr>
        <p:spPr/>
        <p:txBody>
          <a:bodyPr>
            <a:noAutofit/>
          </a:bodyPr>
          <a:lstStyle/>
          <a:p>
            <a:pPr lvl="0"/>
            <a:r>
              <a:rPr lang="it-IT" sz="1300" b="1" dirty="0" smtClean="0"/>
              <a:t>Recessive </a:t>
            </a:r>
            <a:r>
              <a:rPr lang="it-IT" sz="1300" b="1" dirty="0"/>
              <a:t>(oggi per lo </a:t>
            </a:r>
            <a:r>
              <a:rPr lang="it-IT" sz="1300" b="1" dirty="0" smtClean="0"/>
              <a:t>più scritte </a:t>
            </a:r>
            <a:r>
              <a:rPr lang="it-IT" sz="1300" b="1" dirty="0"/>
              <a:t>come atto di volontà e non come esito di stratificazioni normative succedutesi nei secoli) </a:t>
            </a:r>
            <a:r>
              <a:rPr lang="it-IT" sz="1300" dirty="0"/>
              <a:t>hanno avuto importanza nel passato e in alcuni casi oggi (UK, Canada per preambolo, Nuova Zelanda).</a:t>
            </a:r>
          </a:p>
          <a:p>
            <a:pPr lvl="0"/>
            <a:r>
              <a:rPr lang="it-IT" sz="1300" dirty="0"/>
              <a:t>Discendono dalle elaborazioni </a:t>
            </a:r>
            <a:r>
              <a:rPr lang="it-IT" sz="1300" dirty="0" smtClean="0"/>
              <a:t>consuetudinarie: idea </a:t>
            </a:r>
            <a:r>
              <a:rPr lang="it-IT" sz="1300" dirty="0"/>
              <a:t>che vi siano principi non transeunti, e anzi inviolabili, che sono superiori perché sono </a:t>
            </a:r>
            <a:r>
              <a:rPr lang="it-IT" sz="1300" b="1" dirty="0"/>
              <a:t>opera della </a:t>
            </a:r>
            <a:r>
              <a:rPr lang="it-IT" sz="1300" b="1" dirty="0" smtClean="0"/>
              <a:t>storia</a:t>
            </a:r>
            <a:endParaRPr lang="it-IT" sz="1300" dirty="0" smtClean="0"/>
          </a:p>
          <a:p>
            <a:pPr lvl="0"/>
            <a:r>
              <a:rPr lang="it-IT" sz="1300" dirty="0" smtClean="0"/>
              <a:t>Formazione </a:t>
            </a:r>
            <a:r>
              <a:rPr lang="it-IT" sz="1300" dirty="0"/>
              <a:t>della “costituzione” </a:t>
            </a:r>
            <a:r>
              <a:rPr lang="it-IT" sz="1300" dirty="0" smtClean="0"/>
              <a:t>inglese: </a:t>
            </a:r>
            <a:r>
              <a:rPr lang="it-IT" sz="1300" dirty="0"/>
              <a:t>già </a:t>
            </a:r>
            <a:r>
              <a:rPr lang="it-IT" sz="1300" dirty="0" smtClean="0"/>
              <a:t>nel Medioevo la costituzione consuetudinaria </a:t>
            </a:r>
            <a:r>
              <a:rPr lang="it-IT" sz="1300" b="1" dirty="0"/>
              <a:t>nasce dal ripetersi e dal consolidarsi di usi e tradizioni che ad un certo punto sono sentiti come vincolanti e si amalgamano con altri atti (leggi, ordinanze, ecc.)</a:t>
            </a:r>
            <a:r>
              <a:rPr lang="it-IT" sz="1300" b="1" dirty="0" smtClean="0"/>
              <a:t>. </a:t>
            </a:r>
            <a:r>
              <a:rPr lang="it-IT" sz="1300" dirty="0" smtClean="0"/>
              <a:t>Il </a:t>
            </a:r>
            <a:r>
              <a:rPr lang="it-IT" sz="1300" dirty="0"/>
              <a:t>diritto consuetudinario (</a:t>
            </a:r>
            <a:r>
              <a:rPr lang="it-IT" sz="1300" i="1" dirty="0"/>
              <a:t>common law</a:t>
            </a:r>
            <a:r>
              <a:rPr lang="it-IT" sz="1300" dirty="0"/>
              <a:t> come </a:t>
            </a:r>
            <a:r>
              <a:rPr lang="it-IT" sz="1300" i="1" dirty="0"/>
              <a:t>law of the </a:t>
            </a:r>
            <a:r>
              <a:rPr lang="it-IT" sz="1300" i="1" dirty="0" err="1"/>
              <a:t>land</a:t>
            </a:r>
            <a:r>
              <a:rPr lang="it-IT" sz="1300" dirty="0"/>
              <a:t>) è la prima fonte del diritto che si afferma, la prima vera legge </a:t>
            </a:r>
            <a:r>
              <a:rPr lang="it-IT" sz="1300" dirty="0" smtClean="0"/>
              <a:t>fondamentale</a:t>
            </a:r>
            <a:r>
              <a:rPr lang="it-IT" sz="1300" b="1" dirty="0" smtClean="0"/>
              <a:t>.</a:t>
            </a:r>
            <a:r>
              <a:rPr lang="it-IT" sz="1300" dirty="0" smtClean="0"/>
              <a:t> </a:t>
            </a:r>
          </a:p>
          <a:p>
            <a:pPr lvl="0"/>
            <a:r>
              <a:rPr lang="it-IT" sz="1300" dirty="0" smtClean="0"/>
              <a:t>È </a:t>
            </a:r>
            <a:r>
              <a:rPr lang="it-IT" sz="1300" dirty="0"/>
              <a:t>un processo lento, facilitato dal fatto che, grazie alla centralizzazione delle funzioni giurisdizionali e la loro separazione dalla </a:t>
            </a:r>
            <a:r>
              <a:rPr lang="it-IT" sz="1300" i="1" dirty="0"/>
              <a:t>curia </a:t>
            </a:r>
            <a:r>
              <a:rPr lang="it-IT" sz="1300" i="1" dirty="0" err="1"/>
              <a:t>regis</a:t>
            </a:r>
            <a:r>
              <a:rPr lang="it-IT" sz="1300" dirty="0"/>
              <a:t>, questo diritto molto presto si affrancò anche dallo stesso re e viene ad assumere quei caratteri di tecnicismo e di imparzialità che gli consentirono di sopravvivere. </a:t>
            </a:r>
            <a:r>
              <a:rPr lang="it-IT" sz="1300" b="1" dirty="0"/>
              <a:t>La pratica delle corti centrali è vista come consuetudine del regno.</a:t>
            </a:r>
            <a:r>
              <a:rPr lang="it-IT" sz="1300" dirty="0"/>
              <a:t>  </a:t>
            </a:r>
          </a:p>
          <a:p>
            <a:r>
              <a:rPr lang="it-IT" sz="1300" dirty="0" err="1" smtClean="0"/>
              <a:t>Eflaborazione</a:t>
            </a:r>
            <a:r>
              <a:rPr lang="it-IT" sz="1300" dirty="0" smtClean="0"/>
              <a:t> </a:t>
            </a:r>
            <a:r>
              <a:rPr lang="it-IT" sz="1300" dirty="0"/>
              <a:t>complessa di limiti al potere regio che utilizza le risorse di un diritto consuetudinario a forte radicamento nella società, per giungere ad affermare che il Re è sottoposto a Dio e alle leggi che lo fanno sovrano. Subordinazione del potere politico, dei governanti, al diritto, alla </a:t>
            </a:r>
            <a:r>
              <a:rPr lang="it-IT" sz="1300" i="1" dirty="0" err="1"/>
              <a:t>lex</a:t>
            </a:r>
            <a:r>
              <a:rPr lang="it-IT" sz="1300" i="1" dirty="0"/>
              <a:t> </a:t>
            </a:r>
            <a:r>
              <a:rPr lang="it-IT" sz="1300" i="1" dirty="0" err="1"/>
              <a:t>terrae</a:t>
            </a:r>
            <a:r>
              <a:rPr lang="it-IT" sz="1300" dirty="0"/>
              <a:t>: </a:t>
            </a:r>
            <a:r>
              <a:rPr lang="it-IT" sz="1300" dirty="0" err="1"/>
              <a:t>Glanvill</a:t>
            </a:r>
            <a:r>
              <a:rPr lang="it-IT" sz="1300" dirty="0"/>
              <a:t>, </a:t>
            </a:r>
            <a:r>
              <a:rPr lang="it-IT" sz="1300" dirty="0" err="1"/>
              <a:t>Bracton</a:t>
            </a:r>
            <a:r>
              <a:rPr lang="it-IT" sz="1300" dirty="0"/>
              <a:t> (</a:t>
            </a:r>
            <a:r>
              <a:rPr lang="it-IT" sz="1300" i="1" dirty="0"/>
              <a:t>Ipse </a:t>
            </a:r>
            <a:r>
              <a:rPr lang="it-IT" sz="1300" i="1" dirty="0" err="1"/>
              <a:t>autem</a:t>
            </a:r>
            <a:r>
              <a:rPr lang="it-IT" sz="1300" i="1" dirty="0"/>
              <a:t> </a:t>
            </a:r>
            <a:r>
              <a:rPr lang="it-IT" sz="1300" i="1" dirty="0" err="1"/>
              <a:t>rex</a:t>
            </a:r>
            <a:r>
              <a:rPr lang="it-IT" sz="1300" i="1" dirty="0"/>
              <a:t> non </a:t>
            </a:r>
            <a:r>
              <a:rPr lang="it-IT" sz="1300" i="1" dirty="0" err="1"/>
              <a:t>debet</a:t>
            </a:r>
            <a:r>
              <a:rPr lang="it-IT" sz="1300" i="1" dirty="0"/>
              <a:t> esse sub </a:t>
            </a:r>
            <a:r>
              <a:rPr lang="it-IT" sz="1300" i="1" dirty="0" err="1"/>
              <a:t>homine</a:t>
            </a:r>
            <a:r>
              <a:rPr lang="it-IT" sz="1300" i="1" dirty="0"/>
              <a:t> </a:t>
            </a:r>
            <a:r>
              <a:rPr lang="it-IT" sz="1300" i="1" dirty="0" err="1"/>
              <a:t>sed</a:t>
            </a:r>
            <a:r>
              <a:rPr lang="it-IT" sz="1300" i="1" dirty="0"/>
              <a:t> sub Deo et sub </a:t>
            </a:r>
            <a:r>
              <a:rPr lang="it-IT" sz="1300" i="1" dirty="0" err="1"/>
              <a:t>lege</a:t>
            </a:r>
            <a:r>
              <a:rPr lang="it-IT" sz="1300" i="1" dirty="0"/>
              <a:t> </a:t>
            </a:r>
            <a:r>
              <a:rPr lang="it-IT" sz="1300" i="1" dirty="0" err="1"/>
              <a:t>quia</a:t>
            </a:r>
            <a:r>
              <a:rPr lang="it-IT" sz="1300" i="1" dirty="0"/>
              <a:t> </a:t>
            </a:r>
            <a:r>
              <a:rPr lang="it-IT" sz="1300" i="1" dirty="0" err="1"/>
              <a:t>lex</a:t>
            </a:r>
            <a:r>
              <a:rPr lang="it-IT" sz="1300" i="1" dirty="0"/>
              <a:t> </a:t>
            </a:r>
            <a:r>
              <a:rPr lang="it-IT" sz="1300" i="1" dirty="0" err="1"/>
              <a:t>facit</a:t>
            </a:r>
            <a:r>
              <a:rPr lang="it-IT" sz="1300" i="1" dirty="0"/>
              <a:t> </a:t>
            </a:r>
            <a:r>
              <a:rPr lang="it-IT" sz="1300" i="1" dirty="0" err="1"/>
              <a:t>legem</a:t>
            </a:r>
            <a:r>
              <a:rPr lang="it-IT" sz="1300" dirty="0"/>
              <a:t>).</a:t>
            </a:r>
          </a:p>
          <a:p>
            <a:pPr lvl="0"/>
            <a:r>
              <a:rPr lang="it-IT" sz="1300" dirty="0" smtClean="0"/>
              <a:t>Dal 1689 assistiamo </a:t>
            </a:r>
            <a:r>
              <a:rPr lang="it-IT" sz="1300" dirty="0"/>
              <a:t>alla circostanza che tali atti di rango materialmente costituzionale sono leggi del Parlamento</a:t>
            </a:r>
            <a:r>
              <a:rPr lang="it-IT" sz="1300" dirty="0" smtClean="0"/>
              <a:t>. È </a:t>
            </a:r>
            <a:r>
              <a:rPr lang="it-IT" sz="1300" dirty="0"/>
              <a:t>l’esito della lunga battaglia fino all’affermazione della sovranità del Parlamento: che diventa l’organo supremo (corporation King in </a:t>
            </a:r>
            <a:r>
              <a:rPr lang="it-IT" sz="1300" dirty="0" err="1"/>
              <a:t>Parliament</a:t>
            </a:r>
            <a:r>
              <a:rPr lang="it-IT" sz="1300" dirty="0"/>
              <a:t>), e la monarchia uno dei tanti organi</a:t>
            </a:r>
            <a:r>
              <a:rPr lang="it-IT" sz="1300" dirty="0" smtClean="0"/>
              <a:t>. </a:t>
            </a:r>
            <a:r>
              <a:rPr lang="it-IT" sz="1300" dirty="0"/>
              <a:t>il parlamento si converte nel potere sovrano perché è </a:t>
            </a:r>
            <a:r>
              <a:rPr lang="it-IT" sz="1300" dirty="0" smtClean="0"/>
              <a:t>consentito. </a:t>
            </a:r>
          </a:p>
        </p:txBody>
      </p:sp>
    </p:spTree>
    <p:extLst>
      <p:ext uri="{BB962C8B-B14F-4D97-AF65-F5344CB8AC3E}">
        <p14:creationId xmlns:p14="http://schemas.microsoft.com/office/powerpoint/2010/main" val="16869489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base al potere</a:t>
            </a:r>
            <a:endParaRPr lang="it-IT" dirty="0"/>
          </a:p>
        </p:txBody>
      </p:sp>
      <p:sp>
        <p:nvSpPr>
          <p:cNvPr id="3" name="Segnaposto contenuto 2"/>
          <p:cNvSpPr>
            <a:spLocks noGrp="1"/>
          </p:cNvSpPr>
          <p:nvPr>
            <p:ph idx="1"/>
          </p:nvPr>
        </p:nvSpPr>
        <p:spPr/>
        <p:txBody>
          <a:bodyPr>
            <a:normAutofit fontScale="47500" lnSpcReduction="20000"/>
          </a:bodyPr>
          <a:lstStyle/>
          <a:p>
            <a:pPr>
              <a:buFontTx/>
              <a:buChar char="-"/>
            </a:pPr>
            <a:r>
              <a:rPr lang="it-IT" b="1" dirty="0" smtClean="0"/>
              <a:t>popolari </a:t>
            </a:r>
            <a:r>
              <a:rPr lang="it-IT" b="1" dirty="0"/>
              <a:t>(potere costituente esercitato dal popolo): </a:t>
            </a:r>
            <a:r>
              <a:rPr lang="it-IT" dirty="0" smtClean="0"/>
              <a:t>di solito è una Assemblea costituente, organo </a:t>
            </a:r>
            <a:r>
              <a:rPr lang="it-IT" dirty="0"/>
              <a:t>straordinario chiamato a fissare i principi fondamentali di un ordinamento approvando la </a:t>
            </a:r>
            <a:r>
              <a:rPr lang="it-IT" dirty="0" smtClean="0"/>
              <a:t>costituzione. Può essere istituto appositamente  (Cost</a:t>
            </a:r>
            <a:r>
              <a:rPr lang="it-IT" dirty="0"/>
              <a:t>. francesi 1848, 1870; Germania 1918, Nepal </a:t>
            </a:r>
            <a:r>
              <a:rPr lang="it-IT" dirty="0" smtClean="0"/>
              <a:t>2006, Italia 1946); può essere un organo del precedente ordinamento (Francia </a:t>
            </a:r>
            <a:r>
              <a:rPr lang="it-IT" dirty="0"/>
              <a:t>1789 (Stati generali), Norvegia </a:t>
            </a:r>
            <a:r>
              <a:rPr lang="it-IT" dirty="0" smtClean="0"/>
              <a:t>1814; Spagna 1978) o intermedio (Austria</a:t>
            </a:r>
            <a:r>
              <a:rPr lang="it-IT" dirty="0"/>
              <a:t>, </a:t>
            </a:r>
            <a:r>
              <a:rPr lang="it-IT" dirty="0" smtClean="0"/>
              <a:t>1918). </a:t>
            </a:r>
          </a:p>
          <a:p>
            <a:pPr>
              <a:buFontTx/>
              <a:buChar char="-"/>
            </a:pPr>
            <a:r>
              <a:rPr lang="it-IT" b="1" dirty="0" smtClean="0"/>
              <a:t>concesse </a:t>
            </a:r>
            <a:r>
              <a:rPr lang="it-IT" b="1" dirty="0"/>
              <a:t>(ottriate)</a:t>
            </a:r>
            <a:r>
              <a:rPr lang="it-IT" dirty="0" smtClean="0"/>
              <a:t>: frutto di </a:t>
            </a:r>
            <a:r>
              <a:rPr lang="it-IT" dirty="0"/>
              <a:t>autolimitazione del </a:t>
            </a:r>
            <a:r>
              <a:rPr lang="it-IT" dirty="0" smtClean="0"/>
              <a:t>sovrano, che </a:t>
            </a:r>
            <a:r>
              <a:rPr lang="it-IT" dirty="0"/>
              <a:t>la concede </a:t>
            </a:r>
            <a:r>
              <a:rPr lang="it-IT" dirty="0" smtClean="0"/>
              <a:t>e da </a:t>
            </a:r>
            <a:r>
              <a:rPr lang="it-IT" dirty="0"/>
              <a:t>potere costituente </a:t>
            </a:r>
            <a:r>
              <a:rPr lang="it-IT" dirty="0" smtClean="0"/>
              <a:t>diventa </a:t>
            </a:r>
            <a:r>
              <a:rPr lang="it-IT" dirty="0"/>
              <a:t>organo del potere </a:t>
            </a:r>
            <a:r>
              <a:rPr lang="it-IT" dirty="0" smtClean="0"/>
              <a:t>costituito (Statuto Albertino </a:t>
            </a:r>
            <a:r>
              <a:rPr lang="it-IT" dirty="0"/>
              <a:t>1848, </a:t>
            </a:r>
            <a:r>
              <a:rPr lang="it-IT" dirty="0" smtClean="0"/>
              <a:t>Principato di Monaco </a:t>
            </a:r>
            <a:r>
              <a:rPr lang="it-IT" dirty="0"/>
              <a:t>1911 e 1962, Swaziland </a:t>
            </a:r>
            <a:r>
              <a:rPr lang="it-IT" dirty="0" smtClean="0"/>
              <a:t>2003). </a:t>
            </a:r>
          </a:p>
          <a:p>
            <a:pPr>
              <a:buFontTx/>
              <a:buChar char="-"/>
            </a:pPr>
            <a:r>
              <a:rPr lang="it-IT" b="1" dirty="0" smtClean="0"/>
              <a:t>Pattizie</a:t>
            </a:r>
            <a:r>
              <a:rPr lang="it-IT" b="1" dirty="0"/>
              <a:t>: </a:t>
            </a:r>
            <a:r>
              <a:rPr lang="it-IT" dirty="0" smtClean="0"/>
              <a:t>frutto di un accordo tra Re </a:t>
            </a:r>
            <a:r>
              <a:rPr lang="it-IT" dirty="0"/>
              <a:t>e </a:t>
            </a:r>
            <a:r>
              <a:rPr lang="it-IT" dirty="0" smtClean="0"/>
              <a:t>Assemblea (Svezia </a:t>
            </a:r>
            <a:r>
              <a:rPr lang="it-IT" dirty="0"/>
              <a:t>1809, Francia 1830, Prussia </a:t>
            </a:r>
            <a:r>
              <a:rPr lang="it-IT" dirty="0" smtClean="0"/>
              <a:t>1850). </a:t>
            </a:r>
            <a:endParaRPr lang="it-IT" dirty="0"/>
          </a:p>
          <a:p>
            <a:pPr>
              <a:buFontTx/>
              <a:buChar char="-"/>
            </a:pPr>
            <a:r>
              <a:rPr lang="it-IT" b="1" dirty="0" smtClean="0"/>
              <a:t>Plebiscitarie</a:t>
            </a:r>
            <a:r>
              <a:rPr lang="it-IT" b="1" dirty="0"/>
              <a:t>: </a:t>
            </a:r>
            <a:r>
              <a:rPr lang="it-IT" dirty="0"/>
              <a:t>potere che è </a:t>
            </a:r>
            <a:r>
              <a:rPr lang="it-IT" dirty="0" err="1" smtClean="0"/>
              <a:t>inmano</a:t>
            </a:r>
            <a:r>
              <a:rPr lang="it-IT" dirty="0" smtClean="0"/>
              <a:t> a gruppo dominante (militari, oligarchia, dittatore) e non </a:t>
            </a:r>
            <a:r>
              <a:rPr lang="it-IT" dirty="0"/>
              <a:t>rappresentativo del popolo, </a:t>
            </a:r>
            <a:r>
              <a:rPr lang="it-IT" dirty="0" smtClean="0"/>
              <a:t>serve per legittimare formalmente la decisione costituente. V’è </a:t>
            </a:r>
            <a:r>
              <a:rPr lang="it-IT" dirty="0"/>
              <a:t>carenza </a:t>
            </a:r>
            <a:r>
              <a:rPr lang="it-IT" dirty="0" smtClean="0"/>
              <a:t>di dibattito </a:t>
            </a:r>
            <a:r>
              <a:rPr lang="it-IT" dirty="0"/>
              <a:t>democratico, di una vera alternativa e la </a:t>
            </a:r>
            <a:r>
              <a:rPr lang="it-IT" dirty="0" smtClean="0"/>
              <a:t>consultazione </a:t>
            </a:r>
            <a:r>
              <a:rPr lang="it-IT" dirty="0"/>
              <a:t>è </a:t>
            </a:r>
            <a:r>
              <a:rPr lang="it-IT" dirty="0" smtClean="0"/>
              <a:t>condizionata: Francia </a:t>
            </a:r>
            <a:r>
              <a:rPr lang="it-IT" dirty="0"/>
              <a:t>1802 (consolato a vita</a:t>
            </a:r>
            <a:r>
              <a:rPr lang="it-IT" dirty="0" smtClean="0"/>
              <a:t>)</a:t>
            </a:r>
            <a:r>
              <a:rPr lang="it-IT" dirty="0"/>
              <a:t> </a:t>
            </a:r>
            <a:r>
              <a:rPr lang="it-IT" dirty="0" smtClean="0"/>
              <a:t>e 1851 </a:t>
            </a:r>
            <a:r>
              <a:rPr lang="it-IT" dirty="0"/>
              <a:t>(preventivo: richiesta delega poteri per scrivere </a:t>
            </a:r>
            <a:r>
              <a:rPr lang="it-IT" dirty="0" smtClean="0"/>
              <a:t>costituzionale)</a:t>
            </a:r>
            <a:r>
              <a:rPr lang="it-IT" dirty="0"/>
              <a:t>, Portogallo 1933, Cile </a:t>
            </a:r>
            <a:r>
              <a:rPr lang="it-IT" dirty="0" smtClean="0"/>
              <a:t>1980; DDR </a:t>
            </a:r>
            <a:r>
              <a:rPr lang="it-IT" dirty="0"/>
              <a:t>e </a:t>
            </a:r>
            <a:r>
              <a:rPr lang="it-IT" dirty="0" smtClean="0"/>
              <a:t>Bulgaria </a:t>
            </a:r>
            <a:r>
              <a:rPr lang="it-IT" dirty="0"/>
              <a:t>1968. </a:t>
            </a:r>
          </a:p>
          <a:p>
            <a:pPr lvl="0"/>
            <a:r>
              <a:rPr lang="it-IT" b="1" dirty="0" smtClean="0"/>
              <a:t>Imposte dall’esterno: </a:t>
            </a:r>
            <a:r>
              <a:rPr lang="it-IT" dirty="0" smtClean="0"/>
              <a:t>Giappone </a:t>
            </a:r>
            <a:r>
              <a:rPr lang="it-IT" dirty="0"/>
              <a:t>1946, </a:t>
            </a:r>
            <a:r>
              <a:rPr lang="it-IT" dirty="0" smtClean="0"/>
              <a:t>BRD 1949, </a:t>
            </a:r>
            <a:r>
              <a:rPr lang="it-IT" dirty="0"/>
              <a:t>Albania 1998, </a:t>
            </a:r>
            <a:r>
              <a:rPr lang="it-IT" dirty="0" smtClean="0"/>
              <a:t>Iraq 2005, Afghanistan 2004. </a:t>
            </a:r>
            <a:endParaRPr lang="it-IT" dirty="0"/>
          </a:p>
          <a:p>
            <a:pPr lvl="0"/>
            <a:r>
              <a:rPr lang="it-IT" b="1" dirty="0"/>
              <a:t>Accordi </a:t>
            </a:r>
            <a:r>
              <a:rPr lang="it-IT" b="1" dirty="0" smtClean="0"/>
              <a:t>internazionali: Bosnia 1994</a:t>
            </a:r>
            <a:endParaRPr lang="it-IT" dirty="0"/>
          </a:p>
          <a:p>
            <a:pPr lvl="0"/>
            <a:r>
              <a:rPr lang="it-IT" b="1" dirty="0" smtClean="0"/>
              <a:t>Condizionate: Weimar 1919.</a:t>
            </a:r>
            <a:endParaRPr lang="it-IT" dirty="0"/>
          </a:p>
          <a:p>
            <a:endParaRPr lang="it-IT" dirty="0"/>
          </a:p>
        </p:txBody>
      </p:sp>
    </p:spTree>
    <p:extLst>
      <p:ext uri="{BB962C8B-B14F-4D97-AF65-F5344CB8AC3E}">
        <p14:creationId xmlns:p14="http://schemas.microsoft.com/office/powerpoint/2010/main" val="3549316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base al procedimento</a:t>
            </a:r>
            <a:endParaRPr lang="it-IT" dirty="0"/>
          </a:p>
        </p:txBody>
      </p:sp>
      <p:sp>
        <p:nvSpPr>
          <p:cNvPr id="3" name="Segnaposto contenuto 2"/>
          <p:cNvSpPr>
            <a:spLocks noGrp="1"/>
          </p:cNvSpPr>
          <p:nvPr>
            <p:ph idx="1"/>
          </p:nvPr>
        </p:nvSpPr>
        <p:spPr/>
        <p:txBody>
          <a:bodyPr>
            <a:normAutofit fontScale="40000" lnSpcReduction="20000"/>
          </a:bodyPr>
          <a:lstStyle/>
          <a:p>
            <a:pPr lvl="0"/>
            <a:r>
              <a:rPr lang="it-IT" b="1" dirty="0" smtClean="0"/>
              <a:t>Esterni</a:t>
            </a:r>
            <a:r>
              <a:rPr lang="it-IT" dirty="0" smtClean="0"/>
              <a:t> </a:t>
            </a:r>
            <a:r>
              <a:rPr lang="it-IT" dirty="0"/>
              <a:t>(decisione costituente è imputabile a stato altro a quello che poi rimarrà disciplinato)</a:t>
            </a:r>
            <a:r>
              <a:rPr lang="it-IT" dirty="0" smtClean="0"/>
              <a:t>: stati </a:t>
            </a:r>
            <a:r>
              <a:rPr lang="it-IT" dirty="0"/>
              <a:t>che perdono la propria sovranità o la vedono limitata a causa di una sconfitta </a:t>
            </a:r>
            <a:r>
              <a:rPr lang="it-IT" dirty="0" smtClean="0"/>
              <a:t>bellica: (Giappone 1946; Germania 1949); ex colonie </a:t>
            </a:r>
            <a:r>
              <a:rPr lang="it-IT" dirty="0"/>
              <a:t>e protettorati che acquisiscono </a:t>
            </a:r>
            <a:r>
              <a:rPr lang="it-IT" dirty="0" smtClean="0"/>
              <a:t>l’indipendenza (Impero </a:t>
            </a:r>
            <a:r>
              <a:rPr lang="it-IT" dirty="0"/>
              <a:t>britannico: elaborate in contatto con esponenti </a:t>
            </a:r>
            <a:r>
              <a:rPr lang="it-IT" dirty="0" smtClean="0"/>
              <a:t>politici </a:t>
            </a:r>
            <a:r>
              <a:rPr lang="it-IT" dirty="0"/>
              <a:t>locali e approvate dal Parlamento </a:t>
            </a:r>
            <a:r>
              <a:rPr lang="it-IT" dirty="0" smtClean="0"/>
              <a:t>britannico: India </a:t>
            </a:r>
            <a:r>
              <a:rPr lang="it-IT" dirty="0"/>
              <a:t>1944; </a:t>
            </a:r>
            <a:r>
              <a:rPr lang="it-IT" dirty="0" err="1"/>
              <a:t>Sri</a:t>
            </a:r>
            <a:r>
              <a:rPr lang="it-IT" dirty="0"/>
              <a:t> Lanka </a:t>
            </a:r>
            <a:r>
              <a:rPr lang="it-IT" dirty="0" smtClean="0"/>
              <a:t>1947; Canada 1867. </a:t>
            </a:r>
            <a:r>
              <a:rPr lang="it-IT" dirty="0"/>
              <a:t> </a:t>
            </a:r>
          </a:p>
          <a:p>
            <a:pPr lvl="0"/>
            <a:r>
              <a:rPr lang="it-IT" b="1" dirty="0"/>
              <a:t>Internazionalmente guidati </a:t>
            </a:r>
            <a:r>
              <a:rPr lang="it-IT" dirty="0"/>
              <a:t>(accordi tra stati od organizzazioni internazionali)</a:t>
            </a:r>
            <a:r>
              <a:rPr lang="it-IT" dirty="0" smtClean="0"/>
              <a:t>: </a:t>
            </a:r>
            <a:r>
              <a:rPr lang="it-IT" u="sng" dirty="0" smtClean="0"/>
              <a:t>Namibia</a:t>
            </a:r>
            <a:r>
              <a:rPr lang="it-IT" dirty="0" smtClean="0"/>
              <a:t> </a:t>
            </a:r>
            <a:r>
              <a:rPr lang="it-IT" dirty="0"/>
              <a:t>(1982-</a:t>
            </a:r>
            <a:r>
              <a:rPr lang="it-IT" dirty="0" smtClean="0"/>
              <a:t>1990); </a:t>
            </a:r>
            <a:r>
              <a:rPr lang="it-IT" u="sng" dirty="0" smtClean="0"/>
              <a:t>Cambogia</a:t>
            </a:r>
            <a:r>
              <a:rPr lang="it-IT" dirty="0" smtClean="0"/>
              <a:t> </a:t>
            </a:r>
            <a:r>
              <a:rPr lang="it-IT" dirty="0"/>
              <a:t>(1989-1993)</a:t>
            </a:r>
            <a:r>
              <a:rPr lang="it-IT" dirty="0" smtClean="0"/>
              <a:t>: B</a:t>
            </a:r>
            <a:r>
              <a:rPr lang="it-IT" u="sng" dirty="0" smtClean="0"/>
              <a:t>osnia Erzegovina </a:t>
            </a:r>
            <a:r>
              <a:rPr lang="it-IT" u="sng" dirty="0"/>
              <a:t>(1991-1995</a:t>
            </a:r>
            <a:r>
              <a:rPr lang="it-IT" u="sng" dirty="0" smtClean="0"/>
              <a:t>); Macedonia </a:t>
            </a:r>
            <a:r>
              <a:rPr lang="it-IT" u="sng" dirty="0"/>
              <a:t>(2001</a:t>
            </a:r>
            <a:r>
              <a:rPr lang="it-IT" u="sng" dirty="0" smtClean="0"/>
              <a:t>)</a:t>
            </a:r>
            <a:r>
              <a:rPr lang="it-IT" dirty="0" smtClean="0"/>
              <a:t>; </a:t>
            </a:r>
            <a:r>
              <a:rPr lang="it-IT" u="sng" dirty="0" smtClean="0"/>
              <a:t>Kosovo</a:t>
            </a:r>
            <a:r>
              <a:rPr lang="it-IT" dirty="0" smtClean="0"/>
              <a:t> </a:t>
            </a:r>
            <a:r>
              <a:rPr lang="it-IT" dirty="0"/>
              <a:t>(2001-2008</a:t>
            </a:r>
            <a:r>
              <a:rPr lang="it-IT" dirty="0" smtClean="0"/>
              <a:t>); </a:t>
            </a:r>
            <a:r>
              <a:rPr lang="it-IT" u="sng" dirty="0" smtClean="0"/>
              <a:t>Iraq </a:t>
            </a:r>
            <a:r>
              <a:rPr lang="it-IT" u="sng" dirty="0"/>
              <a:t>(2004-2006</a:t>
            </a:r>
            <a:r>
              <a:rPr lang="it-IT" u="sng" dirty="0" smtClean="0"/>
              <a:t>) </a:t>
            </a:r>
            <a:r>
              <a:rPr lang="it-IT" dirty="0" smtClean="0"/>
              <a:t>Interni</a:t>
            </a:r>
            <a:r>
              <a:rPr lang="it-IT" dirty="0"/>
              <a:t>: </a:t>
            </a:r>
          </a:p>
          <a:p>
            <a:r>
              <a:rPr lang="it-IT" b="1" dirty="0" smtClean="0"/>
              <a:t>Interni</a:t>
            </a:r>
            <a:r>
              <a:rPr lang="it-IT" dirty="0" smtClean="0"/>
              <a:t> allo stato che ne rimarrà disciplinato:</a:t>
            </a:r>
            <a:endParaRPr lang="it-IT" dirty="0"/>
          </a:p>
          <a:p>
            <a:r>
              <a:rPr lang="it-IT" b="1" dirty="0" smtClean="0"/>
              <a:t>1) Monarchici</a:t>
            </a:r>
            <a:r>
              <a:rPr lang="it-IT" dirty="0" smtClean="0"/>
              <a:t> </a:t>
            </a:r>
            <a:r>
              <a:rPr lang="it-IT" dirty="0"/>
              <a:t>(come per costituzioni pattizie e ottriate): atto del potere costituente (giuridicamente unilaterale) che limita sé stesso e fissa in testo garanzie per ceti e classi emergenti; o patto </a:t>
            </a:r>
            <a:r>
              <a:rPr lang="it-IT" dirty="0" smtClean="0"/>
              <a:t>(Francia </a:t>
            </a:r>
            <a:r>
              <a:rPr lang="it-IT" dirty="0"/>
              <a:t>1814; Spagna 1834; Sardegna 1948; Giappone 1889; Etiope </a:t>
            </a:r>
            <a:r>
              <a:rPr lang="it-IT" dirty="0" smtClean="0"/>
              <a:t>1931). </a:t>
            </a:r>
            <a:endParaRPr lang="it-IT" dirty="0"/>
          </a:p>
          <a:p>
            <a:pPr lvl="0"/>
            <a:r>
              <a:rPr lang="it-IT" dirty="0" smtClean="0"/>
              <a:t>2) </a:t>
            </a:r>
            <a:r>
              <a:rPr lang="it-IT" b="1" dirty="0" smtClean="0"/>
              <a:t>Democratici</a:t>
            </a:r>
            <a:r>
              <a:rPr lang="it-IT" dirty="0" smtClean="0"/>
              <a:t> </a:t>
            </a:r>
            <a:r>
              <a:rPr lang="it-IT" dirty="0"/>
              <a:t>(costituzioni popolari): sovranità del popolo che la esercita </a:t>
            </a:r>
            <a:r>
              <a:rPr lang="it-IT" dirty="0" smtClean="0"/>
              <a:t>mediante Assemblea Costituente e/o con </a:t>
            </a:r>
            <a:r>
              <a:rPr lang="it-IT" i="1" dirty="0"/>
              <a:t>referendum</a:t>
            </a:r>
            <a:r>
              <a:rPr lang="it-IT" dirty="0" smtClean="0"/>
              <a:t>. Si danno anche referendum precostituenti: </a:t>
            </a:r>
            <a:r>
              <a:rPr lang="it-IT" dirty="0"/>
              <a:t>forma monarchia o repubblicana (Norvegia 1905, Grecia 1974, Italia 1946); separazione stato (Norvegia 1905; Islanda 1944; Sudan meridionale 1911</a:t>
            </a:r>
            <a:r>
              <a:rPr lang="it-IT" dirty="0" smtClean="0"/>
              <a:t>); o costituenti: </a:t>
            </a:r>
            <a:r>
              <a:rPr lang="it-IT" dirty="0"/>
              <a:t>testo considerato definitivo (Irlanda 1937; Danimarca 1953; Spagna 1978; Romania 1991; Niger 2010). </a:t>
            </a:r>
          </a:p>
          <a:p>
            <a:pPr lvl="0"/>
            <a:r>
              <a:rPr lang="it-IT" b="1" dirty="0" smtClean="0"/>
              <a:t>Federativi: è il </a:t>
            </a:r>
            <a:r>
              <a:rPr lang="it-IT" dirty="0" smtClean="0"/>
              <a:t>caso USA. L’indipendenza è del 4 luglio 1776 ma già con </a:t>
            </a:r>
            <a:r>
              <a:rPr lang="it-IT" dirty="0"/>
              <a:t>la risoluzione del Congresso continentale del 15 maggio 1776 – di pochi mesi anteriore alla dichiarazione </a:t>
            </a:r>
            <a:r>
              <a:rPr lang="it-IT" dirty="0" smtClean="0"/>
              <a:t>d’indipendenza – si raccomanda </a:t>
            </a:r>
            <a:r>
              <a:rPr lang="it-IT" dirty="0"/>
              <a:t>alle </a:t>
            </a:r>
            <a:r>
              <a:rPr lang="it-IT" dirty="0" smtClean="0"/>
              <a:t>ex-colonie </a:t>
            </a:r>
            <a:r>
              <a:rPr lang="it-IT" dirty="0"/>
              <a:t>«l’adozione di costituzioni popolari</a:t>
            </a:r>
            <a:r>
              <a:rPr lang="it-IT" dirty="0" smtClean="0"/>
              <a:t>»: ciò segnò </a:t>
            </a:r>
            <a:r>
              <a:rPr lang="it-IT" dirty="0"/>
              <a:t>il momento in cui una sovranità (quella inglese</a:t>
            </a:r>
            <a:r>
              <a:rPr lang="it-IT" dirty="0" smtClean="0"/>
              <a:t>) </a:t>
            </a:r>
            <a:r>
              <a:rPr lang="it-IT" dirty="0"/>
              <a:t>venne contestata e ne venne proclamata un’altra (quella di ognuna delle tredici colonie).</a:t>
            </a:r>
          </a:p>
          <a:p>
            <a:pPr lvl="0"/>
            <a:r>
              <a:rPr lang="it-IT" b="1" dirty="0" smtClean="0"/>
              <a:t>Autoritari</a:t>
            </a:r>
            <a:r>
              <a:rPr lang="it-IT" dirty="0"/>
              <a:t>: plebiscito costituente (Napoleone III 1851; Iran 1979; Cile 1830; Uruguay 1976); adozione unilaterale (i titolari de facto del potere esplicitano la decisione costituente: Cile con atti costituzionali 1973; Argentina 1976; Brasile 1964; Venezuela 1999).</a:t>
            </a:r>
          </a:p>
          <a:p>
            <a:pPr lvl="0"/>
            <a:r>
              <a:rPr lang="it-IT" b="1" dirty="0"/>
              <a:t>Socialisti</a:t>
            </a:r>
            <a:r>
              <a:rPr lang="it-IT" dirty="0"/>
              <a:t>: adottata da organi di partito (URSS 1918, 1924; Cambogia 1976). Ove consolidato, deliberata da partito con la ratifica assembleare (URSS 1936, 1977; Cina </a:t>
            </a:r>
            <a:r>
              <a:rPr lang="it-IT" dirty="0" smtClean="0"/>
              <a:t>1982</a:t>
            </a:r>
            <a:r>
              <a:rPr lang="it-IT" dirty="0"/>
              <a:t>.</a:t>
            </a:r>
          </a:p>
        </p:txBody>
      </p:sp>
    </p:spTree>
    <p:extLst>
      <p:ext uri="{BB962C8B-B14F-4D97-AF65-F5344CB8AC3E}">
        <p14:creationId xmlns:p14="http://schemas.microsoft.com/office/powerpoint/2010/main" val="3197967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 punti fermi</a:t>
            </a:r>
            <a:endParaRPr lang="it-IT" dirty="0"/>
          </a:p>
        </p:txBody>
      </p:sp>
      <p:sp>
        <p:nvSpPr>
          <p:cNvPr id="3" name="Segnaposto contenuto 2"/>
          <p:cNvSpPr>
            <a:spLocks noGrp="1"/>
          </p:cNvSpPr>
          <p:nvPr>
            <p:ph idx="1"/>
          </p:nvPr>
        </p:nvSpPr>
        <p:spPr/>
        <p:txBody>
          <a:bodyPr>
            <a:normAutofit lnSpcReduction="10000"/>
          </a:bodyPr>
          <a:lstStyle/>
          <a:p>
            <a:r>
              <a:rPr lang="it-IT" dirty="0" smtClean="0"/>
              <a:t>È la legge fondamentale dello Stato</a:t>
            </a:r>
          </a:p>
          <a:p>
            <a:r>
              <a:rPr lang="it-IT" dirty="0" smtClean="0"/>
              <a:t>È la legge fondamentale che costituisce </a:t>
            </a:r>
            <a:r>
              <a:rPr lang="it-IT" b="1" dirty="0" smtClean="0"/>
              <a:t>quel particolare </a:t>
            </a:r>
            <a:r>
              <a:rPr lang="it-IT" dirty="0" smtClean="0"/>
              <a:t>tipo di Stato (imprescindibile il rinvio agli ordinamenti costituzionali positivi)</a:t>
            </a:r>
          </a:p>
          <a:p>
            <a:r>
              <a:rPr lang="it-IT" dirty="0" smtClean="0"/>
              <a:t>Detta le regole della convivenza sociale (diritti) e l’organizzazione dei poteri pubblici.</a:t>
            </a:r>
          </a:p>
          <a:p>
            <a:r>
              <a:rPr lang="it-IT" dirty="0" smtClean="0"/>
              <a:t>È la legge superiore (</a:t>
            </a:r>
            <a:r>
              <a:rPr lang="it-IT" i="1" dirty="0" err="1" smtClean="0"/>
              <a:t>lex</a:t>
            </a:r>
            <a:r>
              <a:rPr lang="it-IT" i="1" dirty="0" smtClean="0"/>
              <a:t> </a:t>
            </a:r>
            <a:r>
              <a:rPr lang="it-IT" i="1" dirty="0" err="1" smtClean="0"/>
              <a:t>superior</a:t>
            </a:r>
            <a:r>
              <a:rPr lang="it-IT" dirty="0" smtClean="0"/>
              <a:t>, </a:t>
            </a:r>
            <a:r>
              <a:rPr lang="it-IT" i="1" dirty="0" err="1" smtClean="0"/>
              <a:t>higher</a:t>
            </a:r>
            <a:r>
              <a:rPr lang="it-IT" i="1" dirty="0" smtClean="0"/>
              <a:t> law</a:t>
            </a:r>
            <a:r>
              <a:rPr lang="it-IT" dirty="0" smtClean="0"/>
              <a:t>, </a:t>
            </a:r>
            <a:r>
              <a:rPr lang="it-IT" i="1" dirty="0" err="1" smtClean="0"/>
              <a:t>fundamental</a:t>
            </a:r>
            <a:r>
              <a:rPr lang="it-IT" i="1" dirty="0" smtClean="0"/>
              <a:t> law</a:t>
            </a:r>
            <a:r>
              <a:rPr lang="it-IT" dirty="0" smtClean="0"/>
              <a:t>) che limita i poteri in favore delle libertà individuali e collettive</a:t>
            </a:r>
            <a:endParaRPr lang="it-IT" i="1" dirty="0"/>
          </a:p>
        </p:txBody>
      </p:sp>
    </p:spTree>
    <p:extLst>
      <p:ext uri="{BB962C8B-B14F-4D97-AF65-F5344CB8AC3E}">
        <p14:creationId xmlns:p14="http://schemas.microsoft.com/office/powerpoint/2010/main" val="2082357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 base </a:t>
            </a:r>
            <a:r>
              <a:rPr lang="it-IT" smtClean="0"/>
              <a:t>alle fonti</a:t>
            </a:r>
            <a:endParaRPr lang="it-IT"/>
          </a:p>
        </p:txBody>
      </p:sp>
      <p:sp>
        <p:nvSpPr>
          <p:cNvPr id="3" name="Segnaposto contenuto 2"/>
          <p:cNvSpPr>
            <a:spLocks noGrp="1"/>
          </p:cNvSpPr>
          <p:nvPr>
            <p:ph idx="1"/>
          </p:nvPr>
        </p:nvSpPr>
        <p:spPr/>
        <p:txBody>
          <a:bodyPr>
            <a:normAutofit fontScale="62500" lnSpcReduction="20000"/>
          </a:bodyPr>
          <a:lstStyle/>
          <a:p>
            <a:pPr lvl="0"/>
            <a:r>
              <a:rPr lang="it-IT" b="1" dirty="0" smtClean="0"/>
              <a:t>consuetudine</a:t>
            </a:r>
            <a:r>
              <a:rPr lang="it-IT" dirty="0" smtClean="0"/>
              <a:t>. </a:t>
            </a:r>
            <a:endParaRPr lang="it-IT" dirty="0"/>
          </a:p>
          <a:p>
            <a:pPr lvl="0"/>
            <a:r>
              <a:rPr lang="it-IT" b="1" dirty="0"/>
              <a:t>Convenzioni</a:t>
            </a:r>
            <a:r>
              <a:rPr lang="it-IT" dirty="0"/>
              <a:t>: accordi, anche taciti, in virtù dei quali i titolari </a:t>
            </a:r>
            <a:r>
              <a:rPr lang="it-IT" dirty="0" smtClean="0"/>
              <a:t>degli </a:t>
            </a:r>
            <a:r>
              <a:rPr lang="it-IT" dirty="0"/>
              <a:t>organi </a:t>
            </a:r>
            <a:r>
              <a:rPr lang="it-IT" dirty="0" smtClean="0"/>
              <a:t>costituzionali </a:t>
            </a:r>
            <a:r>
              <a:rPr lang="it-IT" dirty="0"/>
              <a:t>uniformano i </a:t>
            </a:r>
            <a:r>
              <a:rPr lang="it-IT" dirty="0" smtClean="0"/>
              <a:t>comportamenti </a:t>
            </a:r>
            <a:r>
              <a:rPr lang="it-IT" dirty="0"/>
              <a:t>che tengono </a:t>
            </a:r>
            <a:r>
              <a:rPr lang="it-IT" dirty="0" smtClean="0"/>
              <a:t>nei reciproci </a:t>
            </a:r>
            <a:r>
              <a:rPr lang="it-IT" dirty="0"/>
              <a:t>rapporti a regole non scritte </a:t>
            </a:r>
            <a:r>
              <a:rPr lang="it-IT" dirty="0" smtClean="0"/>
              <a:t>ma accettate e osservate </a:t>
            </a:r>
            <a:r>
              <a:rPr lang="it-IT" dirty="0"/>
              <a:t>fino  </a:t>
            </a:r>
            <a:r>
              <a:rPr lang="it-IT" dirty="0" smtClean="0"/>
              <a:t>che detto consenso non viene </a:t>
            </a:r>
            <a:r>
              <a:rPr lang="it-IT" dirty="0"/>
              <a:t>meno. </a:t>
            </a:r>
            <a:r>
              <a:rPr lang="it-IT" b="1" dirty="0" smtClean="0"/>
              <a:t>Prerogativa </a:t>
            </a:r>
            <a:r>
              <a:rPr lang="it-IT" b="1" dirty="0"/>
              <a:t>v. convenzione:</a:t>
            </a:r>
            <a:r>
              <a:rPr lang="it-IT" dirty="0"/>
              <a:t> 1782 (Lord North) 1834 (</a:t>
            </a:r>
            <a:r>
              <a:rPr lang="it-IT" dirty="0" smtClean="0"/>
              <a:t>Guglielmo </a:t>
            </a:r>
            <a:r>
              <a:rPr lang="it-IT" dirty="0"/>
              <a:t>IV revoca Lord </a:t>
            </a:r>
            <a:r>
              <a:rPr lang="it-IT" dirty="0" smtClean="0"/>
              <a:t>Melbourne </a:t>
            </a:r>
            <a:r>
              <a:rPr lang="it-IT" dirty="0"/>
              <a:t>e scioglimento </a:t>
            </a:r>
            <a:r>
              <a:rPr lang="it-IT" i="1" dirty="0" smtClean="0"/>
              <a:t>House of </a:t>
            </a:r>
            <a:r>
              <a:rPr lang="it-IT" i="1" dirty="0" err="1" smtClean="0"/>
              <a:t>Commons</a:t>
            </a:r>
            <a:r>
              <a:rPr lang="it-IT" dirty="0" smtClean="0"/>
              <a:t>)</a:t>
            </a:r>
            <a:r>
              <a:rPr lang="it-IT" dirty="0"/>
              <a:t>. Sono fonti non giustiziabili</a:t>
            </a:r>
            <a:r>
              <a:rPr lang="it-IT" i="1" dirty="0"/>
              <a:t>: non-</a:t>
            </a:r>
            <a:r>
              <a:rPr lang="it-IT" i="1" dirty="0" err="1"/>
              <a:t>legal</a:t>
            </a:r>
            <a:r>
              <a:rPr lang="it-IT" i="1" dirty="0"/>
              <a:t> </a:t>
            </a:r>
            <a:r>
              <a:rPr lang="it-IT" i="1" dirty="0" err="1"/>
              <a:t>rules</a:t>
            </a:r>
            <a:r>
              <a:rPr lang="it-IT" dirty="0"/>
              <a:t>. Può essere accertata ma non sanzionata. </a:t>
            </a:r>
          </a:p>
          <a:p>
            <a:pPr lvl="0"/>
            <a:r>
              <a:rPr lang="it-IT" b="1" dirty="0" smtClean="0"/>
              <a:t>Giurisprudenza</a:t>
            </a:r>
            <a:r>
              <a:rPr lang="it-IT" dirty="0"/>
              <a:t>: ruolo delle corti </a:t>
            </a:r>
            <a:r>
              <a:rPr lang="it-IT" dirty="0" smtClean="0"/>
              <a:t>costituzionali </a:t>
            </a:r>
            <a:r>
              <a:rPr lang="it-IT" dirty="0"/>
              <a:t>(RSA </a:t>
            </a:r>
            <a:r>
              <a:rPr lang="it-IT" i="1" dirty="0" err="1"/>
              <a:t>certification</a:t>
            </a:r>
            <a:r>
              <a:rPr lang="it-IT" dirty="0"/>
              <a:t> del 1996). Anche altrove corti </a:t>
            </a:r>
            <a:r>
              <a:rPr lang="it-IT" dirty="0" smtClean="0"/>
              <a:t>partecipano </a:t>
            </a:r>
            <a:r>
              <a:rPr lang="it-IT" dirty="0"/>
              <a:t>a </a:t>
            </a:r>
            <a:r>
              <a:rPr lang="it-IT" dirty="0" smtClean="0"/>
              <a:t>revisione (Ecuador, Moldova</a:t>
            </a:r>
            <a:r>
              <a:rPr lang="it-IT" dirty="0"/>
              <a:t>, ecc.). </a:t>
            </a:r>
          </a:p>
          <a:p>
            <a:pPr lvl="0"/>
            <a:r>
              <a:rPr lang="it-IT" b="1" dirty="0"/>
              <a:t>Religione</a:t>
            </a:r>
            <a:r>
              <a:rPr lang="it-IT" dirty="0"/>
              <a:t>: diritto </a:t>
            </a:r>
            <a:r>
              <a:rPr lang="it-IT" dirty="0" smtClean="0"/>
              <a:t>divino </a:t>
            </a:r>
            <a:r>
              <a:rPr lang="it-IT" dirty="0"/>
              <a:t>come fonte </a:t>
            </a:r>
            <a:r>
              <a:rPr lang="it-IT" dirty="0" smtClean="0"/>
              <a:t>sovranità</a:t>
            </a:r>
            <a:r>
              <a:rPr lang="it-IT" dirty="0"/>
              <a:t>. </a:t>
            </a:r>
          </a:p>
          <a:p>
            <a:pPr lvl="0"/>
            <a:r>
              <a:rPr lang="it-IT" b="1" dirty="0" smtClean="0"/>
              <a:t>Diritto</a:t>
            </a:r>
            <a:r>
              <a:rPr lang="it-IT" dirty="0" smtClean="0"/>
              <a:t> </a:t>
            </a:r>
            <a:r>
              <a:rPr lang="it-IT" b="1" dirty="0" smtClean="0"/>
              <a:t>internazionale</a:t>
            </a:r>
            <a:r>
              <a:rPr lang="it-IT" dirty="0" smtClean="0"/>
              <a:t>: </a:t>
            </a:r>
            <a:r>
              <a:rPr lang="it-IT" dirty="0"/>
              <a:t>internazionalizzazione diritto </a:t>
            </a:r>
            <a:r>
              <a:rPr lang="it-IT" dirty="0" smtClean="0"/>
              <a:t>costituzionale  (UE</a:t>
            </a:r>
            <a:r>
              <a:rPr lang="it-IT" dirty="0"/>
              <a:t>: criteri di Copenaghen; </a:t>
            </a:r>
            <a:r>
              <a:rPr lang="it-IT" dirty="0" smtClean="0"/>
              <a:t>Bosnia) </a:t>
            </a:r>
            <a:endParaRPr lang="it-IT" dirty="0"/>
          </a:p>
          <a:p>
            <a:pPr lvl="0"/>
            <a:r>
              <a:rPr lang="it-IT" b="1" dirty="0"/>
              <a:t>Politico</a:t>
            </a:r>
            <a:r>
              <a:rPr lang="it-IT" dirty="0"/>
              <a:t>: fonti politiche come manifestazioni di volontà. Organi costituzionali che pongono e concretano scelte </a:t>
            </a:r>
            <a:r>
              <a:rPr lang="it-IT" dirty="0" smtClean="0"/>
              <a:t>politiche (testo approvato da assemblea costituente).  </a:t>
            </a:r>
            <a:endParaRPr lang="it-IT" dirty="0"/>
          </a:p>
        </p:txBody>
      </p:sp>
    </p:spTree>
    <p:extLst>
      <p:ext uri="{BB962C8B-B14F-4D97-AF65-F5344CB8AC3E}">
        <p14:creationId xmlns:p14="http://schemas.microsoft.com/office/powerpoint/2010/main" val="968449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L’esame dei singoli ordinamenti</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Evidenzia come ciascuno di essi abbia un complesso di norme fondamentali di una determinata organizzazione sociale; </a:t>
            </a:r>
          </a:p>
          <a:p>
            <a:r>
              <a:rPr lang="it-IT" dirty="0" smtClean="0"/>
              <a:t>Vi è una parte del testo che può essere formalizzata in un testo solenne (costituzione formale); </a:t>
            </a:r>
          </a:p>
          <a:p>
            <a:r>
              <a:rPr lang="it-IT" dirty="0" smtClean="0"/>
              <a:t>Altra parte può essere compresa in più testi scritti diversi dalla costituzione formale, può essere formata da consuetudini, o da altri fattori (costituzione reale, vivente, o sostanziale).   </a:t>
            </a:r>
            <a:endParaRPr lang="it-IT" dirty="0"/>
          </a:p>
        </p:txBody>
      </p:sp>
    </p:spTree>
    <p:extLst>
      <p:ext uri="{BB962C8B-B14F-4D97-AF65-F5344CB8AC3E}">
        <p14:creationId xmlns:p14="http://schemas.microsoft.com/office/powerpoint/2010/main" val="3438443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Concezione garantista</a:t>
            </a:r>
            <a:endParaRPr lang="it-IT" dirty="0"/>
          </a:p>
        </p:txBody>
      </p:sp>
      <p:sp>
        <p:nvSpPr>
          <p:cNvPr id="3" name="Segnaposto contenuto 2"/>
          <p:cNvSpPr>
            <a:spLocks noGrp="1"/>
          </p:cNvSpPr>
          <p:nvPr>
            <p:ph idx="1"/>
          </p:nvPr>
        </p:nvSpPr>
        <p:spPr/>
        <p:txBody>
          <a:bodyPr>
            <a:normAutofit fontScale="77500" lnSpcReduction="20000"/>
          </a:bodyPr>
          <a:lstStyle/>
          <a:p>
            <a:pPr marL="0" indent="0" algn="just">
              <a:buNone/>
            </a:pPr>
            <a:r>
              <a:rPr lang="it-IT" dirty="0" smtClean="0"/>
              <a:t>È La nozione giuridica di costituzione è </a:t>
            </a:r>
            <a:r>
              <a:rPr lang="it-IT" dirty="0"/>
              <a:t>derivata dal </a:t>
            </a:r>
            <a:r>
              <a:rPr lang="it-IT" dirty="0" smtClean="0"/>
              <a:t>costituzionalismo (rivoluzioni Francese e americana) e frutto del potere costituente: </a:t>
            </a:r>
          </a:p>
          <a:p>
            <a:pPr marL="514350" indent="-514350" algn="just">
              <a:buAutoNum type="arabicParenR"/>
            </a:pPr>
            <a:r>
              <a:rPr lang="it-IT" dirty="0" smtClean="0"/>
              <a:t>Carattere normativo;</a:t>
            </a:r>
          </a:p>
          <a:p>
            <a:pPr marL="514350" indent="-514350" algn="just">
              <a:buAutoNum type="arabicParenR"/>
            </a:pPr>
            <a:r>
              <a:rPr lang="it-IT" dirty="0" smtClean="0"/>
              <a:t>Testo </a:t>
            </a:r>
            <a:r>
              <a:rPr lang="it-IT" dirty="0"/>
              <a:t>scritto e </a:t>
            </a:r>
            <a:r>
              <a:rPr lang="it-IT" dirty="0" smtClean="0"/>
              <a:t>solenne (formalizzazione come prima forma di garanzia); </a:t>
            </a:r>
          </a:p>
          <a:p>
            <a:pPr marL="514350" indent="-514350" algn="just">
              <a:buAutoNum type="arabicParenR"/>
            </a:pPr>
            <a:r>
              <a:rPr lang="it-IT" dirty="0" smtClean="0"/>
              <a:t>Disciplina della forma di governo (sistema organico di norme giuridiche su cui si basa l’organizzazione degli organi costituzionali); </a:t>
            </a:r>
          </a:p>
          <a:p>
            <a:pPr marL="514350" indent="-514350" algn="just">
              <a:buAutoNum type="arabicParenR"/>
            </a:pPr>
            <a:r>
              <a:rPr lang="it-IT" dirty="0" smtClean="0"/>
              <a:t>Garanzia dei diritti di libertà nei confronti del potere politico; </a:t>
            </a:r>
          </a:p>
          <a:p>
            <a:pPr marL="514350" indent="-514350" algn="just">
              <a:buAutoNum type="arabicParenR"/>
            </a:pPr>
            <a:r>
              <a:rPr lang="it-IT" dirty="0" smtClean="0"/>
              <a:t>Organizzazione </a:t>
            </a:r>
            <a:r>
              <a:rPr lang="it-IT" dirty="0"/>
              <a:t>del potere ripartita per garantire le libertà fondamentali. </a:t>
            </a:r>
          </a:p>
        </p:txBody>
      </p:sp>
    </p:spTree>
    <p:extLst>
      <p:ext uri="{BB962C8B-B14F-4D97-AF65-F5344CB8AC3E}">
        <p14:creationId xmlns:p14="http://schemas.microsoft.com/office/powerpoint/2010/main" val="437289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Concezioni concorrenti</a:t>
            </a:r>
            <a:endParaRPr lang="it-IT" dirty="0"/>
          </a:p>
        </p:txBody>
      </p:sp>
      <p:sp>
        <p:nvSpPr>
          <p:cNvPr id="3" name="Segnaposto contenuto 2"/>
          <p:cNvSpPr>
            <a:spLocks noGrp="1"/>
          </p:cNvSpPr>
          <p:nvPr>
            <p:ph idx="1"/>
          </p:nvPr>
        </p:nvSpPr>
        <p:spPr/>
        <p:txBody>
          <a:bodyPr>
            <a:normAutofit fontScale="70000" lnSpcReduction="20000"/>
          </a:bodyPr>
          <a:lstStyle/>
          <a:p>
            <a:r>
              <a:rPr lang="it-IT" b="1" dirty="0" smtClean="0"/>
              <a:t>Tradizionalista</a:t>
            </a:r>
            <a:r>
              <a:rPr lang="it-IT" dirty="0" smtClean="0"/>
              <a:t>: </a:t>
            </a:r>
            <a:r>
              <a:rPr lang="it-IT" dirty="0"/>
              <a:t>tipica dell’ancien </a:t>
            </a:r>
            <a:r>
              <a:rPr lang="it-IT" dirty="0" err="1"/>
              <a:t>régime</a:t>
            </a:r>
            <a:r>
              <a:rPr lang="it-IT" dirty="0"/>
              <a:t>. La costituzione è tale </a:t>
            </a:r>
            <a:r>
              <a:rPr lang="it-IT" dirty="0" smtClean="0"/>
              <a:t>perché è </a:t>
            </a:r>
            <a:r>
              <a:rPr lang="it-IT" b="1" dirty="0" smtClean="0"/>
              <a:t>opera della storia</a:t>
            </a:r>
            <a:r>
              <a:rPr lang="it-IT" dirty="0" smtClean="0"/>
              <a:t>, che ne ha dimostrato la superiorità. Si impone perché il tempo ne ha confermato la necessità: è </a:t>
            </a:r>
            <a:r>
              <a:rPr lang="it-IT" dirty="0"/>
              <a:t>patrimonio </a:t>
            </a:r>
            <a:r>
              <a:rPr lang="it-IT" dirty="0" smtClean="0"/>
              <a:t>di </a:t>
            </a:r>
            <a:r>
              <a:rPr lang="it-IT" dirty="0"/>
              <a:t>una stirpe o </a:t>
            </a:r>
            <a:r>
              <a:rPr lang="it-IT" dirty="0" smtClean="0"/>
              <a:t>è </a:t>
            </a:r>
            <a:r>
              <a:rPr lang="it-IT" dirty="0"/>
              <a:t>da tempo </a:t>
            </a:r>
            <a:r>
              <a:rPr lang="it-IT" dirty="0" smtClean="0"/>
              <a:t>immemorabile legge </a:t>
            </a:r>
            <a:r>
              <a:rPr lang="it-IT" dirty="0"/>
              <a:t>che </a:t>
            </a:r>
            <a:r>
              <a:rPr lang="it-IT" dirty="0" smtClean="0"/>
              <a:t>regola </a:t>
            </a:r>
            <a:r>
              <a:rPr lang="it-IT" dirty="0"/>
              <a:t>quella </a:t>
            </a:r>
            <a:r>
              <a:rPr lang="it-IT" dirty="0" smtClean="0"/>
              <a:t>terra. La </a:t>
            </a:r>
            <a:r>
              <a:rPr lang="it-IT" b="1" dirty="0"/>
              <a:t>consuetudine</a:t>
            </a:r>
            <a:r>
              <a:rPr lang="it-IT" dirty="0"/>
              <a:t> </a:t>
            </a:r>
            <a:r>
              <a:rPr lang="it-IT" dirty="0" smtClean="0"/>
              <a:t>è la prima </a:t>
            </a:r>
            <a:r>
              <a:rPr lang="it-IT" i="1" dirty="0" err="1" smtClean="0"/>
              <a:t>lex</a:t>
            </a:r>
            <a:r>
              <a:rPr lang="it-IT" dirty="0" smtClean="0"/>
              <a:t> </a:t>
            </a:r>
            <a:r>
              <a:rPr lang="it-IT" i="1" dirty="0" err="1" smtClean="0"/>
              <a:t>fundamentalis</a:t>
            </a:r>
            <a:r>
              <a:rPr lang="it-IT" dirty="0" smtClean="0"/>
              <a:t>, anche se </a:t>
            </a:r>
            <a:r>
              <a:rPr lang="it-IT" i="1" dirty="0" err="1" smtClean="0"/>
              <a:t>lex</a:t>
            </a:r>
            <a:r>
              <a:rPr lang="it-IT" dirty="0" smtClean="0"/>
              <a:t> </a:t>
            </a:r>
            <a:r>
              <a:rPr lang="it-IT" i="1" dirty="0"/>
              <a:t>non</a:t>
            </a:r>
            <a:r>
              <a:rPr lang="it-IT" dirty="0"/>
              <a:t> </a:t>
            </a:r>
            <a:r>
              <a:rPr lang="it-IT" i="1" dirty="0" err="1"/>
              <a:t>scripta</a:t>
            </a:r>
            <a:r>
              <a:rPr lang="it-IT" dirty="0" smtClean="0"/>
              <a:t>: ove vi sia questa costituzione, la presenza di una </a:t>
            </a:r>
            <a:r>
              <a:rPr lang="it-IT" dirty="0" err="1" smtClean="0"/>
              <a:t>lex</a:t>
            </a:r>
            <a:r>
              <a:rPr lang="it-IT" dirty="0" smtClean="0"/>
              <a:t> </a:t>
            </a:r>
            <a:r>
              <a:rPr lang="it-IT" i="1" dirty="0" err="1"/>
              <a:t>scripta</a:t>
            </a:r>
            <a:r>
              <a:rPr lang="it-IT" dirty="0"/>
              <a:t> è </a:t>
            </a:r>
            <a:r>
              <a:rPr lang="it-IT" dirty="0" smtClean="0"/>
              <a:t>mera individuazione </a:t>
            </a:r>
            <a:r>
              <a:rPr lang="it-IT" dirty="0"/>
              <a:t>di consuetudini già formate. Sono immutabili e sottratte alla volontà del Re: per essere </a:t>
            </a:r>
            <a:r>
              <a:rPr lang="it-IT" dirty="0" smtClean="0"/>
              <a:t>modificate serve </a:t>
            </a:r>
            <a:r>
              <a:rPr lang="it-IT" dirty="0"/>
              <a:t>un lungo processo storico.</a:t>
            </a:r>
          </a:p>
          <a:p>
            <a:r>
              <a:rPr lang="it-IT" dirty="0"/>
              <a:t>Vi rientrano </a:t>
            </a:r>
            <a:r>
              <a:rPr lang="it-IT" dirty="0" smtClean="0"/>
              <a:t>le </a:t>
            </a:r>
            <a:r>
              <a:rPr lang="it-IT" dirty="0"/>
              <a:t>leggi sulla </a:t>
            </a:r>
            <a:r>
              <a:rPr lang="it-IT" b="1" dirty="0" smtClean="0"/>
              <a:t>investitura (leggi fondamentali della monarchia francese)</a:t>
            </a:r>
            <a:r>
              <a:rPr lang="it-IT" dirty="0" smtClean="0"/>
              <a:t>, sulla successione del sovrano inglese.  </a:t>
            </a:r>
          </a:p>
          <a:p>
            <a:r>
              <a:rPr lang="it-IT" dirty="0" smtClean="0"/>
              <a:t>Non hanno superiorità formale, sono costituzioni storiche e stratificate</a:t>
            </a:r>
          </a:p>
          <a:p>
            <a:endParaRPr lang="it-IT" dirty="0" smtClean="0"/>
          </a:p>
          <a:p>
            <a:endParaRPr lang="it-IT" dirty="0"/>
          </a:p>
        </p:txBody>
      </p:sp>
    </p:spTree>
    <p:extLst>
      <p:ext uri="{BB962C8B-B14F-4D97-AF65-F5344CB8AC3E}">
        <p14:creationId xmlns:p14="http://schemas.microsoft.com/office/powerpoint/2010/main" val="934538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Concezioni concorrenti (2)</a:t>
            </a:r>
            <a:endParaRPr lang="it-IT" dirty="0"/>
          </a:p>
        </p:txBody>
      </p:sp>
      <p:sp>
        <p:nvSpPr>
          <p:cNvPr id="3" name="Segnaposto contenuto 2"/>
          <p:cNvSpPr>
            <a:spLocks noGrp="1"/>
          </p:cNvSpPr>
          <p:nvPr>
            <p:ph idx="1"/>
          </p:nvPr>
        </p:nvSpPr>
        <p:spPr/>
        <p:txBody>
          <a:bodyPr>
            <a:normAutofit fontScale="70000" lnSpcReduction="20000"/>
          </a:bodyPr>
          <a:lstStyle/>
          <a:p>
            <a:r>
              <a:rPr lang="it-IT" b="1" dirty="0" smtClean="0"/>
              <a:t>Costituzioni della restaurazione</a:t>
            </a:r>
            <a:r>
              <a:rPr lang="it-IT" dirty="0"/>
              <a:t>: la costituzione non può essere </a:t>
            </a:r>
            <a:r>
              <a:rPr lang="it-IT" dirty="0" smtClean="0"/>
              <a:t>l’atto </a:t>
            </a:r>
            <a:r>
              <a:rPr lang="it-IT" dirty="0"/>
              <a:t>di volontà del costituente. </a:t>
            </a:r>
            <a:r>
              <a:rPr lang="it-IT" dirty="0" smtClean="0"/>
              <a:t>Se così fosse, sarebbe un dato a-storico e “</a:t>
            </a:r>
            <a:r>
              <a:rPr lang="it-IT" dirty="0"/>
              <a:t>artificiale”. </a:t>
            </a:r>
          </a:p>
          <a:p>
            <a:pPr lvl="0"/>
            <a:r>
              <a:rPr lang="it-IT" dirty="0" smtClean="0"/>
              <a:t>Di solito deriva o trae legittimazione da Dio: ne evidenzia il carattere </a:t>
            </a:r>
            <a:r>
              <a:rPr lang="it-IT" dirty="0"/>
              <a:t>non </a:t>
            </a:r>
            <a:r>
              <a:rPr lang="it-IT" dirty="0" smtClean="0"/>
              <a:t>transeunte, opposto a una volontà affidata a </a:t>
            </a:r>
            <a:r>
              <a:rPr lang="it-IT" dirty="0"/>
              <a:t>un testo </a:t>
            </a:r>
            <a:r>
              <a:rPr lang="it-IT" dirty="0" smtClean="0"/>
              <a:t>scritto, che </a:t>
            </a:r>
            <a:r>
              <a:rPr lang="it-IT" dirty="0"/>
              <a:t>per </a:t>
            </a:r>
            <a:r>
              <a:rPr lang="it-IT" dirty="0" smtClean="0"/>
              <a:t>natura è </a:t>
            </a:r>
            <a:r>
              <a:rPr lang="it-IT" dirty="0"/>
              <a:t>fragile.</a:t>
            </a:r>
          </a:p>
          <a:p>
            <a:r>
              <a:rPr lang="it-IT" dirty="0" smtClean="0"/>
              <a:t>Anche </a:t>
            </a:r>
            <a:r>
              <a:rPr lang="it-IT" dirty="0"/>
              <a:t>dove la </a:t>
            </a:r>
            <a:r>
              <a:rPr lang="it-IT" dirty="0" smtClean="0"/>
              <a:t>Costituzione </a:t>
            </a:r>
            <a:r>
              <a:rPr lang="it-IT" dirty="0"/>
              <a:t>è un atto solenne: </a:t>
            </a:r>
            <a:r>
              <a:rPr lang="it-IT" dirty="0" smtClean="0"/>
              <a:t>è </a:t>
            </a:r>
            <a:r>
              <a:rPr lang="it-IT" dirty="0"/>
              <a:t>concessa dal sovrano </a:t>
            </a:r>
            <a:r>
              <a:rPr lang="it-IT" dirty="0" smtClean="0"/>
              <a:t>(costituzione </a:t>
            </a:r>
            <a:r>
              <a:rPr lang="it-IT" i="1" dirty="0" err="1" smtClean="0"/>
              <a:t>octroyée</a:t>
            </a:r>
            <a:r>
              <a:rPr lang="it-IT" dirty="0" smtClean="0"/>
              <a:t>) o è pattuita tra assemblee rappresentative e sovrano.</a:t>
            </a:r>
          </a:p>
          <a:p>
            <a:r>
              <a:rPr lang="it-IT" dirty="0" smtClean="0"/>
              <a:t>Non si chiamano formalmente costituzioni, ma “carte” (Francia 1814) “statuti” (Spagna 1834 e Piemonte 1848), o “leggi fondamentali” (Francia 1875): il concetto di costituzione è troppo compromesso perché evocatore della ideologia rivoluzionaria. </a:t>
            </a:r>
            <a:endParaRPr lang="it-IT" dirty="0"/>
          </a:p>
        </p:txBody>
      </p:sp>
    </p:spTree>
    <p:extLst>
      <p:ext uri="{BB962C8B-B14F-4D97-AF65-F5344CB8AC3E}">
        <p14:creationId xmlns:p14="http://schemas.microsoft.com/office/powerpoint/2010/main" val="3123673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Concezioni concorrenti </a:t>
            </a:r>
            <a:r>
              <a:rPr lang="it-IT" dirty="0" smtClean="0"/>
              <a:t>(3)</a:t>
            </a:r>
            <a:endParaRPr lang="it-IT" dirty="0"/>
          </a:p>
        </p:txBody>
      </p:sp>
      <p:sp>
        <p:nvSpPr>
          <p:cNvPr id="3" name="Segnaposto contenuto 2"/>
          <p:cNvSpPr>
            <a:spLocks noGrp="1"/>
          </p:cNvSpPr>
          <p:nvPr>
            <p:ph idx="1"/>
          </p:nvPr>
        </p:nvSpPr>
        <p:spPr/>
        <p:txBody>
          <a:bodyPr>
            <a:normAutofit fontScale="92500" lnSpcReduction="20000"/>
          </a:bodyPr>
          <a:lstStyle/>
          <a:p>
            <a:pPr lvl="0"/>
            <a:r>
              <a:rPr lang="it-IT" b="1" dirty="0"/>
              <a:t>costituzione positivista:</a:t>
            </a:r>
            <a:endParaRPr lang="it-IT" dirty="0"/>
          </a:p>
          <a:p>
            <a:pPr marL="0" indent="0">
              <a:buNone/>
            </a:pPr>
            <a:r>
              <a:rPr lang="it-IT" dirty="0" smtClean="0"/>
              <a:t>È l’atto </a:t>
            </a:r>
            <a:r>
              <a:rPr lang="it-IT" dirty="0"/>
              <a:t>di </a:t>
            </a:r>
            <a:r>
              <a:rPr lang="it-IT" dirty="0" smtClean="0"/>
              <a:t>volontà </a:t>
            </a:r>
            <a:r>
              <a:rPr lang="it-IT" dirty="0"/>
              <a:t>non </a:t>
            </a:r>
            <a:r>
              <a:rPr lang="it-IT" dirty="0" smtClean="0"/>
              <a:t>del </a:t>
            </a:r>
            <a:r>
              <a:rPr lang="it-IT" dirty="0"/>
              <a:t>potere </a:t>
            </a:r>
            <a:r>
              <a:rPr lang="it-IT" dirty="0" smtClean="0"/>
              <a:t>costituente, ma dello Stato</a:t>
            </a:r>
            <a:r>
              <a:rPr lang="it-IT" dirty="0" smtClean="0"/>
              <a:t>, che </a:t>
            </a:r>
            <a:r>
              <a:rPr lang="it-IT" dirty="0" smtClean="0"/>
              <a:t>è un’entità </a:t>
            </a:r>
            <a:r>
              <a:rPr lang="it-IT" b="1" dirty="0" smtClean="0"/>
              <a:t>anteriore alla stessa costituzione</a:t>
            </a:r>
            <a:r>
              <a:rPr lang="it-IT" dirty="0" smtClean="0"/>
              <a:t>.</a:t>
            </a:r>
            <a:endParaRPr lang="it-IT" dirty="0" smtClean="0"/>
          </a:p>
          <a:p>
            <a:pPr marL="0" indent="0">
              <a:buNone/>
            </a:pPr>
            <a:r>
              <a:rPr lang="it-IT" dirty="0" smtClean="0"/>
              <a:t>È </a:t>
            </a:r>
            <a:r>
              <a:rPr lang="it-IT" dirty="0" smtClean="0"/>
              <a:t>atto </a:t>
            </a:r>
            <a:r>
              <a:rPr lang="it-IT" dirty="0"/>
              <a:t>normativo, sovraordinato agli altri</a:t>
            </a:r>
            <a:r>
              <a:rPr lang="it-IT" dirty="0" smtClean="0"/>
              <a:t>, contiene regole obbligatorie di organizzazione e comportamento. </a:t>
            </a:r>
          </a:p>
          <a:p>
            <a:pPr marL="0" indent="0">
              <a:buNone/>
            </a:pPr>
            <a:r>
              <a:rPr lang="it-IT" dirty="0" smtClean="0"/>
              <a:t>Si considera </a:t>
            </a:r>
            <a:r>
              <a:rPr lang="it-IT" dirty="0"/>
              <a:t>solo </a:t>
            </a:r>
            <a:r>
              <a:rPr lang="it-IT" dirty="0" smtClean="0"/>
              <a:t>il </a:t>
            </a:r>
            <a:r>
              <a:rPr lang="it-IT" dirty="0"/>
              <a:t>testo della costituzione </a:t>
            </a:r>
            <a:r>
              <a:rPr lang="it-IT" dirty="0" smtClean="0"/>
              <a:t>formale e non considera fenomeni sociali, organizzativi, principi normativi </a:t>
            </a:r>
            <a:r>
              <a:rPr lang="it-IT" dirty="0" err="1" smtClean="0"/>
              <a:t>pre</a:t>
            </a:r>
            <a:r>
              <a:rPr lang="it-IT" dirty="0" smtClean="0"/>
              <a:t>-costituzionali, regole non formalizzate. </a:t>
            </a:r>
            <a:endParaRPr lang="it-IT" dirty="0"/>
          </a:p>
        </p:txBody>
      </p:sp>
    </p:spTree>
    <p:extLst>
      <p:ext uri="{BB962C8B-B14F-4D97-AF65-F5344CB8AC3E}">
        <p14:creationId xmlns:p14="http://schemas.microsoft.com/office/powerpoint/2010/main" val="1358578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Concezioni concorrenti (4)</a:t>
            </a:r>
            <a:endParaRPr lang="it-IT" dirty="0"/>
          </a:p>
        </p:txBody>
      </p:sp>
      <p:sp>
        <p:nvSpPr>
          <p:cNvPr id="3" name="Segnaposto contenuto 2"/>
          <p:cNvSpPr>
            <a:spLocks noGrp="1"/>
          </p:cNvSpPr>
          <p:nvPr>
            <p:ph idx="1"/>
          </p:nvPr>
        </p:nvSpPr>
        <p:spPr/>
        <p:txBody>
          <a:bodyPr>
            <a:normAutofit fontScale="92500" lnSpcReduction="10000"/>
          </a:bodyPr>
          <a:lstStyle/>
          <a:p>
            <a:pPr lvl="0"/>
            <a:r>
              <a:rPr lang="it-IT" b="1" dirty="0" smtClean="0"/>
              <a:t>Decisionista:</a:t>
            </a:r>
            <a:r>
              <a:rPr lang="it-IT" dirty="0" smtClean="0"/>
              <a:t> </a:t>
            </a:r>
            <a:r>
              <a:rPr lang="it-IT" b="1" dirty="0" smtClean="0"/>
              <a:t>il </a:t>
            </a:r>
            <a:r>
              <a:rPr lang="it-IT" b="1" dirty="0" smtClean="0"/>
              <a:t>soggetto costituente che darà una forma al proprio potere è un </a:t>
            </a:r>
            <a:r>
              <a:rPr lang="it-IT" b="1" dirty="0"/>
              <a:t>soggetto politico </a:t>
            </a:r>
            <a:r>
              <a:rPr lang="it-IT" b="1" dirty="0" smtClean="0"/>
              <a:t>preesistente allo Stato e alla costituzione. È un soggetto politico che consegue l’unità politica perché </a:t>
            </a:r>
            <a:r>
              <a:rPr lang="it-IT" b="1" dirty="0"/>
              <a:t>è riuscito a </a:t>
            </a:r>
            <a:r>
              <a:rPr lang="it-IT" b="1" dirty="0" smtClean="0"/>
              <a:t>imporsi sui concorrenti.</a:t>
            </a:r>
            <a:endParaRPr lang="it-IT" dirty="0"/>
          </a:p>
          <a:p>
            <a:pPr lvl="0"/>
            <a:r>
              <a:rPr lang="it-IT" b="1" dirty="0" err="1"/>
              <a:t>Normativista</a:t>
            </a:r>
            <a:r>
              <a:rPr lang="it-IT" b="1" dirty="0"/>
              <a:t> (</a:t>
            </a:r>
            <a:r>
              <a:rPr lang="it-IT" b="1" dirty="0" err="1"/>
              <a:t>Kelsen</a:t>
            </a:r>
            <a:r>
              <a:rPr lang="it-IT" b="1" dirty="0"/>
              <a:t>)</a:t>
            </a:r>
            <a:r>
              <a:rPr lang="it-IT" b="1" dirty="0" smtClean="0"/>
              <a:t>: </a:t>
            </a:r>
            <a:r>
              <a:rPr lang="it-IT" dirty="0" smtClean="0"/>
              <a:t>Norma </a:t>
            </a:r>
            <a:r>
              <a:rPr lang="it-IT" dirty="0"/>
              <a:t>fondamentale </a:t>
            </a:r>
            <a:r>
              <a:rPr lang="it-IT" dirty="0" smtClean="0"/>
              <a:t>che condiziona la </a:t>
            </a:r>
            <a:r>
              <a:rPr lang="it-IT" dirty="0"/>
              <a:t>validità della quale discende la validità di tutti gli atti che ne discendono, compresa la costituzione. </a:t>
            </a:r>
          </a:p>
          <a:p>
            <a:pPr marL="0" indent="0">
              <a:buNone/>
            </a:pPr>
            <a:endParaRPr lang="it-IT" dirty="0"/>
          </a:p>
        </p:txBody>
      </p:sp>
    </p:spTree>
    <p:extLst>
      <p:ext uri="{BB962C8B-B14F-4D97-AF65-F5344CB8AC3E}">
        <p14:creationId xmlns:p14="http://schemas.microsoft.com/office/powerpoint/2010/main" val="3852334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Concezioni concorrenti (5)</a:t>
            </a:r>
            <a:endParaRPr lang="it-IT" dirty="0"/>
          </a:p>
        </p:txBody>
      </p:sp>
      <p:sp>
        <p:nvSpPr>
          <p:cNvPr id="3" name="Segnaposto contenuto 2"/>
          <p:cNvSpPr>
            <a:spLocks noGrp="1"/>
          </p:cNvSpPr>
          <p:nvPr>
            <p:ph idx="1"/>
          </p:nvPr>
        </p:nvSpPr>
        <p:spPr/>
        <p:txBody>
          <a:bodyPr>
            <a:normAutofit fontScale="77500" lnSpcReduction="20000"/>
          </a:bodyPr>
          <a:lstStyle/>
          <a:p>
            <a:pPr lvl="0"/>
            <a:r>
              <a:rPr lang="it-IT" b="1" dirty="0" smtClean="0"/>
              <a:t>Costituzione materiale: </a:t>
            </a:r>
            <a:r>
              <a:rPr lang="it-IT" dirty="0" smtClean="0"/>
              <a:t>muove </a:t>
            </a:r>
            <a:r>
              <a:rPr lang="it-IT" dirty="0"/>
              <a:t>dalla insufficienza del dato </a:t>
            </a:r>
            <a:r>
              <a:rPr lang="it-IT" dirty="0" smtClean="0"/>
              <a:t>formale a spiegare l’assetto complessivo della società, che viene riguardato mediante la </a:t>
            </a:r>
            <a:r>
              <a:rPr lang="it-IT" b="1" dirty="0" smtClean="0"/>
              <a:t>costituzione </a:t>
            </a:r>
            <a:r>
              <a:rPr lang="it-IT" b="1" dirty="0"/>
              <a:t>reale</a:t>
            </a:r>
            <a:r>
              <a:rPr lang="it-IT" dirty="0"/>
              <a:t>, che dà forma ai rapporti fra le forze sociali, ma che può anche essere codificata</a:t>
            </a:r>
            <a:r>
              <a:rPr lang="it-IT" dirty="0" smtClean="0"/>
              <a:t>.</a:t>
            </a:r>
            <a:endParaRPr lang="it-IT" dirty="0"/>
          </a:p>
          <a:p>
            <a:r>
              <a:rPr lang="it-IT" dirty="0"/>
              <a:t>Tipico esempio: </a:t>
            </a:r>
            <a:r>
              <a:rPr lang="it-IT" b="1" dirty="0"/>
              <a:t>costituzione bilancio</a:t>
            </a:r>
            <a:r>
              <a:rPr lang="it-IT" dirty="0"/>
              <a:t> del diritto sovietico. documento che riflette la effettiva realtà storica e sociale e economica di una precisa fase storica dello sviluppo verso la dittatura del proletariato.</a:t>
            </a:r>
          </a:p>
          <a:p>
            <a:r>
              <a:rPr lang="it-IT" dirty="0"/>
              <a:t>Si afferma nel 1936 (VIII congresso dei soviet): tener conto dei progressi verso il socialismo e della linea generale politica tracciata dal programma di sviluppo del socialismo. Vi si deve adeguare la costituzione scritta: il programma riguarda l’avvenire, la costituzione il presente. </a:t>
            </a:r>
          </a:p>
        </p:txBody>
      </p:sp>
    </p:spTree>
    <p:extLst>
      <p:ext uri="{BB962C8B-B14F-4D97-AF65-F5344CB8AC3E}">
        <p14:creationId xmlns:p14="http://schemas.microsoft.com/office/powerpoint/2010/main" val="249761204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738</TotalTime>
  <Words>2337</Words>
  <Application>Microsoft Macintosh PowerPoint</Application>
  <PresentationFormat>Presentazione su schermo (4:3)</PresentationFormat>
  <Paragraphs>111</Paragraphs>
  <Slides>20</Slides>
  <Notes>0</Notes>
  <HiddenSlides>0</HiddenSlides>
  <MMClips>0</MMClips>
  <ScaleCrop>false</ScaleCrop>
  <HeadingPairs>
    <vt:vector size="4" baseType="variant">
      <vt:variant>
        <vt:lpstr>Tema</vt:lpstr>
      </vt:variant>
      <vt:variant>
        <vt:i4>1</vt:i4>
      </vt:variant>
      <vt:variant>
        <vt:lpstr>Titoli diapositive</vt:lpstr>
      </vt:variant>
      <vt:variant>
        <vt:i4>20</vt:i4>
      </vt:variant>
    </vt:vector>
  </HeadingPairs>
  <TitlesOfParts>
    <vt:vector size="21" baseType="lpstr">
      <vt:lpstr>Tema di Office</vt:lpstr>
      <vt:lpstr>La Costituzione</vt:lpstr>
      <vt:lpstr>I punti fermi</vt:lpstr>
      <vt:lpstr>L’esame dei singoli ordinamenti</vt:lpstr>
      <vt:lpstr>Concezione garantista</vt:lpstr>
      <vt:lpstr>Concezioni concorrenti</vt:lpstr>
      <vt:lpstr>Concezioni concorrenti (2)</vt:lpstr>
      <vt:lpstr>Concezioni concorrenti (3)</vt:lpstr>
      <vt:lpstr>Concezioni concorrenti (4)</vt:lpstr>
      <vt:lpstr>Concezioni concorrenti (5)</vt:lpstr>
      <vt:lpstr>Concezioni concorrenti (6)</vt:lpstr>
      <vt:lpstr>Come classificare le costituzioni</vt:lpstr>
      <vt:lpstr>Costituzioni: studio per cicli …</vt:lpstr>
      <vt:lpstr>… e per modelli</vt:lpstr>
      <vt:lpstr>La formazione delle costituzioni</vt:lpstr>
      <vt:lpstr>Potere costituente</vt:lpstr>
      <vt:lpstr>Potere costituito</vt:lpstr>
      <vt:lpstr>Costituzioni storiche</vt:lpstr>
      <vt:lpstr>In base al potere</vt:lpstr>
      <vt:lpstr>In base al procedimento</vt:lpstr>
      <vt:lpstr>In base alle fonti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utente</dc:creator>
  <cp:lastModifiedBy>utente</cp:lastModifiedBy>
  <cp:revision>81</cp:revision>
  <dcterms:created xsi:type="dcterms:W3CDTF">2013-02-21T09:08:49Z</dcterms:created>
  <dcterms:modified xsi:type="dcterms:W3CDTF">2014-10-15T22:29:57Z</dcterms:modified>
</cp:coreProperties>
</file>