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0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F56EA-4015-4F83-988A-140B3A3C843D}" type="datetimeFigureOut">
              <a:rPr lang="it-IT" smtClean="0"/>
              <a:pPr/>
              <a:t>10/11/2014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A3A1B-7613-464E-9964-B1D9BA6F9F3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000" b="1" u="sng" dirty="0" smtClean="0"/>
              <a:t>QUANDO SI VERIFICA UN CONFLITTO TRA I DIRITTI FONDAMENTALI SOCIALI </a:t>
            </a:r>
            <a:r>
              <a:rPr lang="it-IT" sz="2000" b="1" u="sng" dirty="0" err="1" smtClean="0"/>
              <a:t>DI</a:t>
            </a:r>
            <a:r>
              <a:rPr lang="it-IT" sz="2000" b="1" u="sng" dirty="0" smtClean="0"/>
              <a:t> UNA COSTITUZIONE STATALE E GLI OBBLIGHI </a:t>
            </a:r>
            <a:r>
              <a:rPr lang="it-IT" sz="2000" b="1" u="sng" dirty="0" err="1" smtClean="0"/>
              <a:t>DI</a:t>
            </a:r>
            <a:r>
              <a:rPr lang="it-IT" sz="2000" b="1" u="sng" dirty="0" smtClean="0"/>
              <a:t> AUSTERITÀ ECONOMICA IMPOSTI DALL’UNIONE EUROPEA</a:t>
            </a:r>
            <a:endParaRPr lang="it-IT" sz="2000" b="1" u="sng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it-IT" b="1" u="sng" dirty="0" smtClean="0"/>
              <a:t>IL CASO PORTOGHESE</a:t>
            </a:r>
          </a:p>
          <a:p>
            <a:pPr algn="just"/>
            <a:r>
              <a:rPr lang="it-IT" sz="2400" b="1" dirty="0" smtClean="0"/>
              <a:t>Sentenza del Tribunale costituzionale del 5 aprile 2013 sulla legge di bilancio del 2013 (</a:t>
            </a:r>
            <a:r>
              <a:rPr lang="it-IT" sz="2400" b="1" i="1" dirty="0" smtClean="0"/>
              <a:t>Lei do </a:t>
            </a:r>
            <a:r>
              <a:rPr lang="it-IT" sz="2400" b="1" i="1" dirty="0" err="1" smtClean="0"/>
              <a:t>orçamento</a:t>
            </a:r>
            <a:r>
              <a:rPr lang="it-IT" sz="2400" b="1" i="1" dirty="0" smtClean="0"/>
              <a:t> do </a:t>
            </a:r>
            <a:r>
              <a:rPr lang="it-IT" sz="2400" b="1" i="1" dirty="0" err="1" smtClean="0"/>
              <a:t>estado</a:t>
            </a:r>
            <a:r>
              <a:rPr lang="it-IT" sz="2400" b="1" dirty="0" smtClean="0"/>
              <a:t>):</a:t>
            </a:r>
          </a:p>
          <a:p>
            <a:pPr algn="just"/>
            <a:r>
              <a:rPr lang="it-IT" sz="2400" b="1" dirty="0" smtClean="0"/>
              <a:t>1) le ragioni di una congiuntura economica negativa fino a quanto possono incidere sul godimento dei diritti fondamentali delle persone?</a:t>
            </a:r>
          </a:p>
          <a:p>
            <a:pPr algn="just"/>
            <a:r>
              <a:rPr lang="it-IT" sz="2400" b="1" dirty="0" smtClean="0"/>
              <a:t>2) come assicurare che gli obblighi di austerità europea non determinino differenze irragionevoli di trattamento delle persone nel godimento dei diritti?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400" b="1" dirty="0" smtClean="0"/>
              <a:t>Programma di assistenza economica </a:t>
            </a:r>
            <a:r>
              <a:rPr lang="it-IT" sz="2400" b="1" dirty="0" err="1" smtClean="0"/>
              <a:t>economica</a:t>
            </a:r>
            <a:r>
              <a:rPr lang="it-IT" sz="2400" b="1" dirty="0" smtClean="0"/>
              <a:t> e finanziaria conclusa tra Governo portoghese e la troika (FMI, Commissione europea e Banca centrale europea).</a:t>
            </a:r>
          </a:p>
          <a:p>
            <a:pPr algn="just"/>
            <a:r>
              <a:rPr lang="it-IT" sz="2400" b="1" dirty="0" smtClean="0"/>
              <a:t>- Riduzione della retribuzione mensile, sospensione in parte del pagamento del sussidio di ferie e della quattordicesima mensilità per i lavoratori del settore pubblico (sospensione totale per stipendi superiori a euro 1.100)</a:t>
            </a:r>
          </a:p>
          <a:p>
            <a:pPr algn="just"/>
            <a:r>
              <a:rPr lang="it-IT" sz="2400" b="1" dirty="0" smtClean="0"/>
              <a:t>- Tali riduzioni operano da tre anni.</a:t>
            </a:r>
          </a:p>
          <a:p>
            <a:pPr algn="just"/>
            <a:r>
              <a:rPr lang="it-IT" sz="2400" b="1" dirty="0" smtClean="0"/>
              <a:t>Giudici costituzionali: “</a:t>
            </a:r>
            <a:r>
              <a:rPr lang="it-IT" sz="2400" b="1" u="sng" dirty="0" smtClean="0"/>
              <a:t>applicare una stessa misura restrittiva dei diritti al salario ad una determinata categoria lavorativa per più anni non può essere giustificata da ragioni di urgenza e di eccezionalità”.</a:t>
            </a:r>
            <a:endParaRPr lang="it-IT" sz="2400" b="1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 smtClean="0"/>
              <a:t>Le riduzioni degli stipendi valgono solamente per i lavoratori pubblici = ciò viola il principio di eguaglianza. </a:t>
            </a:r>
          </a:p>
          <a:p>
            <a:pPr algn="just"/>
            <a:r>
              <a:rPr lang="it-IT" sz="2400" b="1" dirty="0" smtClean="0"/>
              <a:t>Altro argomento importante: “sono illegittime tutte quelle misure che intendono contrastare la crisi economica penalizzando e comprimendo i diritti degli occupati, facendo gravare sugli occupati gli effetti recessivi di una crisi economica”.</a:t>
            </a:r>
          </a:p>
          <a:p>
            <a:pPr algn="just"/>
            <a:r>
              <a:rPr lang="it-IT" sz="2400" b="1" dirty="0" smtClean="0"/>
              <a:t>“La crisi economica deve invece essere fronteggiata attraverso misure di politica economica di carattere generale”.</a:t>
            </a:r>
          </a:p>
          <a:p>
            <a:pPr algn="just"/>
            <a:r>
              <a:rPr lang="it-IT" sz="2400" b="1" u="sng" dirty="0" smtClean="0"/>
              <a:t>Tutto questo è un’iniqua redistribuzione degli oneri.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TAGLI ALLE PENSIONI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- Sospensione al 90% del pagamento del sussidio di ferie o della quattordicesima mensilità  per pensioni superiori a 1.100 euro mensili.</a:t>
            </a:r>
            <a:endParaRPr lang="it-IT" sz="2400" b="1" dirty="0"/>
          </a:p>
          <a:p>
            <a:r>
              <a:rPr lang="it-IT" sz="2400" b="1" dirty="0" smtClean="0"/>
              <a:t>- Riduzioni delle stesse prestazioni anche per pensionati che hanno pensioni tra i 600 e i 1.100 euro mensili.</a:t>
            </a:r>
          </a:p>
          <a:p>
            <a:r>
              <a:rPr lang="it-IT" sz="2400" b="1" dirty="0" smtClean="0"/>
              <a:t>Violazione del principio di affidamento (buona fede = confidare in aspettative e diritti acquisiti).</a:t>
            </a:r>
          </a:p>
          <a:p>
            <a:r>
              <a:rPr lang="it-IT" sz="2400" b="1" dirty="0" smtClean="0"/>
              <a:t>I pensionati hanno erogato i contributi come contropartita per riscuotere la pensione.</a:t>
            </a:r>
          </a:p>
          <a:p>
            <a:endParaRPr lang="it-IT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IL DIRITTO ALLA PENSIONE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b="1" dirty="0" smtClean="0"/>
          </a:p>
          <a:p>
            <a:r>
              <a:rPr lang="it-IT" b="1" dirty="0" smtClean="0"/>
              <a:t>- Pensione = manifestazione del diritto alla sicurezza sociale.</a:t>
            </a:r>
          </a:p>
          <a:p>
            <a:r>
              <a:rPr lang="it-IT" b="1" dirty="0" smtClean="0"/>
              <a:t>- Pensione = corrispettivo dei versamenti fatti.</a:t>
            </a:r>
          </a:p>
          <a:p>
            <a:r>
              <a:rPr lang="it-IT" b="1" dirty="0" smtClean="0"/>
              <a:t>- Il pensionato non dispone di meccanismi di autotutela.</a:t>
            </a:r>
            <a:endParaRPr lang="it-IT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200" b="1" dirty="0" smtClean="0"/>
              <a:t>CONTRIBUTI PARI AL 5% SULL’ENTITÀ DEI SUSSIDI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MALATTIA E AL 6% SUI SUSSIDI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DISOCCUPAZIONE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t-IT" sz="2800" b="1" dirty="0" smtClean="0"/>
              <a:t>Il sussidio di disoccupazione svolge una funzione sostitutiva della remunerazione salariale di cui il lavoratore si vede privato.</a:t>
            </a:r>
            <a:endParaRPr lang="it-IT" sz="2800" b="1" dirty="0"/>
          </a:p>
          <a:p>
            <a:pPr algn="just"/>
            <a:r>
              <a:rPr lang="it-IT" sz="2800" b="1" dirty="0" smtClean="0"/>
              <a:t>I fattori finanziari e i limiti di bilancio possono arrivare fino a questo punto?</a:t>
            </a:r>
          </a:p>
          <a:p>
            <a:pPr algn="just"/>
            <a:r>
              <a:rPr lang="it-IT" sz="2800" b="1" dirty="0" smtClean="0"/>
              <a:t>“La legge è irragionevole, perché colpisce le persone che si trovano nella situazione di maggiore vulnerabilità e che non dispongono di condizioni per ottenere rendimenti di lavoro adeguati a sostenere le necessità vitali proprie e della propria famiglia. Qui si colpisce una prestazione sociale che svolge la funzione di sostituire il salario. Inoltre, il sussidio di disoccupazione corrisponde già al minimo dell’assistenza materiale garantita”. </a:t>
            </a:r>
            <a:endParaRPr lang="it-IT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DIGNITÀ UMANA E RIDUZIONE DEL SUSSIDIO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DISOCCUPAZIONE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 smtClean="0"/>
              <a:t>La riduzione dei sussidi di malattia e di disoccupazione determina una situazione inaccettabile dal momento che la persona colpita si trova in una situazione materiale che va al di sotto del minimo inderogabile per sopravvivere.</a:t>
            </a:r>
          </a:p>
          <a:p>
            <a:pPr algn="just"/>
            <a:endParaRPr lang="it-IT" sz="2800" b="1" dirty="0"/>
          </a:p>
          <a:p>
            <a:pPr algn="just"/>
            <a:r>
              <a:rPr lang="it-IT" sz="2800" b="1" dirty="0" smtClean="0"/>
              <a:t>Contributo sui sussidi = violazione del principio di dignità. </a:t>
            </a:r>
            <a:endParaRPr lang="it-IT" sz="2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CONSIDERAZIONI FINALI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sz="2800" b="1" dirty="0" smtClean="0"/>
              <a:t>Contrasto drammatico tra costituzionalismo democratico sociale e leggi ‘formalmente nazionali’ che in realtà sono </a:t>
            </a:r>
            <a:r>
              <a:rPr lang="it-IT" sz="2800" b="1" dirty="0" err="1" smtClean="0"/>
              <a:t>eteroposte</a:t>
            </a:r>
            <a:r>
              <a:rPr lang="it-IT" sz="2800" b="1" dirty="0" smtClean="0"/>
              <a:t> (imposte dall’esterno).</a:t>
            </a:r>
            <a:endParaRPr lang="it-IT" sz="2800" b="1" dirty="0"/>
          </a:p>
          <a:p>
            <a:pPr algn="just"/>
            <a:r>
              <a:rPr lang="it-IT" sz="2800" b="1" dirty="0" smtClean="0"/>
              <a:t>Misure della legge finanziaria portoghese del 2013:</a:t>
            </a:r>
          </a:p>
          <a:p>
            <a:pPr algn="just"/>
            <a:r>
              <a:rPr lang="it-IT" sz="2800" b="1" dirty="0" smtClean="0"/>
              <a:t>1) eccessive nei contenuti; 2) sproporzionate; 3) tempi di efficacia intollerabili.</a:t>
            </a:r>
          </a:p>
          <a:p>
            <a:pPr algn="just"/>
            <a:r>
              <a:rPr lang="it-IT" sz="2800" b="1" dirty="0" smtClean="0"/>
              <a:t>I diritti sociali fondamentali non sono nella disponibilità assoluta degli obiettivi finanziari. </a:t>
            </a:r>
          </a:p>
          <a:p>
            <a:pPr algn="just"/>
            <a:r>
              <a:rPr lang="it-IT" sz="2800" b="1" dirty="0" smtClean="0"/>
              <a:t>I diritti sociali non sono variabili dipendenti delle politiche di austerità.</a:t>
            </a:r>
          </a:p>
          <a:p>
            <a:pPr algn="just"/>
            <a:r>
              <a:rPr lang="it-IT" sz="2800" b="1" u="sng" dirty="0" smtClean="0"/>
              <a:t>Principi supremi della Costituzione e Corte costituzionale dello Stato = baluardi per la protezione dei contenuti inviolabili dei diritti sociali. </a:t>
            </a:r>
            <a:endParaRPr lang="it-IT" sz="2800" b="1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652</Words>
  <Application>Microsoft Office PowerPoint</Application>
  <PresentationFormat>Presentazione su schermo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QUANDO SI VERIFICA UN CONFLITTO TRA I DIRITTI FONDAMENTALI SOCIALI DI UNA COSTITUZIONE STATALE E GLI OBBLIGHI DI AUSTERITÀ ECONOMICA IMPOSTI DALL’UNIONE EUROPEA</vt:lpstr>
      <vt:lpstr>CONTINUA …</vt:lpstr>
      <vt:lpstr>CONTINUA …</vt:lpstr>
      <vt:lpstr>TAGLI ALLE PENSIONI</vt:lpstr>
      <vt:lpstr>IL DIRITTO ALLA PENSIONE</vt:lpstr>
      <vt:lpstr>CONTRIBUTI PARI AL 5% SULL’ENTITÀ DEI SUSSIDI DI MALATTIA E AL 6% SUI SUSSIDI DI DISOCCUPAZIONE</vt:lpstr>
      <vt:lpstr>DIGNITÀ UMANA E RIDUZIONE DEL SUSSIDIO DI DISOCCUPAZIONE</vt:lpstr>
      <vt:lpstr>CONSIDERAZIONI FINALI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QUANDO SI VERIFICA UN CONFLITTO TRA I DIRITTI FONDAMENTALI SOCIALI DI UNA COSTITUZIONE STATALE E GLI OBBLIGHI DI AUSTERITÀ ECONOMICA IMPOSTI DALL’UNIONE EUROPEA</dc:title>
  <dc:creator>Daniele</dc:creator>
  <cp:lastModifiedBy>Matteo Nicolini</cp:lastModifiedBy>
  <cp:revision>14</cp:revision>
  <dcterms:created xsi:type="dcterms:W3CDTF">2013-10-27T15:39:33Z</dcterms:created>
  <dcterms:modified xsi:type="dcterms:W3CDTF">2014-11-10T08:35:16Z</dcterms:modified>
</cp:coreProperties>
</file>