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3" autoAdjust="0"/>
    <p:restoredTop sz="94671" autoAdjust="0"/>
  </p:normalViewPr>
  <p:slideViewPr>
    <p:cSldViewPr>
      <p:cViewPr varScale="1">
        <p:scale>
          <a:sx n="77" d="100"/>
          <a:sy n="77" d="100"/>
        </p:scale>
        <p:origin x="-1108" y="-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Se il numero è </a:t>
            </a:r>
            <a:r>
              <a:rPr lang="it-IT" dirty="0" err="1" smtClean="0"/>
              <a:t>complementato</a:t>
            </a:r>
            <a:r>
              <a:rPr lang="it-IT" dirty="0" smtClean="0"/>
              <a:t> ad 1 allora il bit più a sinistra è 0 per i numeri positivi e 1 per quelli negativi</a:t>
            </a:r>
            <a:endParaRPr lang="it-IT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979613" y="2565400"/>
            <a:ext cx="5287962" cy="1511300"/>
            <a:chOff x="1247" y="1434"/>
            <a:chExt cx="3331" cy="952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1247" y="1706"/>
              <a:ext cx="3331" cy="333"/>
              <a:chOff x="1247" y="1706"/>
              <a:chExt cx="3331" cy="333"/>
            </a:xfrm>
          </p:grpSpPr>
          <p:sp>
            <p:nvSpPr>
              <p:cNvPr id="7" name="Text Box 6"/>
              <p:cNvSpPr txBox="1">
                <a:spLocks noChangeArrowheads="1"/>
              </p:cNvSpPr>
              <p:nvPr/>
            </p:nvSpPr>
            <p:spPr bwMode="auto">
              <a:xfrm>
                <a:off x="4228" y="1706"/>
                <a:ext cx="35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it-IT" b="1"/>
                  <a:t>+5</a:t>
                </a:r>
              </a:p>
            </p:txBody>
          </p:sp>
          <p:sp>
            <p:nvSpPr>
              <p:cNvPr id="8" name="Rectangle 7"/>
              <p:cNvSpPr>
                <a:spLocks noChangeArrowheads="1"/>
              </p:cNvSpPr>
              <p:nvPr/>
            </p:nvSpPr>
            <p:spPr bwMode="auto">
              <a:xfrm>
                <a:off x="1247" y="1722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 b="1"/>
                  <a:t>0</a:t>
                </a:r>
              </a:p>
            </p:txBody>
          </p:sp>
          <p:sp>
            <p:nvSpPr>
              <p:cNvPr id="9" name="Rectangle 8"/>
              <p:cNvSpPr>
                <a:spLocks noChangeArrowheads="1"/>
              </p:cNvSpPr>
              <p:nvPr/>
            </p:nvSpPr>
            <p:spPr bwMode="auto">
              <a:xfrm>
                <a:off x="1565" y="1722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0</a:t>
                </a:r>
              </a:p>
            </p:txBody>
          </p:sp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1882" y="1722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0</a:t>
                </a:r>
              </a:p>
            </p:txBody>
          </p:sp>
          <p:sp>
            <p:nvSpPr>
              <p:cNvPr id="11" name="Rectangle 10"/>
              <p:cNvSpPr>
                <a:spLocks noChangeArrowheads="1"/>
              </p:cNvSpPr>
              <p:nvPr/>
            </p:nvSpPr>
            <p:spPr bwMode="auto">
              <a:xfrm>
                <a:off x="2200" y="1722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0</a:t>
                </a:r>
              </a:p>
            </p:txBody>
          </p:sp>
          <p:sp>
            <p:nvSpPr>
              <p:cNvPr id="12" name="Rectangle 11"/>
              <p:cNvSpPr>
                <a:spLocks noChangeArrowheads="1"/>
              </p:cNvSpPr>
              <p:nvPr/>
            </p:nvSpPr>
            <p:spPr bwMode="auto">
              <a:xfrm>
                <a:off x="2835" y="1722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1</a:t>
                </a:r>
              </a:p>
            </p:txBody>
          </p:sp>
          <p:sp>
            <p:nvSpPr>
              <p:cNvPr id="13" name="Rectangle 12"/>
              <p:cNvSpPr>
                <a:spLocks noChangeArrowheads="1"/>
              </p:cNvSpPr>
              <p:nvPr/>
            </p:nvSpPr>
            <p:spPr bwMode="auto">
              <a:xfrm>
                <a:off x="3153" y="1722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0</a:t>
                </a:r>
              </a:p>
            </p:txBody>
          </p:sp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3470" y="1722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1</a:t>
                </a:r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2517" y="1722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0</a:t>
                </a:r>
              </a:p>
            </p:txBody>
          </p:sp>
        </p:grpSp>
        <p:sp>
          <p:nvSpPr>
            <p:cNvPr id="6" name="Line 15"/>
            <p:cNvSpPr>
              <a:spLocks noChangeShapeType="1"/>
            </p:cNvSpPr>
            <p:nvPr/>
          </p:nvSpPr>
          <p:spPr bwMode="auto">
            <a:xfrm>
              <a:off x="1565" y="1434"/>
              <a:ext cx="0" cy="95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it-IT"/>
            </a:p>
          </p:txBody>
        </p:sp>
      </p:grp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1979613" y="3789363"/>
            <a:ext cx="5287962" cy="1511300"/>
            <a:chOff x="1247" y="1434"/>
            <a:chExt cx="3331" cy="952"/>
          </a:xfrm>
        </p:grpSpPr>
        <p:grpSp>
          <p:nvGrpSpPr>
            <p:cNvPr id="17" name="Group 17"/>
            <p:cNvGrpSpPr>
              <a:grpSpLocks/>
            </p:cNvGrpSpPr>
            <p:nvPr/>
          </p:nvGrpSpPr>
          <p:grpSpPr bwMode="auto">
            <a:xfrm>
              <a:off x="1247" y="1706"/>
              <a:ext cx="3331" cy="333"/>
              <a:chOff x="1247" y="1706"/>
              <a:chExt cx="3331" cy="333"/>
            </a:xfrm>
          </p:grpSpPr>
          <p:sp>
            <p:nvSpPr>
              <p:cNvPr id="19" name="Text Box 18"/>
              <p:cNvSpPr txBox="1">
                <a:spLocks noChangeArrowheads="1"/>
              </p:cNvSpPr>
              <p:nvPr/>
            </p:nvSpPr>
            <p:spPr bwMode="auto">
              <a:xfrm>
                <a:off x="4228" y="1706"/>
                <a:ext cx="35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it-IT" b="1"/>
                  <a:t>-5</a:t>
                </a:r>
              </a:p>
            </p:txBody>
          </p:sp>
          <p:sp>
            <p:nvSpPr>
              <p:cNvPr id="20" name="Rectangle 19"/>
              <p:cNvSpPr>
                <a:spLocks noChangeArrowheads="1"/>
              </p:cNvSpPr>
              <p:nvPr/>
            </p:nvSpPr>
            <p:spPr bwMode="auto">
              <a:xfrm>
                <a:off x="1247" y="1722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 b="1"/>
                  <a:t>1</a:t>
                </a:r>
              </a:p>
            </p:txBody>
          </p:sp>
          <p:sp>
            <p:nvSpPr>
              <p:cNvPr id="21" name="Rectangle 20"/>
              <p:cNvSpPr>
                <a:spLocks noChangeArrowheads="1"/>
              </p:cNvSpPr>
              <p:nvPr/>
            </p:nvSpPr>
            <p:spPr bwMode="auto">
              <a:xfrm>
                <a:off x="1565" y="1722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1</a:t>
                </a:r>
              </a:p>
            </p:txBody>
          </p:sp>
          <p:sp>
            <p:nvSpPr>
              <p:cNvPr id="22" name="Rectangle 21"/>
              <p:cNvSpPr>
                <a:spLocks noChangeArrowheads="1"/>
              </p:cNvSpPr>
              <p:nvPr/>
            </p:nvSpPr>
            <p:spPr bwMode="auto">
              <a:xfrm>
                <a:off x="1882" y="1722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1</a:t>
                </a:r>
              </a:p>
            </p:txBody>
          </p:sp>
          <p:sp>
            <p:nvSpPr>
              <p:cNvPr id="23" name="Rectangle 22"/>
              <p:cNvSpPr>
                <a:spLocks noChangeArrowheads="1"/>
              </p:cNvSpPr>
              <p:nvPr/>
            </p:nvSpPr>
            <p:spPr bwMode="auto">
              <a:xfrm>
                <a:off x="2200" y="1722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1</a:t>
                </a:r>
              </a:p>
            </p:txBody>
          </p:sp>
          <p:sp>
            <p:nvSpPr>
              <p:cNvPr id="24" name="Rectangle 23"/>
              <p:cNvSpPr>
                <a:spLocks noChangeArrowheads="1"/>
              </p:cNvSpPr>
              <p:nvPr/>
            </p:nvSpPr>
            <p:spPr bwMode="auto">
              <a:xfrm>
                <a:off x="2835" y="1722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0</a:t>
                </a:r>
              </a:p>
            </p:txBody>
          </p:sp>
          <p:sp>
            <p:nvSpPr>
              <p:cNvPr id="25" name="Rectangle 24"/>
              <p:cNvSpPr>
                <a:spLocks noChangeArrowheads="1"/>
              </p:cNvSpPr>
              <p:nvPr/>
            </p:nvSpPr>
            <p:spPr bwMode="auto">
              <a:xfrm>
                <a:off x="3153" y="1722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1</a:t>
                </a:r>
              </a:p>
            </p:txBody>
          </p:sp>
          <p:sp>
            <p:nvSpPr>
              <p:cNvPr id="26" name="Rectangle 25"/>
              <p:cNvSpPr>
                <a:spLocks noChangeArrowheads="1"/>
              </p:cNvSpPr>
              <p:nvPr/>
            </p:nvSpPr>
            <p:spPr bwMode="auto">
              <a:xfrm>
                <a:off x="3470" y="1722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0</a:t>
                </a:r>
              </a:p>
            </p:txBody>
          </p:sp>
          <p:sp>
            <p:nvSpPr>
              <p:cNvPr id="27" name="Rectangle 26"/>
              <p:cNvSpPr>
                <a:spLocks noChangeArrowheads="1"/>
              </p:cNvSpPr>
              <p:nvPr/>
            </p:nvSpPr>
            <p:spPr bwMode="auto">
              <a:xfrm>
                <a:off x="2517" y="1722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1</a:t>
                </a:r>
              </a:p>
            </p:txBody>
          </p:sp>
        </p:grpSp>
        <p:sp>
          <p:nvSpPr>
            <p:cNvPr id="18" name="Line 27"/>
            <p:cNvSpPr>
              <a:spLocks noChangeShapeType="1"/>
            </p:cNvSpPr>
            <p:nvPr/>
          </p:nvSpPr>
          <p:spPr bwMode="auto">
            <a:xfrm>
              <a:off x="1565" y="1434"/>
              <a:ext cx="0" cy="95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it-IT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VANTAGGI E SVANTAGGI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Vantaggi della codifica in “Complemento a 1”</a:t>
            </a:r>
          </a:p>
          <a:p>
            <a:pPr lvl="1"/>
            <a:r>
              <a:rPr lang="it-IT" dirty="0" smtClean="0"/>
              <a:t>semplice implementazione della somma (valgono le regole generali della somma di numeri binari)</a:t>
            </a:r>
          </a:p>
          <a:p>
            <a:pPr lvl="1"/>
            <a:r>
              <a:rPr lang="it-IT" dirty="0" smtClean="0"/>
              <a:t>la sottrazione viene trattata come la somma</a:t>
            </a:r>
          </a:p>
          <a:p>
            <a:pPr lvl="1"/>
            <a:endParaRPr lang="it-IT" dirty="0" smtClean="0"/>
          </a:p>
          <a:p>
            <a:r>
              <a:rPr lang="it-IT" dirty="0" smtClean="0"/>
              <a:t>Svantaggio della codifica in “Complemento a 1”</a:t>
            </a:r>
          </a:p>
          <a:p>
            <a:pPr lvl="1"/>
            <a:r>
              <a:rPr lang="it-IT" dirty="0" smtClean="0"/>
              <a:t> doppia rappresentazione dello 0</a:t>
            </a:r>
          </a:p>
          <a:p>
            <a:pPr lvl="1"/>
            <a:r>
              <a:rPr lang="it-IT" dirty="0" smtClean="0"/>
              <a:t>(1|11…11 e 0|00…00)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COMPLEMENTO A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sequenza dei bit del modulo è:</a:t>
            </a:r>
          </a:p>
          <a:p>
            <a:pPr lvl="1"/>
            <a:r>
              <a:rPr lang="it-IT" dirty="0" smtClean="0"/>
              <a:t>quella che fornisce il valore assoluto dell’intero da rappresentare se l’intero è positivo</a:t>
            </a:r>
          </a:p>
          <a:p>
            <a:pPr lvl="1"/>
            <a:r>
              <a:rPr lang="it-IT" dirty="0" smtClean="0"/>
              <a:t>il complemento della sequenza che fornisce il modulo dell’intero da rappresentare se l’intero è negativo, con l’aggiunta di 1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300192" y="1844824"/>
            <a:ext cx="55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/>
              <a:t>+5</a:t>
            </a:r>
          </a:p>
        </p:txBody>
      </p:sp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970955" y="1798786"/>
            <a:ext cx="4032250" cy="503238"/>
            <a:chOff x="793" y="1904"/>
            <a:chExt cx="2540" cy="317"/>
          </a:xfrm>
        </p:grpSpPr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793" y="1904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 b="1"/>
                <a:t>0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1111" y="1904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1428" y="1904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1746" y="1904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2381" y="1904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2699" y="1904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3016" y="1904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2063" y="1904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</p:grp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1475780" y="1293961"/>
            <a:ext cx="0" cy="1511300"/>
          </a:xfrm>
          <a:prstGeom prst="line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it-IT"/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6320830" y="4580086"/>
            <a:ext cx="55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/>
              <a:t>-5</a:t>
            </a:r>
          </a:p>
        </p:txBody>
      </p: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970955" y="2375049"/>
            <a:ext cx="4032250" cy="1511300"/>
            <a:chOff x="1247" y="2387"/>
            <a:chExt cx="2540" cy="952"/>
          </a:xfrm>
        </p:grpSpPr>
        <p:grpSp>
          <p:nvGrpSpPr>
            <p:cNvPr id="17" name="Group 17"/>
            <p:cNvGrpSpPr>
              <a:grpSpLocks/>
            </p:cNvGrpSpPr>
            <p:nvPr/>
          </p:nvGrpSpPr>
          <p:grpSpPr bwMode="auto">
            <a:xfrm>
              <a:off x="1247" y="2675"/>
              <a:ext cx="2540" cy="317"/>
              <a:chOff x="1247" y="2675"/>
              <a:chExt cx="2540" cy="317"/>
            </a:xfrm>
          </p:grpSpPr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1247" y="2675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 b="1"/>
                  <a:t>1</a:t>
                </a:r>
              </a:p>
            </p:txBody>
          </p:sp>
          <p:sp>
            <p:nvSpPr>
              <p:cNvPr id="20" name="Rectangle 19"/>
              <p:cNvSpPr>
                <a:spLocks noChangeArrowheads="1"/>
              </p:cNvSpPr>
              <p:nvPr/>
            </p:nvSpPr>
            <p:spPr bwMode="auto">
              <a:xfrm>
                <a:off x="1565" y="2675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1</a:t>
                </a:r>
              </a:p>
            </p:txBody>
          </p:sp>
          <p:sp>
            <p:nvSpPr>
              <p:cNvPr id="21" name="Rectangle 20"/>
              <p:cNvSpPr>
                <a:spLocks noChangeArrowheads="1"/>
              </p:cNvSpPr>
              <p:nvPr/>
            </p:nvSpPr>
            <p:spPr bwMode="auto">
              <a:xfrm>
                <a:off x="1882" y="2675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1</a:t>
                </a:r>
              </a:p>
            </p:txBody>
          </p:sp>
          <p:sp>
            <p:nvSpPr>
              <p:cNvPr id="22" name="Rectangle 21"/>
              <p:cNvSpPr>
                <a:spLocks noChangeArrowheads="1"/>
              </p:cNvSpPr>
              <p:nvPr/>
            </p:nvSpPr>
            <p:spPr bwMode="auto">
              <a:xfrm>
                <a:off x="2200" y="2675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1</a:t>
                </a:r>
              </a:p>
            </p:txBody>
          </p:sp>
          <p:sp>
            <p:nvSpPr>
              <p:cNvPr id="23" name="Rectangle 22"/>
              <p:cNvSpPr>
                <a:spLocks noChangeArrowheads="1"/>
              </p:cNvSpPr>
              <p:nvPr/>
            </p:nvSpPr>
            <p:spPr bwMode="auto">
              <a:xfrm>
                <a:off x="2835" y="2675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0</a:t>
                </a:r>
              </a:p>
            </p:txBody>
          </p:sp>
          <p:sp>
            <p:nvSpPr>
              <p:cNvPr id="24" name="Rectangle 23"/>
              <p:cNvSpPr>
                <a:spLocks noChangeArrowheads="1"/>
              </p:cNvSpPr>
              <p:nvPr/>
            </p:nvSpPr>
            <p:spPr bwMode="auto">
              <a:xfrm>
                <a:off x="3153" y="2675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1</a:t>
                </a:r>
              </a:p>
            </p:txBody>
          </p:sp>
          <p:sp>
            <p:nvSpPr>
              <p:cNvPr id="25" name="Rectangle 24"/>
              <p:cNvSpPr>
                <a:spLocks noChangeArrowheads="1"/>
              </p:cNvSpPr>
              <p:nvPr/>
            </p:nvSpPr>
            <p:spPr bwMode="auto">
              <a:xfrm>
                <a:off x="3470" y="2675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0</a:t>
                </a:r>
              </a:p>
            </p:txBody>
          </p:sp>
          <p:sp>
            <p:nvSpPr>
              <p:cNvPr id="26" name="Rectangle 25"/>
              <p:cNvSpPr>
                <a:spLocks noChangeArrowheads="1"/>
              </p:cNvSpPr>
              <p:nvPr/>
            </p:nvSpPr>
            <p:spPr bwMode="auto">
              <a:xfrm>
                <a:off x="2517" y="2675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1</a:t>
                </a:r>
              </a:p>
            </p:txBody>
          </p:sp>
        </p:grpSp>
        <p:sp>
          <p:nvSpPr>
            <p:cNvPr id="18" name="Line 26"/>
            <p:cNvSpPr>
              <a:spLocks noChangeShapeType="1"/>
            </p:cNvSpPr>
            <p:nvPr/>
          </p:nvSpPr>
          <p:spPr bwMode="auto">
            <a:xfrm>
              <a:off x="1565" y="2387"/>
              <a:ext cx="0" cy="95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it-IT"/>
            </a:p>
          </p:txBody>
        </p:sp>
      </p:grpSp>
      <p:sp>
        <p:nvSpPr>
          <p:cNvPr id="27" name="Line 28"/>
          <p:cNvSpPr>
            <a:spLocks noChangeShapeType="1"/>
          </p:cNvSpPr>
          <p:nvPr/>
        </p:nvSpPr>
        <p:spPr bwMode="auto">
          <a:xfrm>
            <a:off x="683617" y="4389586"/>
            <a:ext cx="5040313" cy="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it-IT"/>
          </a:p>
        </p:txBody>
      </p:sp>
      <p:grpSp>
        <p:nvGrpSpPr>
          <p:cNvPr id="28" name="Group 29"/>
          <p:cNvGrpSpPr>
            <a:grpSpLocks/>
          </p:cNvGrpSpPr>
          <p:nvPr/>
        </p:nvGrpSpPr>
        <p:grpSpPr bwMode="auto">
          <a:xfrm>
            <a:off x="970955" y="3597424"/>
            <a:ext cx="4032250" cy="503237"/>
            <a:chOff x="793" y="1904"/>
            <a:chExt cx="2540" cy="317"/>
          </a:xfrm>
        </p:grpSpPr>
        <p:sp>
          <p:nvSpPr>
            <p:cNvPr id="29" name="Rectangle 30"/>
            <p:cNvSpPr>
              <a:spLocks noChangeArrowheads="1"/>
            </p:cNvSpPr>
            <p:nvPr/>
          </p:nvSpPr>
          <p:spPr bwMode="auto">
            <a:xfrm>
              <a:off x="793" y="1904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 b="1"/>
                <a:t>0</a:t>
              </a:r>
            </a:p>
          </p:txBody>
        </p:sp>
        <p:sp>
          <p:nvSpPr>
            <p:cNvPr id="30" name="Rectangle 31"/>
            <p:cNvSpPr>
              <a:spLocks noChangeArrowheads="1"/>
            </p:cNvSpPr>
            <p:nvPr/>
          </p:nvSpPr>
          <p:spPr bwMode="auto">
            <a:xfrm>
              <a:off x="1111" y="1904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31" name="Rectangle 32"/>
            <p:cNvSpPr>
              <a:spLocks noChangeArrowheads="1"/>
            </p:cNvSpPr>
            <p:nvPr/>
          </p:nvSpPr>
          <p:spPr bwMode="auto">
            <a:xfrm>
              <a:off x="1428" y="1904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32" name="Rectangle 33"/>
            <p:cNvSpPr>
              <a:spLocks noChangeArrowheads="1"/>
            </p:cNvSpPr>
            <p:nvPr/>
          </p:nvSpPr>
          <p:spPr bwMode="auto">
            <a:xfrm>
              <a:off x="1746" y="1904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33" name="Rectangle 34"/>
            <p:cNvSpPr>
              <a:spLocks noChangeArrowheads="1"/>
            </p:cNvSpPr>
            <p:nvPr/>
          </p:nvSpPr>
          <p:spPr bwMode="auto">
            <a:xfrm>
              <a:off x="2381" y="1904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34" name="Rectangle 35"/>
            <p:cNvSpPr>
              <a:spLocks noChangeArrowheads="1"/>
            </p:cNvSpPr>
            <p:nvPr/>
          </p:nvSpPr>
          <p:spPr bwMode="auto">
            <a:xfrm>
              <a:off x="2699" y="1904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35" name="Rectangle 36"/>
            <p:cNvSpPr>
              <a:spLocks noChangeArrowheads="1"/>
            </p:cNvSpPr>
            <p:nvPr/>
          </p:nvSpPr>
          <p:spPr bwMode="auto">
            <a:xfrm>
              <a:off x="3016" y="1904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36" name="Rectangle 37"/>
            <p:cNvSpPr>
              <a:spLocks noChangeArrowheads="1"/>
            </p:cNvSpPr>
            <p:nvPr/>
          </p:nvSpPr>
          <p:spPr bwMode="auto">
            <a:xfrm>
              <a:off x="2063" y="1904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</p:grpSp>
      <p:grpSp>
        <p:nvGrpSpPr>
          <p:cNvPr id="37" name="Group 47"/>
          <p:cNvGrpSpPr>
            <a:grpSpLocks/>
          </p:cNvGrpSpPr>
          <p:nvPr/>
        </p:nvGrpSpPr>
        <p:grpSpPr bwMode="auto">
          <a:xfrm>
            <a:off x="970955" y="4029224"/>
            <a:ext cx="4032250" cy="1511300"/>
            <a:chOff x="1247" y="2387"/>
            <a:chExt cx="2540" cy="952"/>
          </a:xfrm>
        </p:grpSpPr>
        <p:grpSp>
          <p:nvGrpSpPr>
            <p:cNvPr id="38" name="Group 48"/>
            <p:cNvGrpSpPr>
              <a:grpSpLocks/>
            </p:cNvGrpSpPr>
            <p:nvPr/>
          </p:nvGrpSpPr>
          <p:grpSpPr bwMode="auto">
            <a:xfrm>
              <a:off x="1247" y="2675"/>
              <a:ext cx="2540" cy="317"/>
              <a:chOff x="1247" y="2675"/>
              <a:chExt cx="2540" cy="317"/>
            </a:xfrm>
          </p:grpSpPr>
          <p:sp>
            <p:nvSpPr>
              <p:cNvPr id="40" name="Rectangle 49"/>
              <p:cNvSpPr>
                <a:spLocks noChangeArrowheads="1"/>
              </p:cNvSpPr>
              <p:nvPr/>
            </p:nvSpPr>
            <p:spPr bwMode="auto">
              <a:xfrm>
                <a:off x="1247" y="2675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 b="1"/>
                  <a:t>1</a:t>
                </a:r>
              </a:p>
            </p:txBody>
          </p:sp>
          <p:sp>
            <p:nvSpPr>
              <p:cNvPr id="41" name="Rectangle 50"/>
              <p:cNvSpPr>
                <a:spLocks noChangeArrowheads="1"/>
              </p:cNvSpPr>
              <p:nvPr/>
            </p:nvSpPr>
            <p:spPr bwMode="auto">
              <a:xfrm>
                <a:off x="1565" y="2675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1</a:t>
                </a:r>
              </a:p>
            </p:txBody>
          </p:sp>
          <p:sp>
            <p:nvSpPr>
              <p:cNvPr id="42" name="Rectangle 51"/>
              <p:cNvSpPr>
                <a:spLocks noChangeArrowheads="1"/>
              </p:cNvSpPr>
              <p:nvPr/>
            </p:nvSpPr>
            <p:spPr bwMode="auto">
              <a:xfrm>
                <a:off x="1882" y="2675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1</a:t>
                </a:r>
              </a:p>
            </p:txBody>
          </p:sp>
          <p:sp>
            <p:nvSpPr>
              <p:cNvPr id="43" name="Rectangle 52"/>
              <p:cNvSpPr>
                <a:spLocks noChangeArrowheads="1"/>
              </p:cNvSpPr>
              <p:nvPr/>
            </p:nvSpPr>
            <p:spPr bwMode="auto">
              <a:xfrm>
                <a:off x="2200" y="2675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1</a:t>
                </a:r>
              </a:p>
            </p:txBody>
          </p:sp>
          <p:sp>
            <p:nvSpPr>
              <p:cNvPr id="44" name="Rectangle 53"/>
              <p:cNvSpPr>
                <a:spLocks noChangeArrowheads="1"/>
              </p:cNvSpPr>
              <p:nvPr/>
            </p:nvSpPr>
            <p:spPr bwMode="auto">
              <a:xfrm>
                <a:off x="2835" y="2675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0</a:t>
                </a:r>
              </a:p>
            </p:txBody>
          </p:sp>
          <p:sp>
            <p:nvSpPr>
              <p:cNvPr id="45" name="Rectangle 54"/>
              <p:cNvSpPr>
                <a:spLocks noChangeArrowheads="1"/>
              </p:cNvSpPr>
              <p:nvPr/>
            </p:nvSpPr>
            <p:spPr bwMode="auto">
              <a:xfrm>
                <a:off x="3153" y="2675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1</a:t>
                </a:r>
              </a:p>
            </p:txBody>
          </p:sp>
          <p:sp>
            <p:nvSpPr>
              <p:cNvPr id="46" name="Rectangle 55"/>
              <p:cNvSpPr>
                <a:spLocks noChangeArrowheads="1"/>
              </p:cNvSpPr>
              <p:nvPr/>
            </p:nvSpPr>
            <p:spPr bwMode="auto">
              <a:xfrm>
                <a:off x="3470" y="2675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1</a:t>
                </a:r>
              </a:p>
            </p:txBody>
          </p:sp>
          <p:sp>
            <p:nvSpPr>
              <p:cNvPr id="47" name="Rectangle 56"/>
              <p:cNvSpPr>
                <a:spLocks noChangeArrowheads="1"/>
              </p:cNvSpPr>
              <p:nvPr/>
            </p:nvSpPr>
            <p:spPr bwMode="auto">
              <a:xfrm>
                <a:off x="2517" y="2675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1</a:t>
                </a:r>
              </a:p>
            </p:txBody>
          </p:sp>
        </p:grpSp>
        <p:sp>
          <p:nvSpPr>
            <p:cNvPr id="39" name="Line 57"/>
            <p:cNvSpPr>
              <a:spLocks noChangeShapeType="1"/>
            </p:cNvSpPr>
            <p:nvPr/>
          </p:nvSpPr>
          <p:spPr bwMode="auto">
            <a:xfrm>
              <a:off x="1565" y="2387"/>
              <a:ext cx="0" cy="95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it-IT"/>
            </a:p>
          </p:txBody>
        </p:sp>
      </p:grpSp>
      <p:sp>
        <p:nvSpPr>
          <p:cNvPr id="48" name="Rectangle 58"/>
          <p:cNvSpPr>
            <a:spLocks noChangeArrowheads="1"/>
          </p:cNvSpPr>
          <p:nvPr/>
        </p:nvSpPr>
        <p:spPr bwMode="auto">
          <a:xfrm>
            <a:off x="5363567" y="2444899"/>
            <a:ext cx="3024188" cy="1008062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 sz="1500" b="1"/>
              <a:t>La negazione di un numero si</a:t>
            </a:r>
          </a:p>
          <a:p>
            <a:pPr algn="ctr"/>
            <a:r>
              <a:rPr lang="it-IT" sz="1500" b="1"/>
              <a:t>ottiene complementando bit del</a:t>
            </a:r>
          </a:p>
          <a:p>
            <a:pPr algn="ctr"/>
            <a:r>
              <a:rPr lang="it-IT" sz="1500" b="1"/>
              <a:t>segno e bit del modulo e</a:t>
            </a:r>
          </a:p>
          <a:p>
            <a:pPr algn="ctr"/>
            <a:r>
              <a:rPr lang="it-IT" sz="1500" b="1"/>
              <a:t>aggiungendo 1 al modulo</a:t>
            </a:r>
            <a:endParaRPr lang="it-IT" sz="1500"/>
          </a:p>
        </p:txBody>
      </p:sp>
      <p:sp>
        <p:nvSpPr>
          <p:cNvPr id="49" name="Text Box 59"/>
          <p:cNvSpPr txBox="1">
            <a:spLocks noChangeArrowheads="1"/>
          </p:cNvSpPr>
          <p:nvPr/>
        </p:nvSpPr>
        <p:spPr bwMode="auto">
          <a:xfrm>
            <a:off x="5004792" y="3597424"/>
            <a:ext cx="55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/>
              <a:t>+1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VANTAGGI DEL COMPLEMENTO A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Vantaggi della codifica in “Complemento a 2”</a:t>
            </a:r>
          </a:p>
          <a:p>
            <a:pPr lvl="1"/>
            <a:r>
              <a:rPr lang="it-IT" dirty="0" smtClean="0"/>
              <a:t>semplice implementazione della somma</a:t>
            </a:r>
          </a:p>
          <a:p>
            <a:pPr lvl="1"/>
            <a:r>
              <a:rPr lang="it-IT" dirty="0" smtClean="0"/>
              <a:t>la sottrazione viene trattata come la somma</a:t>
            </a:r>
          </a:p>
          <a:p>
            <a:pPr lvl="1"/>
            <a:r>
              <a:rPr lang="it-IT" dirty="0" smtClean="0"/>
              <a:t>singola rappresentazione dello 0 (0|00…00); la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SOMMA ALGEBRICA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z="3600" dirty="0" smtClean="0"/>
              <a:t>Per eseguire la somma tra due interi  in “Complemento a 2” con n  bit si esegue la somma bit a bit dei due numeri ignorando sempre l’eventuale riporto che cade oltre il bit più significativo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ESEMPIO: SOMMA SENZA RIPORTO</a:t>
            </a:r>
            <a:endParaRPr lang="it-IT" dirty="0"/>
          </a:p>
        </p:txBody>
      </p: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2843808" y="2325861"/>
            <a:ext cx="2016125" cy="503238"/>
            <a:chOff x="1816" y="2055"/>
            <a:chExt cx="1270" cy="317"/>
          </a:xfrm>
        </p:grpSpPr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2134" y="2055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6" name="Rectangle 10"/>
            <p:cNvSpPr>
              <a:spLocks noChangeArrowheads="1"/>
            </p:cNvSpPr>
            <p:nvPr/>
          </p:nvSpPr>
          <p:spPr bwMode="auto">
            <a:xfrm>
              <a:off x="2452" y="2055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7" name="Rectangle 11"/>
            <p:cNvSpPr>
              <a:spLocks noChangeArrowheads="1"/>
            </p:cNvSpPr>
            <p:nvPr/>
          </p:nvSpPr>
          <p:spPr bwMode="auto">
            <a:xfrm>
              <a:off x="2769" y="2055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8" name="Rectangle 12"/>
            <p:cNvSpPr>
              <a:spLocks noChangeArrowheads="1"/>
            </p:cNvSpPr>
            <p:nvPr/>
          </p:nvSpPr>
          <p:spPr bwMode="auto">
            <a:xfrm>
              <a:off x="1816" y="2055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</p:grp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6404571" y="2298874"/>
            <a:ext cx="55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/>
              <a:t>-7</a:t>
            </a:r>
            <a:endParaRPr lang="it-IT" b="1" baseline="-25000"/>
          </a:p>
        </p:txBody>
      </p:sp>
      <p:sp>
        <p:nvSpPr>
          <p:cNvPr id="10" name="Text Box 23"/>
          <p:cNvSpPr txBox="1">
            <a:spLocks noChangeArrowheads="1"/>
          </p:cNvSpPr>
          <p:nvPr/>
        </p:nvSpPr>
        <p:spPr bwMode="auto">
          <a:xfrm>
            <a:off x="6404571" y="3235499"/>
            <a:ext cx="55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/>
              <a:t>+2</a:t>
            </a:r>
            <a:endParaRPr lang="it-IT" b="1" baseline="-25000"/>
          </a:p>
        </p:txBody>
      </p:sp>
      <p:grpSp>
        <p:nvGrpSpPr>
          <p:cNvPr id="11" name="Group 48"/>
          <p:cNvGrpSpPr>
            <a:grpSpLocks/>
          </p:cNvGrpSpPr>
          <p:nvPr/>
        </p:nvGrpSpPr>
        <p:grpSpPr bwMode="auto">
          <a:xfrm>
            <a:off x="2843808" y="3044999"/>
            <a:ext cx="2016125" cy="1582737"/>
            <a:chOff x="1816" y="2508"/>
            <a:chExt cx="1270" cy="997"/>
          </a:xfrm>
        </p:grpSpPr>
        <p:grpSp>
          <p:nvGrpSpPr>
            <p:cNvPr id="12" name="Group 47"/>
            <p:cNvGrpSpPr>
              <a:grpSpLocks/>
            </p:cNvGrpSpPr>
            <p:nvPr/>
          </p:nvGrpSpPr>
          <p:grpSpPr bwMode="auto">
            <a:xfrm>
              <a:off x="1816" y="2508"/>
              <a:ext cx="1270" cy="317"/>
              <a:chOff x="1816" y="2508"/>
              <a:chExt cx="1270" cy="317"/>
            </a:xfrm>
          </p:grpSpPr>
          <p:sp>
            <p:nvSpPr>
              <p:cNvPr id="17" name="Rectangle 19"/>
              <p:cNvSpPr>
                <a:spLocks noChangeArrowheads="1"/>
              </p:cNvSpPr>
              <p:nvPr/>
            </p:nvSpPr>
            <p:spPr bwMode="auto">
              <a:xfrm>
                <a:off x="2134" y="2508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0</a:t>
                </a:r>
              </a:p>
            </p:txBody>
          </p:sp>
          <p:sp>
            <p:nvSpPr>
              <p:cNvPr id="18" name="Rectangle 20"/>
              <p:cNvSpPr>
                <a:spLocks noChangeArrowheads="1"/>
              </p:cNvSpPr>
              <p:nvPr/>
            </p:nvSpPr>
            <p:spPr bwMode="auto">
              <a:xfrm>
                <a:off x="2452" y="2508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1</a:t>
                </a:r>
              </a:p>
            </p:txBody>
          </p:sp>
          <p:sp>
            <p:nvSpPr>
              <p:cNvPr id="19" name="Rectangle 21"/>
              <p:cNvSpPr>
                <a:spLocks noChangeArrowheads="1"/>
              </p:cNvSpPr>
              <p:nvPr/>
            </p:nvSpPr>
            <p:spPr bwMode="auto">
              <a:xfrm>
                <a:off x="2769" y="2508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0</a:t>
                </a:r>
              </a:p>
            </p:txBody>
          </p:sp>
          <p:sp>
            <p:nvSpPr>
              <p:cNvPr id="20" name="Rectangle 22"/>
              <p:cNvSpPr>
                <a:spLocks noChangeArrowheads="1"/>
              </p:cNvSpPr>
              <p:nvPr/>
            </p:nvSpPr>
            <p:spPr bwMode="auto">
              <a:xfrm>
                <a:off x="1816" y="2508"/>
                <a:ext cx="317" cy="31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it-IT"/>
                  <a:t>0</a:t>
                </a:r>
              </a:p>
            </p:txBody>
          </p:sp>
        </p:grpSp>
        <p:sp>
          <p:nvSpPr>
            <p:cNvPr id="13" name="Rectangle 29"/>
            <p:cNvSpPr>
              <a:spLocks noChangeArrowheads="1"/>
            </p:cNvSpPr>
            <p:nvPr/>
          </p:nvSpPr>
          <p:spPr bwMode="auto">
            <a:xfrm>
              <a:off x="2134" y="3188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14" name="Rectangle 30"/>
            <p:cNvSpPr>
              <a:spLocks noChangeArrowheads="1"/>
            </p:cNvSpPr>
            <p:nvPr/>
          </p:nvSpPr>
          <p:spPr bwMode="auto">
            <a:xfrm>
              <a:off x="2452" y="3188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15" name="Rectangle 31"/>
            <p:cNvSpPr>
              <a:spLocks noChangeArrowheads="1"/>
            </p:cNvSpPr>
            <p:nvPr/>
          </p:nvSpPr>
          <p:spPr bwMode="auto">
            <a:xfrm>
              <a:off x="2769" y="3188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16" name="Rectangle 32"/>
            <p:cNvSpPr>
              <a:spLocks noChangeArrowheads="1"/>
            </p:cNvSpPr>
            <p:nvPr/>
          </p:nvSpPr>
          <p:spPr bwMode="auto">
            <a:xfrm>
              <a:off x="1816" y="3188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</p:grpSp>
      <p:sp>
        <p:nvSpPr>
          <p:cNvPr id="21" name="Line 33"/>
          <p:cNvSpPr>
            <a:spLocks noChangeShapeType="1"/>
          </p:cNvSpPr>
          <p:nvPr/>
        </p:nvSpPr>
        <p:spPr bwMode="auto">
          <a:xfrm>
            <a:off x="1292821" y="3837161"/>
            <a:ext cx="5040312" cy="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it-IT"/>
          </a:p>
        </p:txBody>
      </p:sp>
      <p:sp>
        <p:nvSpPr>
          <p:cNvPr id="22" name="Text Box 34"/>
          <p:cNvSpPr txBox="1">
            <a:spLocks noChangeArrowheads="1"/>
          </p:cNvSpPr>
          <p:nvPr/>
        </p:nvSpPr>
        <p:spPr bwMode="auto">
          <a:xfrm>
            <a:off x="6425208" y="4195936"/>
            <a:ext cx="55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/>
              <a:t>-5</a:t>
            </a:r>
            <a:endParaRPr lang="it-IT" b="1" baseline="-25000"/>
          </a:p>
        </p:txBody>
      </p:sp>
      <p:sp>
        <p:nvSpPr>
          <p:cNvPr id="23" name="Line 49"/>
          <p:cNvSpPr>
            <a:spLocks noChangeShapeType="1"/>
          </p:cNvSpPr>
          <p:nvPr/>
        </p:nvSpPr>
        <p:spPr bwMode="auto">
          <a:xfrm>
            <a:off x="3353396" y="2133774"/>
            <a:ext cx="0" cy="1511300"/>
          </a:xfrm>
          <a:prstGeom prst="line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it-IT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ESEMPIO: SOMMA CON RIPORTO</a:t>
            </a:r>
            <a:endParaRPr lang="it-IT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955255" y="2469877"/>
            <a:ext cx="2016125" cy="503238"/>
            <a:chOff x="1816" y="2055"/>
            <a:chExt cx="1270" cy="317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2134" y="2055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452" y="2055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769" y="2055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1816" y="2055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</p:grp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516018" y="2442890"/>
            <a:ext cx="55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/>
              <a:t>+7</a:t>
            </a:r>
            <a:endParaRPr lang="it-IT" b="1" baseline="-2500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6516018" y="3379515"/>
            <a:ext cx="55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/>
              <a:t>-2</a:t>
            </a:r>
            <a:endParaRPr lang="it-IT" b="1" baseline="-25000"/>
          </a:p>
        </p:txBody>
      </p:sp>
      <p:grpSp>
        <p:nvGrpSpPr>
          <p:cNvPr id="11" name="Group 12"/>
          <p:cNvGrpSpPr>
            <a:grpSpLocks/>
          </p:cNvGrpSpPr>
          <p:nvPr/>
        </p:nvGrpSpPr>
        <p:grpSpPr bwMode="auto">
          <a:xfrm>
            <a:off x="2955255" y="3189015"/>
            <a:ext cx="2016125" cy="503237"/>
            <a:chOff x="1816" y="2508"/>
            <a:chExt cx="1270" cy="317"/>
          </a:xfrm>
        </p:grpSpPr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2134" y="2508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2452" y="2508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2769" y="2508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1816" y="2508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</p:grpSp>
      <p:grpSp>
        <p:nvGrpSpPr>
          <p:cNvPr id="16" name="Group 26"/>
          <p:cNvGrpSpPr>
            <a:grpSpLocks/>
          </p:cNvGrpSpPr>
          <p:nvPr/>
        </p:nvGrpSpPr>
        <p:grpSpPr bwMode="auto">
          <a:xfrm>
            <a:off x="2955255" y="4268515"/>
            <a:ext cx="2016125" cy="503237"/>
            <a:chOff x="1816" y="3279"/>
            <a:chExt cx="1270" cy="317"/>
          </a:xfrm>
        </p:grpSpPr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2134" y="3279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2452" y="3279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2769" y="3279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1816" y="3279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</p:grp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1404268" y="3981177"/>
            <a:ext cx="5040312" cy="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it-IT"/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6536655" y="4339952"/>
            <a:ext cx="55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/>
              <a:t>+5</a:t>
            </a:r>
            <a:endParaRPr lang="it-IT" b="1" baseline="-25000"/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>
            <a:off x="3464843" y="2277790"/>
            <a:ext cx="0" cy="1511300"/>
          </a:xfrm>
          <a:prstGeom prst="line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it-IT"/>
          </a:p>
        </p:txBody>
      </p:sp>
      <p:sp>
        <p:nvSpPr>
          <p:cNvPr id="24" name="Rectangle 25"/>
          <p:cNvSpPr>
            <a:spLocks noChangeArrowheads="1"/>
          </p:cNvSpPr>
          <p:nvPr/>
        </p:nvSpPr>
        <p:spPr bwMode="auto">
          <a:xfrm>
            <a:off x="2196430" y="4292327"/>
            <a:ext cx="503238" cy="503238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1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CAMPO </a:t>
            </a:r>
            <a:r>
              <a:rPr lang="it-IT" dirty="0" err="1" smtClean="0"/>
              <a:t>DI</a:t>
            </a:r>
            <a:r>
              <a:rPr lang="it-IT" dirty="0" smtClean="0"/>
              <a:t> RAPPRESENTAZIONE</a:t>
            </a:r>
            <a:endParaRPr lang="it-IT" dirty="0"/>
          </a:p>
        </p:txBody>
      </p:sp>
      <p:sp>
        <p:nvSpPr>
          <p:cNvPr id="25" name="CasellaDiTesto 24"/>
          <p:cNvSpPr txBox="1"/>
          <p:nvPr/>
        </p:nvSpPr>
        <p:spPr>
          <a:xfrm>
            <a:off x="971600" y="1484784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>
                <a:solidFill>
                  <a:srgbClr val="FF0000"/>
                </a:solidFill>
              </a:rPr>
              <a:t>ERRORE!!</a:t>
            </a:r>
            <a:endParaRPr lang="it-IT" sz="3200" dirty="0">
              <a:solidFill>
                <a:srgbClr val="FF0000"/>
              </a:solidFill>
            </a:endParaRPr>
          </a:p>
        </p:txBody>
      </p:sp>
      <p:grpSp>
        <p:nvGrpSpPr>
          <p:cNvPr id="26" name="Group 4"/>
          <p:cNvGrpSpPr>
            <a:grpSpLocks/>
          </p:cNvGrpSpPr>
          <p:nvPr/>
        </p:nvGrpSpPr>
        <p:grpSpPr bwMode="auto">
          <a:xfrm>
            <a:off x="2882900" y="3406775"/>
            <a:ext cx="2016125" cy="503238"/>
            <a:chOff x="1816" y="2055"/>
            <a:chExt cx="1270" cy="317"/>
          </a:xfrm>
        </p:grpSpPr>
        <p:sp>
          <p:nvSpPr>
            <p:cNvPr id="27" name="Rectangle 5"/>
            <p:cNvSpPr>
              <a:spLocks noChangeArrowheads="1"/>
            </p:cNvSpPr>
            <p:nvPr/>
          </p:nvSpPr>
          <p:spPr bwMode="auto">
            <a:xfrm>
              <a:off x="2134" y="2055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28" name="Rectangle 6"/>
            <p:cNvSpPr>
              <a:spLocks noChangeArrowheads="1"/>
            </p:cNvSpPr>
            <p:nvPr/>
          </p:nvSpPr>
          <p:spPr bwMode="auto">
            <a:xfrm>
              <a:off x="2452" y="2055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29" name="Rectangle 7"/>
            <p:cNvSpPr>
              <a:spLocks noChangeArrowheads="1"/>
            </p:cNvSpPr>
            <p:nvPr/>
          </p:nvSpPr>
          <p:spPr bwMode="auto">
            <a:xfrm>
              <a:off x="2769" y="2055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30" name="Rectangle 8"/>
            <p:cNvSpPr>
              <a:spLocks noChangeArrowheads="1"/>
            </p:cNvSpPr>
            <p:nvPr/>
          </p:nvSpPr>
          <p:spPr bwMode="auto">
            <a:xfrm>
              <a:off x="1816" y="2055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</p:grp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6443663" y="3379788"/>
            <a:ext cx="55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/>
              <a:t>+7</a:t>
            </a:r>
            <a:endParaRPr lang="it-IT" b="1" baseline="-25000"/>
          </a:p>
        </p:txBody>
      </p:sp>
      <p:sp>
        <p:nvSpPr>
          <p:cNvPr id="32" name="Text Box 10"/>
          <p:cNvSpPr txBox="1">
            <a:spLocks noChangeArrowheads="1"/>
          </p:cNvSpPr>
          <p:nvPr/>
        </p:nvSpPr>
        <p:spPr bwMode="auto">
          <a:xfrm>
            <a:off x="6443663" y="4316413"/>
            <a:ext cx="55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/>
              <a:t>+2</a:t>
            </a:r>
            <a:endParaRPr lang="it-IT" b="1" baseline="-25000"/>
          </a:p>
        </p:txBody>
      </p:sp>
      <p:grpSp>
        <p:nvGrpSpPr>
          <p:cNvPr id="33" name="Group 11"/>
          <p:cNvGrpSpPr>
            <a:grpSpLocks/>
          </p:cNvGrpSpPr>
          <p:nvPr/>
        </p:nvGrpSpPr>
        <p:grpSpPr bwMode="auto">
          <a:xfrm>
            <a:off x="2882900" y="4125913"/>
            <a:ext cx="2016125" cy="503237"/>
            <a:chOff x="1816" y="2508"/>
            <a:chExt cx="1270" cy="317"/>
          </a:xfrm>
        </p:grpSpPr>
        <p:sp>
          <p:nvSpPr>
            <p:cNvPr id="34" name="Rectangle 12"/>
            <p:cNvSpPr>
              <a:spLocks noChangeArrowheads="1"/>
            </p:cNvSpPr>
            <p:nvPr/>
          </p:nvSpPr>
          <p:spPr bwMode="auto">
            <a:xfrm>
              <a:off x="2134" y="2508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35" name="Rectangle 13"/>
            <p:cNvSpPr>
              <a:spLocks noChangeArrowheads="1"/>
            </p:cNvSpPr>
            <p:nvPr/>
          </p:nvSpPr>
          <p:spPr bwMode="auto">
            <a:xfrm>
              <a:off x="2452" y="2508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36" name="Rectangle 14"/>
            <p:cNvSpPr>
              <a:spLocks noChangeArrowheads="1"/>
            </p:cNvSpPr>
            <p:nvPr/>
          </p:nvSpPr>
          <p:spPr bwMode="auto">
            <a:xfrm>
              <a:off x="2769" y="2508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37" name="Rectangle 15"/>
            <p:cNvSpPr>
              <a:spLocks noChangeArrowheads="1"/>
            </p:cNvSpPr>
            <p:nvPr/>
          </p:nvSpPr>
          <p:spPr bwMode="auto">
            <a:xfrm>
              <a:off x="1816" y="2508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</p:grpSp>
      <p:grpSp>
        <p:nvGrpSpPr>
          <p:cNvPr id="38" name="Group 16"/>
          <p:cNvGrpSpPr>
            <a:grpSpLocks/>
          </p:cNvGrpSpPr>
          <p:nvPr/>
        </p:nvGrpSpPr>
        <p:grpSpPr bwMode="auto">
          <a:xfrm>
            <a:off x="2882900" y="5205413"/>
            <a:ext cx="2016125" cy="503237"/>
            <a:chOff x="1816" y="3279"/>
            <a:chExt cx="1270" cy="317"/>
          </a:xfrm>
        </p:grpSpPr>
        <p:sp>
          <p:nvSpPr>
            <p:cNvPr id="39" name="Rectangle 17"/>
            <p:cNvSpPr>
              <a:spLocks noChangeArrowheads="1"/>
            </p:cNvSpPr>
            <p:nvPr/>
          </p:nvSpPr>
          <p:spPr bwMode="auto">
            <a:xfrm>
              <a:off x="2134" y="3279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40" name="Rectangle 18"/>
            <p:cNvSpPr>
              <a:spLocks noChangeArrowheads="1"/>
            </p:cNvSpPr>
            <p:nvPr/>
          </p:nvSpPr>
          <p:spPr bwMode="auto">
            <a:xfrm>
              <a:off x="2452" y="3279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41" name="Rectangle 19"/>
            <p:cNvSpPr>
              <a:spLocks noChangeArrowheads="1"/>
            </p:cNvSpPr>
            <p:nvPr/>
          </p:nvSpPr>
          <p:spPr bwMode="auto">
            <a:xfrm>
              <a:off x="2769" y="3279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42" name="Rectangle 20"/>
            <p:cNvSpPr>
              <a:spLocks noChangeArrowheads="1"/>
            </p:cNvSpPr>
            <p:nvPr/>
          </p:nvSpPr>
          <p:spPr bwMode="auto">
            <a:xfrm>
              <a:off x="1816" y="3279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</p:grpSp>
      <p:sp>
        <p:nvSpPr>
          <p:cNvPr id="43" name="Line 21"/>
          <p:cNvSpPr>
            <a:spLocks noChangeShapeType="1"/>
          </p:cNvSpPr>
          <p:nvPr/>
        </p:nvSpPr>
        <p:spPr bwMode="auto">
          <a:xfrm>
            <a:off x="1331913" y="4918075"/>
            <a:ext cx="5040312" cy="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it-IT"/>
          </a:p>
        </p:txBody>
      </p:sp>
      <p:sp>
        <p:nvSpPr>
          <p:cNvPr id="44" name="Text Box 22"/>
          <p:cNvSpPr txBox="1">
            <a:spLocks noChangeArrowheads="1"/>
          </p:cNvSpPr>
          <p:nvPr/>
        </p:nvSpPr>
        <p:spPr bwMode="auto">
          <a:xfrm>
            <a:off x="6464300" y="5276850"/>
            <a:ext cx="55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/>
              <a:t>+9</a:t>
            </a:r>
            <a:endParaRPr lang="it-IT" b="1" baseline="-25000"/>
          </a:p>
        </p:txBody>
      </p:sp>
      <p:sp>
        <p:nvSpPr>
          <p:cNvPr id="45" name="Line 24"/>
          <p:cNvSpPr>
            <a:spLocks noChangeShapeType="1"/>
          </p:cNvSpPr>
          <p:nvPr/>
        </p:nvSpPr>
        <p:spPr bwMode="auto">
          <a:xfrm>
            <a:off x="3392488" y="3214688"/>
            <a:ext cx="0" cy="1511300"/>
          </a:xfrm>
          <a:prstGeom prst="line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it-I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CAMPO </a:t>
            </a:r>
            <a:r>
              <a:rPr lang="it-IT" dirty="0" err="1" smtClean="0"/>
              <a:t>DI</a:t>
            </a:r>
            <a:r>
              <a:rPr lang="it-IT" dirty="0" smtClean="0"/>
              <a:t> RAPPRESENTAZIONE</a:t>
            </a:r>
            <a:endParaRPr lang="it-IT" dirty="0"/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2882900" y="3406775"/>
            <a:ext cx="2016125" cy="503238"/>
            <a:chOff x="1816" y="2055"/>
            <a:chExt cx="1270" cy="317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2134" y="2055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 dirty="0"/>
                <a:t>0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452" y="2055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769" y="2055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1816" y="2055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</p:grp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443663" y="3379788"/>
            <a:ext cx="55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/>
              <a:t>-7</a:t>
            </a:r>
            <a:endParaRPr lang="it-IT" b="1" baseline="-2500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6443663" y="4316413"/>
            <a:ext cx="55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/>
              <a:t>-2</a:t>
            </a:r>
            <a:endParaRPr lang="it-IT" b="1" baseline="-25000"/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2882900" y="4125913"/>
            <a:ext cx="2016125" cy="503237"/>
            <a:chOff x="1816" y="2508"/>
            <a:chExt cx="1270" cy="317"/>
          </a:xfrm>
        </p:grpSpPr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2134" y="2508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2452" y="2508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2769" y="2508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1816" y="2508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</p:grpSp>
      <p:grpSp>
        <p:nvGrpSpPr>
          <p:cNvPr id="11" name="Group 16"/>
          <p:cNvGrpSpPr>
            <a:grpSpLocks/>
          </p:cNvGrpSpPr>
          <p:nvPr/>
        </p:nvGrpSpPr>
        <p:grpSpPr bwMode="auto">
          <a:xfrm>
            <a:off x="2882900" y="5205413"/>
            <a:ext cx="2016125" cy="503237"/>
            <a:chOff x="1816" y="3279"/>
            <a:chExt cx="1270" cy="317"/>
          </a:xfrm>
        </p:grpSpPr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2134" y="3279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2452" y="3279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2769" y="3279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1</a:t>
              </a: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1816" y="3279"/>
              <a:ext cx="31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it-IT"/>
                <a:t>0</a:t>
              </a:r>
            </a:p>
          </p:txBody>
        </p:sp>
      </p:grp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1331913" y="4918075"/>
            <a:ext cx="5040312" cy="0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it-IT"/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6464300" y="5276850"/>
            <a:ext cx="55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/>
              <a:t>-9</a:t>
            </a:r>
            <a:endParaRPr lang="it-IT" b="1" baseline="-25000"/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>
            <a:off x="3392488" y="3214688"/>
            <a:ext cx="0" cy="1511300"/>
          </a:xfrm>
          <a:prstGeom prst="line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it-IT"/>
          </a:p>
        </p:txBody>
      </p:sp>
      <p:sp>
        <p:nvSpPr>
          <p:cNvPr id="24" name="Rectangle 25"/>
          <p:cNvSpPr>
            <a:spLocks noChangeArrowheads="1"/>
          </p:cNvSpPr>
          <p:nvPr/>
        </p:nvSpPr>
        <p:spPr bwMode="auto">
          <a:xfrm>
            <a:off x="2124075" y="5229225"/>
            <a:ext cx="503238" cy="503238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1</a:t>
            </a:r>
          </a:p>
        </p:txBody>
      </p:sp>
      <p:sp>
        <p:nvSpPr>
          <p:cNvPr id="25" name="CasellaDiTesto 24"/>
          <p:cNvSpPr txBox="1"/>
          <p:nvPr/>
        </p:nvSpPr>
        <p:spPr>
          <a:xfrm>
            <a:off x="971600" y="1484784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>
                <a:solidFill>
                  <a:srgbClr val="FF0000"/>
                </a:solidFill>
              </a:rPr>
              <a:t>ERRORE!!</a:t>
            </a:r>
            <a:endParaRPr lang="it-IT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259632" y="1916832"/>
          <a:ext cx="6984775" cy="410445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96955"/>
                <a:gridCol w="1396955"/>
                <a:gridCol w="1396955"/>
                <a:gridCol w="1396955"/>
                <a:gridCol w="1396955"/>
              </a:tblGrid>
              <a:tr h="102611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 AL CORSO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</a:t>
                      </a:r>
                      <a:r>
                        <a:rPr lang="it-IT" dirty="0" smtClean="0"/>
                        <a:t>.</a:t>
                      </a:r>
                      <a:r>
                        <a:rPr lang="it-IT" baseline="0" dirty="0" smtClean="0"/>
                        <a:t> 2	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CALCOLATORI 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ELETTRONICI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3</a:t>
                      </a:r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TEORIA DELL’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INFORMAZIONE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4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MISURE DELLA INFORMAZIONE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5</a:t>
                      </a:r>
                      <a:endParaRPr lang="it-IT" dirty="0" smtClean="0"/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CONVERSIONI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BASE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LEZ. 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OPERAZIONI</a:t>
                      </a:r>
                      <a:r>
                        <a:rPr kumimoji="0" lang="it-IT" sz="1200" b="0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IN BASE 2</a:t>
                      </a:r>
                      <a:endParaRPr kumimoji="0" lang="it-IT" sz="1200" b="0" i="1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PORTE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LOGICHE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PROGETTO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CIRCUITI DIGITALI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</a:t>
                      </a: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AGLI ALGORITMI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</a:t>
                      </a: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PRODUTTIVITA’ INDIVIDUALE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</a:t>
                      </a: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IL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WEB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RICERCA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DOCUMENTI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USO DEI MOTORI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RICERCA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SICUREZZA INFORMATICA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17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GENERALE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20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RAPPRESENTAZIONE DEI NUMERI RAZIONALI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VIRGOLA FISSA</a:t>
            </a:r>
          </a:p>
          <a:p>
            <a:r>
              <a:rPr lang="it-IT" dirty="0" smtClean="0"/>
              <a:t>VIRGOLA MOBILE</a:t>
            </a:r>
          </a:p>
          <a:p>
            <a:endParaRPr lang="it-IT" dirty="0" smtClean="0"/>
          </a:p>
          <a:p>
            <a:r>
              <a:rPr lang="it-IT" dirty="0" smtClean="0"/>
              <a:t>Dai lucidi di Susanna </a:t>
            </a:r>
            <a:r>
              <a:rPr lang="it-IT" dirty="0" err="1" smtClean="0"/>
              <a:t>Pelagatti</a:t>
            </a:r>
            <a:r>
              <a:rPr lang="it-IT" dirty="0" smtClean="0"/>
              <a:t> (Università di Pisa)</a:t>
            </a:r>
            <a:endParaRPr lang="it-IT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RAPPRESENTAZIONE IN VIRGOLA FISSA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Numero finito di cifre periodiche dopo la virgola (ad esempio 1.33  </a:t>
            </a:r>
          </a:p>
          <a:p>
            <a:r>
              <a:rPr lang="it-IT" dirty="0" smtClean="0"/>
              <a:t>Rappresentazione in virgola fissa : riservo un certo numero di bit per la parte frazionaria </a:t>
            </a:r>
          </a:p>
          <a:p>
            <a:r>
              <a:rPr lang="it-IT" dirty="0" smtClean="0"/>
              <a:t>ATTENZIONE: solo una parte dei razionali sono rappresentati</a:t>
            </a:r>
          </a:p>
          <a:p>
            <a:r>
              <a:rPr lang="it-IT" dirty="0" err="1" smtClean="0">
                <a:solidFill>
                  <a:srgbClr val="FF0000"/>
                </a:solidFill>
              </a:rPr>
              <a:t>Overflow</a:t>
            </a:r>
            <a:r>
              <a:rPr lang="it-IT" dirty="0" smtClean="0">
                <a:solidFill>
                  <a:srgbClr val="FF0000"/>
                </a:solidFill>
              </a:rPr>
              <a:t> 	</a:t>
            </a:r>
            <a:r>
              <a:rPr lang="it-IT" dirty="0" smtClean="0"/>
              <a:t>quando si va oltre il massimo</a:t>
            </a:r>
            <a:endParaRPr lang="it-IT" dirty="0" smtClean="0">
              <a:solidFill>
                <a:srgbClr val="FF0000"/>
              </a:solidFill>
            </a:endParaRPr>
          </a:p>
          <a:p>
            <a:r>
              <a:rPr lang="it-IT" dirty="0" err="1" smtClean="0">
                <a:solidFill>
                  <a:srgbClr val="FF0000"/>
                </a:solidFill>
              </a:rPr>
              <a:t>Underflow</a:t>
            </a:r>
            <a:r>
              <a:rPr lang="it-IT" dirty="0" smtClean="0"/>
              <a:t> 	quando si scende al di sotto del minimo</a:t>
            </a:r>
          </a:p>
          <a:p>
            <a:endParaRPr lang="it-IT" dirty="0" smtClean="0"/>
          </a:p>
          <a:p>
            <a:r>
              <a:rPr lang="it-IT" dirty="0" smtClean="0"/>
              <a:t>SPRECO </a:t>
            </a:r>
            <a:r>
              <a:rPr lang="it-IT" dirty="0" err="1" smtClean="0"/>
              <a:t>DI</a:t>
            </a:r>
            <a:r>
              <a:rPr lang="it-IT" dirty="0" smtClean="0"/>
              <a:t> BIT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RAPPRESENTAZIONE IN VIRGOLA MOBILE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Con numeri molto piccoli uso tutti i bit disponibili per rappresentare le cifre dopo la virgola </a:t>
            </a:r>
          </a:p>
          <a:p>
            <a:r>
              <a:rPr lang="it-IT" dirty="0" smtClean="0"/>
              <a:t>Con numeri molto grandi le uso tutte per rappresentare le cifre in posizioni elevate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CARATTERIZZAZIONE</a:t>
            </a:r>
            <a:endParaRPr lang="it-IT" dirty="0"/>
          </a:p>
        </p:txBody>
      </p:sp>
      <p:sp>
        <p:nvSpPr>
          <p:cNvPr id="4" name="Text Box 1028"/>
          <p:cNvSpPr txBox="1">
            <a:spLocks noChangeArrowheads="1"/>
          </p:cNvSpPr>
          <p:nvPr/>
        </p:nvSpPr>
        <p:spPr bwMode="auto">
          <a:xfrm>
            <a:off x="2202805" y="4624214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/>
          </a:p>
        </p:txBody>
      </p:sp>
      <p:sp>
        <p:nvSpPr>
          <p:cNvPr id="5" name="Line 1029"/>
          <p:cNvSpPr>
            <a:spLocks noChangeShapeType="1"/>
          </p:cNvSpPr>
          <p:nvPr/>
        </p:nvSpPr>
        <p:spPr bwMode="auto">
          <a:xfrm>
            <a:off x="1723380" y="4681364"/>
            <a:ext cx="0" cy="279400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6" name="Line 1030"/>
          <p:cNvSpPr>
            <a:spLocks noChangeShapeType="1"/>
          </p:cNvSpPr>
          <p:nvPr/>
        </p:nvSpPr>
        <p:spPr bwMode="auto">
          <a:xfrm>
            <a:off x="1875780" y="4833764"/>
            <a:ext cx="368300" cy="139700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7" name="Line 1031"/>
          <p:cNvSpPr>
            <a:spLocks noChangeShapeType="1"/>
          </p:cNvSpPr>
          <p:nvPr/>
        </p:nvSpPr>
        <p:spPr bwMode="auto">
          <a:xfrm>
            <a:off x="2028180" y="4986164"/>
            <a:ext cx="368300" cy="139700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8" name="Line 1032"/>
          <p:cNvSpPr>
            <a:spLocks noChangeShapeType="1"/>
          </p:cNvSpPr>
          <p:nvPr/>
        </p:nvSpPr>
        <p:spPr bwMode="auto">
          <a:xfrm>
            <a:off x="1443980" y="2433464"/>
            <a:ext cx="660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9" name="Line 1033"/>
          <p:cNvSpPr>
            <a:spLocks noChangeShapeType="1"/>
          </p:cNvSpPr>
          <p:nvPr/>
        </p:nvSpPr>
        <p:spPr bwMode="auto">
          <a:xfrm flipH="1">
            <a:off x="1443980" y="22175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0" name="Line 1034"/>
          <p:cNvSpPr>
            <a:spLocks noChangeShapeType="1"/>
          </p:cNvSpPr>
          <p:nvPr/>
        </p:nvSpPr>
        <p:spPr bwMode="auto">
          <a:xfrm flipH="1">
            <a:off x="1774180" y="21921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1" name="Line 1035"/>
          <p:cNvSpPr>
            <a:spLocks noChangeShapeType="1"/>
          </p:cNvSpPr>
          <p:nvPr/>
        </p:nvSpPr>
        <p:spPr bwMode="auto">
          <a:xfrm flipH="1">
            <a:off x="2091680" y="22175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2" name="Line 1036"/>
          <p:cNvSpPr>
            <a:spLocks noChangeShapeType="1"/>
          </p:cNvSpPr>
          <p:nvPr/>
        </p:nvSpPr>
        <p:spPr bwMode="auto">
          <a:xfrm flipH="1">
            <a:off x="2396480" y="22048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3" name="Line 1037"/>
          <p:cNvSpPr>
            <a:spLocks noChangeShapeType="1"/>
          </p:cNvSpPr>
          <p:nvPr/>
        </p:nvSpPr>
        <p:spPr bwMode="auto">
          <a:xfrm flipH="1">
            <a:off x="2726680" y="22048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4" name="Line 1038"/>
          <p:cNvSpPr>
            <a:spLocks noChangeShapeType="1"/>
          </p:cNvSpPr>
          <p:nvPr/>
        </p:nvSpPr>
        <p:spPr bwMode="auto">
          <a:xfrm flipH="1">
            <a:off x="3031480" y="21794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5" name="Line 1039"/>
          <p:cNvSpPr>
            <a:spLocks noChangeShapeType="1"/>
          </p:cNvSpPr>
          <p:nvPr/>
        </p:nvSpPr>
        <p:spPr bwMode="auto">
          <a:xfrm flipH="1">
            <a:off x="3374380" y="22175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6" name="Line 1040"/>
          <p:cNvSpPr>
            <a:spLocks noChangeShapeType="1"/>
          </p:cNvSpPr>
          <p:nvPr/>
        </p:nvSpPr>
        <p:spPr bwMode="auto">
          <a:xfrm flipH="1">
            <a:off x="3679180" y="21921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7" name="Line 1041"/>
          <p:cNvSpPr>
            <a:spLocks noChangeShapeType="1"/>
          </p:cNvSpPr>
          <p:nvPr/>
        </p:nvSpPr>
        <p:spPr bwMode="auto">
          <a:xfrm flipH="1">
            <a:off x="4009380" y="22175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8" name="Line 1042"/>
          <p:cNvSpPr>
            <a:spLocks noChangeShapeType="1"/>
          </p:cNvSpPr>
          <p:nvPr/>
        </p:nvSpPr>
        <p:spPr bwMode="auto">
          <a:xfrm flipH="1">
            <a:off x="4326880" y="1823864"/>
            <a:ext cx="12700" cy="1104900"/>
          </a:xfrm>
          <a:prstGeom prst="line">
            <a:avLst/>
          </a:prstGeom>
          <a:noFill/>
          <a:ln w="57150">
            <a:solidFill>
              <a:srgbClr val="33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9" name="Line 1043"/>
          <p:cNvSpPr>
            <a:spLocks noChangeShapeType="1"/>
          </p:cNvSpPr>
          <p:nvPr/>
        </p:nvSpPr>
        <p:spPr bwMode="auto">
          <a:xfrm flipH="1">
            <a:off x="4669780" y="21794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0" name="Line 1044"/>
          <p:cNvSpPr>
            <a:spLocks noChangeShapeType="1"/>
          </p:cNvSpPr>
          <p:nvPr/>
        </p:nvSpPr>
        <p:spPr bwMode="auto">
          <a:xfrm flipH="1">
            <a:off x="4974580" y="22175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1" name="Line 1045"/>
          <p:cNvSpPr>
            <a:spLocks noChangeShapeType="1"/>
          </p:cNvSpPr>
          <p:nvPr/>
        </p:nvSpPr>
        <p:spPr bwMode="auto">
          <a:xfrm flipH="1">
            <a:off x="5292080" y="22048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2" name="Text Box 1046"/>
          <p:cNvSpPr txBox="1">
            <a:spLocks noChangeArrowheads="1"/>
          </p:cNvSpPr>
          <p:nvPr/>
        </p:nvSpPr>
        <p:spPr bwMode="auto">
          <a:xfrm>
            <a:off x="4399905" y="1652414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/>
              <a:t>0</a:t>
            </a:r>
          </a:p>
        </p:txBody>
      </p:sp>
      <p:sp>
        <p:nvSpPr>
          <p:cNvPr id="23" name="Line 1047"/>
          <p:cNvSpPr>
            <a:spLocks noChangeShapeType="1"/>
          </p:cNvSpPr>
          <p:nvPr/>
        </p:nvSpPr>
        <p:spPr bwMode="auto">
          <a:xfrm flipH="1">
            <a:off x="5609580" y="22048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4" name="Line 1048"/>
          <p:cNvSpPr>
            <a:spLocks noChangeShapeType="1"/>
          </p:cNvSpPr>
          <p:nvPr/>
        </p:nvSpPr>
        <p:spPr bwMode="auto">
          <a:xfrm flipH="1">
            <a:off x="5927080" y="22302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5" name="Line 1049"/>
          <p:cNvSpPr>
            <a:spLocks noChangeShapeType="1"/>
          </p:cNvSpPr>
          <p:nvPr/>
        </p:nvSpPr>
        <p:spPr bwMode="auto">
          <a:xfrm flipH="1">
            <a:off x="6231880" y="22175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6" name="Line 1050"/>
          <p:cNvSpPr>
            <a:spLocks noChangeShapeType="1"/>
          </p:cNvSpPr>
          <p:nvPr/>
        </p:nvSpPr>
        <p:spPr bwMode="auto">
          <a:xfrm flipH="1">
            <a:off x="6562080" y="22175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7" name="Line 1051"/>
          <p:cNvSpPr>
            <a:spLocks noChangeShapeType="1"/>
          </p:cNvSpPr>
          <p:nvPr/>
        </p:nvSpPr>
        <p:spPr bwMode="auto">
          <a:xfrm flipH="1">
            <a:off x="6866880" y="21921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8" name="Line 1052"/>
          <p:cNvSpPr>
            <a:spLocks noChangeShapeType="1"/>
          </p:cNvSpPr>
          <p:nvPr/>
        </p:nvSpPr>
        <p:spPr bwMode="auto">
          <a:xfrm flipH="1">
            <a:off x="7209780" y="22302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9" name="Line 1053"/>
          <p:cNvSpPr>
            <a:spLocks noChangeShapeType="1"/>
          </p:cNvSpPr>
          <p:nvPr/>
        </p:nvSpPr>
        <p:spPr bwMode="auto">
          <a:xfrm flipH="1">
            <a:off x="7514580" y="22048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0" name="Line 1054"/>
          <p:cNvSpPr>
            <a:spLocks noChangeShapeType="1"/>
          </p:cNvSpPr>
          <p:nvPr/>
        </p:nvSpPr>
        <p:spPr bwMode="auto">
          <a:xfrm flipH="1">
            <a:off x="7844780" y="22302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1" name="Line 1055"/>
          <p:cNvSpPr>
            <a:spLocks noChangeShapeType="1"/>
          </p:cNvSpPr>
          <p:nvPr/>
        </p:nvSpPr>
        <p:spPr bwMode="auto">
          <a:xfrm flipV="1">
            <a:off x="2180580" y="2649364"/>
            <a:ext cx="419100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2" name="Text Box 1056"/>
          <p:cNvSpPr txBox="1">
            <a:spLocks noChangeArrowheads="1"/>
          </p:cNvSpPr>
          <p:nvPr/>
        </p:nvSpPr>
        <p:spPr bwMode="auto">
          <a:xfrm>
            <a:off x="2152005" y="3138314"/>
            <a:ext cx="5508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/>
              <a:t>Numeri rappresentabili in virgola fissa</a:t>
            </a:r>
          </a:p>
        </p:txBody>
      </p:sp>
      <p:sp>
        <p:nvSpPr>
          <p:cNvPr id="33" name="Line 1057"/>
          <p:cNvSpPr>
            <a:spLocks noChangeShapeType="1"/>
          </p:cNvSpPr>
          <p:nvPr/>
        </p:nvSpPr>
        <p:spPr bwMode="auto">
          <a:xfrm>
            <a:off x="1380480" y="4440064"/>
            <a:ext cx="660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4" name="Line 1058"/>
          <p:cNvSpPr>
            <a:spLocks noChangeShapeType="1"/>
          </p:cNvSpPr>
          <p:nvPr/>
        </p:nvSpPr>
        <p:spPr bwMode="auto">
          <a:xfrm flipH="1">
            <a:off x="1380480" y="42241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5" name="Line 1059"/>
          <p:cNvSpPr>
            <a:spLocks noChangeShapeType="1"/>
          </p:cNvSpPr>
          <p:nvPr/>
        </p:nvSpPr>
        <p:spPr bwMode="auto">
          <a:xfrm flipH="1">
            <a:off x="2332980" y="42114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6" name="Line 1060"/>
          <p:cNvSpPr>
            <a:spLocks noChangeShapeType="1"/>
          </p:cNvSpPr>
          <p:nvPr/>
        </p:nvSpPr>
        <p:spPr bwMode="auto">
          <a:xfrm flipH="1">
            <a:off x="3133080" y="42495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7" name="Line 1061"/>
          <p:cNvSpPr>
            <a:spLocks noChangeShapeType="1"/>
          </p:cNvSpPr>
          <p:nvPr/>
        </p:nvSpPr>
        <p:spPr bwMode="auto">
          <a:xfrm flipH="1">
            <a:off x="3590280" y="42622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8" name="Line 1062"/>
          <p:cNvSpPr>
            <a:spLocks noChangeShapeType="1"/>
          </p:cNvSpPr>
          <p:nvPr/>
        </p:nvSpPr>
        <p:spPr bwMode="auto">
          <a:xfrm flipH="1">
            <a:off x="3831580" y="42368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9" name="Line 1063"/>
          <p:cNvSpPr>
            <a:spLocks noChangeShapeType="1"/>
          </p:cNvSpPr>
          <p:nvPr/>
        </p:nvSpPr>
        <p:spPr bwMode="auto">
          <a:xfrm flipH="1">
            <a:off x="4060180" y="42495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0" name="Line 1064"/>
          <p:cNvSpPr>
            <a:spLocks noChangeShapeType="1"/>
          </p:cNvSpPr>
          <p:nvPr/>
        </p:nvSpPr>
        <p:spPr bwMode="auto">
          <a:xfrm flipH="1">
            <a:off x="3945880" y="42241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1" name="Line 1065"/>
          <p:cNvSpPr>
            <a:spLocks noChangeShapeType="1"/>
          </p:cNvSpPr>
          <p:nvPr/>
        </p:nvSpPr>
        <p:spPr bwMode="auto">
          <a:xfrm flipH="1">
            <a:off x="4263380" y="3830464"/>
            <a:ext cx="12700" cy="1104900"/>
          </a:xfrm>
          <a:prstGeom prst="line">
            <a:avLst/>
          </a:prstGeom>
          <a:noFill/>
          <a:ln w="57150">
            <a:solidFill>
              <a:srgbClr val="33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2" name="Line 1066"/>
          <p:cNvSpPr>
            <a:spLocks noChangeShapeType="1"/>
          </p:cNvSpPr>
          <p:nvPr/>
        </p:nvSpPr>
        <p:spPr bwMode="auto">
          <a:xfrm flipH="1">
            <a:off x="4618980" y="41987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3" name="Line 1067"/>
          <p:cNvSpPr>
            <a:spLocks noChangeShapeType="1"/>
          </p:cNvSpPr>
          <p:nvPr/>
        </p:nvSpPr>
        <p:spPr bwMode="auto">
          <a:xfrm flipH="1">
            <a:off x="4758680" y="42241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4" name="Line 1068"/>
          <p:cNvSpPr>
            <a:spLocks noChangeShapeType="1"/>
          </p:cNvSpPr>
          <p:nvPr/>
        </p:nvSpPr>
        <p:spPr bwMode="auto">
          <a:xfrm flipH="1">
            <a:off x="5038080" y="42495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5" name="Text Box 1069"/>
          <p:cNvSpPr txBox="1">
            <a:spLocks noChangeArrowheads="1"/>
          </p:cNvSpPr>
          <p:nvPr/>
        </p:nvSpPr>
        <p:spPr bwMode="auto">
          <a:xfrm>
            <a:off x="4336405" y="3659014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/>
              <a:t>0</a:t>
            </a:r>
          </a:p>
        </p:txBody>
      </p:sp>
      <p:sp>
        <p:nvSpPr>
          <p:cNvPr id="46" name="Line 1070"/>
          <p:cNvSpPr>
            <a:spLocks noChangeShapeType="1"/>
          </p:cNvSpPr>
          <p:nvPr/>
        </p:nvSpPr>
        <p:spPr bwMode="auto">
          <a:xfrm flipH="1">
            <a:off x="5609580" y="42368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7" name="Line 1071"/>
          <p:cNvSpPr>
            <a:spLocks noChangeShapeType="1"/>
          </p:cNvSpPr>
          <p:nvPr/>
        </p:nvSpPr>
        <p:spPr bwMode="auto">
          <a:xfrm flipH="1">
            <a:off x="6269980" y="42368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8" name="Line 1072"/>
          <p:cNvSpPr>
            <a:spLocks noChangeShapeType="1"/>
          </p:cNvSpPr>
          <p:nvPr/>
        </p:nvSpPr>
        <p:spPr bwMode="auto">
          <a:xfrm flipH="1">
            <a:off x="7146280" y="42368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9" name="Line 1073"/>
          <p:cNvSpPr>
            <a:spLocks noChangeShapeType="1"/>
          </p:cNvSpPr>
          <p:nvPr/>
        </p:nvSpPr>
        <p:spPr bwMode="auto">
          <a:xfrm flipV="1">
            <a:off x="2117080" y="4655964"/>
            <a:ext cx="419100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50" name="Text Box 1074"/>
          <p:cNvSpPr txBox="1">
            <a:spLocks noChangeArrowheads="1"/>
          </p:cNvSpPr>
          <p:nvPr/>
        </p:nvSpPr>
        <p:spPr bwMode="auto">
          <a:xfrm>
            <a:off x="2253605" y="4992514"/>
            <a:ext cx="5645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/>
              <a:t>Numeri rappresentabili in virgola mobile</a:t>
            </a:r>
          </a:p>
        </p:txBody>
      </p:sp>
      <p:sp>
        <p:nvSpPr>
          <p:cNvPr id="51" name="Line 1075"/>
          <p:cNvSpPr>
            <a:spLocks noChangeShapeType="1"/>
          </p:cNvSpPr>
          <p:nvPr/>
        </p:nvSpPr>
        <p:spPr bwMode="auto">
          <a:xfrm flipH="1">
            <a:off x="4161780" y="42241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52" name="Line 1076"/>
          <p:cNvSpPr>
            <a:spLocks noChangeShapeType="1"/>
          </p:cNvSpPr>
          <p:nvPr/>
        </p:nvSpPr>
        <p:spPr bwMode="auto">
          <a:xfrm flipH="1">
            <a:off x="4339580" y="42241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53" name="Line 1077"/>
          <p:cNvSpPr>
            <a:spLocks noChangeShapeType="1"/>
          </p:cNvSpPr>
          <p:nvPr/>
        </p:nvSpPr>
        <p:spPr bwMode="auto">
          <a:xfrm flipH="1">
            <a:off x="4466580" y="4224164"/>
            <a:ext cx="12700" cy="393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MODALITA’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Ogni numero N è rappresentato da una coppia </a:t>
            </a:r>
          </a:p>
          <a:p>
            <a:pPr lvl="1">
              <a:buFontTx/>
              <a:buNone/>
            </a:pPr>
            <a:r>
              <a:rPr lang="it-IT" dirty="0" smtClean="0"/>
              <a:t>(</a:t>
            </a:r>
            <a:r>
              <a:rPr lang="it-IT" i="1" dirty="0" smtClean="0"/>
              <a:t>mantissa</a:t>
            </a:r>
            <a:r>
              <a:rPr lang="it-IT" dirty="0" smtClean="0"/>
              <a:t> </a:t>
            </a:r>
            <a:r>
              <a:rPr lang="it-IT" dirty="0" smtClean="0">
                <a:solidFill>
                  <a:srgbClr val="FF0000"/>
                </a:solidFill>
              </a:rPr>
              <a:t>M</a:t>
            </a:r>
            <a:r>
              <a:rPr lang="it-IT" dirty="0" smtClean="0"/>
              <a:t>, </a:t>
            </a:r>
            <a:r>
              <a:rPr lang="it-IT" i="1" dirty="0" smtClean="0"/>
              <a:t>esponente</a:t>
            </a:r>
            <a:r>
              <a:rPr lang="it-IT" dirty="0" smtClean="0"/>
              <a:t> </a:t>
            </a:r>
            <a:r>
              <a:rPr lang="it-IT" dirty="0" smtClean="0">
                <a:solidFill>
                  <a:srgbClr val="FF0000"/>
                </a:solidFill>
              </a:rPr>
              <a:t>E</a:t>
            </a:r>
            <a:r>
              <a:rPr lang="it-IT" dirty="0" smtClean="0"/>
              <a:t>) con il seguente significato</a:t>
            </a:r>
          </a:p>
          <a:p>
            <a:pPr lvl="1">
              <a:buFontTx/>
              <a:buNone/>
            </a:pPr>
            <a:r>
              <a:rPr lang="it-IT" dirty="0" smtClean="0"/>
              <a:t>                             N </a:t>
            </a:r>
            <a:r>
              <a:rPr lang="it-IT" dirty="0" smtClean="0">
                <a:solidFill>
                  <a:srgbClr val="FF0000"/>
                </a:solidFill>
              </a:rPr>
              <a:t>= M * 2</a:t>
            </a:r>
            <a:r>
              <a:rPr lang="it-IT" baseline="30000" dirty="0" smtClean="0">
                <a:solidFill>
                  <a:srgbClr val="FF0000"/>
                </a:solidFill>
              </a:rPr>
              <a:t>E</a:t>
            </a:r>
            <a:endParaRPr lang="it-IT" dirty="0" smtClean="0"/>
          </a:p>
          <a:p>
            <a:r>
              <a:rPr lang="it-IT" dirty="0" smtClean="0"/>
              <a:t>Esempi: </a:t>
            </a:r>
          </a:p>
          <a:p>
            <a:pPr lvl="1">
              <a:buFontTx/>
              <a:buNone/>
            </a:pPr>
            <a:r>
              <a:rPr lang="it-IT" dirty="0" smtClean="0"/>
              <a:t>1. in base 10, con 3 cifre per la mantissa e 2 cifre per l’esponente riesco a rappresentare</a:t>
            </a:r>
          </a:p>
          <a:p>
            <a:pPr lvl="1">
              <a:buFontTx/>
              <a:buNone/>
            </a:pPr>
            <a:r>
              <a:rPr lang="it-IT" dirty="0" smtClean="0"/>
              <a:t>               </a:t>
            </a:r>
            <a:r>
              <a:rPr lang="it-IT" dirty="0" smtClean="0">
                <a:solidFill>
                  <a:srgbClr val="FF0000"/>
                </a:solidFill>
              </a:rPr>
              <a:t>349 000 </a:t>
            </a:r>
            <a:r>
              <a:rPr lang="it-IT" dirty="0" err="1" smtClean="0">
                <a:solidFill>
                  <a:srgbClr val="FF0000"/>
                </a:solidFill>
              </a:rPr>
              <a:t>000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000</a:t>
            </a:r>
            <a:r>
              <a:rPr lang="it-IT" dirty="0" smtClean="0">
                <a:solidFill>
                  <a:srgbClr val="FF0000"/>
                </a:solidFill>
              </a:rPr>
              <a:t> = 3.49 * 10</a:t>
            </a:r>
            <a:r>
              <a:rPr lang="it-IT" baseline="30000" dirty="0" smtClean="0">
                <a:solidFill>
                  <a:srgbClr val="FF0000"/>
                </a:solidFill>
              </a:rPr>
              <a:t>11</a:t>
            </a:r>
            <a:endParaRPr lang="it-IT" dirty="0" smtClean="0"/>
          </a:p>
          <a:p>
            <a:pPr lvl="1">
              <a:buFontTx/>
              <a:buNone/>
            </a:pPr>
            <a:r>
              <a:rPr lang="it-IT" dirty="0" smtClean="0"/>
              <a:t>con la coppia (3.49,11) perché M = 3.49 ed E = 11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CODIFICA BINARIA IN VIRGOLA MOBILE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Si usa un numero predefinito di cifre binarie per la mantissa ed un numero predefinito di cifre binarie per l’esponente</a:t>
            </a:r>
          </a:p>
          <a:p>
            <a:r>
              <a:rPr lang="it-IT" dirty="0" smtClean="0"/>
              <a:t>Ad esempio, se si rappresentano i numeri con sedici cifre binarie se ne possono usare dieci per la mantissa e sei per l’esponente</a:t>
            </a:r>
          </a:p>
          <a:p>
            <a:r>
              <a:rPr lang="it-IT" dirty="0" smtClean="0"/>
              <a:t>L’esponente è un numero rappresentato in complemento a due</a:t>
            </a:r>
          </a:p>
          <a:p>
            <a:r>
              <a:rPr lang="it-IT" dirty="0" smtClean="0"/>
              <a:t>La mantissa invece deve rappresentare un numero compreso tra -1 e +1 con precisione di 8 cifre binarie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OPERAZIONI IN BASE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ESECUZIONE </a:t>
            </a:r>
            <a:r>
              <a:rPr lang="it-IT" dirty="0" err="1" smtClean="0"/>
              <a:t>DI</a:t>
            </a:r>
            <a:r>
              <a:rPr lang="it-IT" dirty="0" smtClean="0"/>
              <a:t> UNA SOMMA IN BASE 2</a:t>
            </a:r>
          </a:p>
          <a:p>
            <a:r>
              <a:rPr lang="it-IT" dirty="0" smtClean="0"/>
              <a:t>ESECUZIONE </a:t>
            </a:r>
            <a:r>
              <a:rPr lang="it-IT" dirty="0" err="1" smtClean="0"/>
              <a:t>DI</a:t>
            </a:r>
            <a:r>
              <a:rPr lang="it-IT" dirty="0" smtClean="0"/>
              <a:t> UN PRODOTTO IN BASE 2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ESECUZIONE </a:t>
            </a:r>
            <a:r>
              <a:rPr lang="it-IT" sz="2800" dirty="0" err="1" smtClean="0"/>
              <a:t>DI</a:t>
            </a:r>
            <a:r>
              <a:rPr lang="it-IT" sz="2800" dirty="0" smtClean="0"/>
              <a:t> UNA SOMMA IN BASE 2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somma in base 2 è identica alla somma in base 10 per le operazioni su elementi della base, tranne che per 1+1</a:t>
            </a:r>
          </a:p>
          <a:p>
            <a:pPr lvl="1"/>
            <a:r>
              <a:rPr lang="it-IT" dirty="0" smtClean="0"/>
              <a:t>0 + </a:t>
            </a:r>
            <a:r>
              <a:rPr lang="it-IT" dirty="0" err="1" smtClean="0"/>
              <a:t>0</a:t>
            </a:r>
            <a:r>
              <a:rPr lang="it-IT" dirty="0" smtClean="0"/>
              <a:t> = 0</a:t>
            </a:r>
          </a:p>
          <a:p>
            <a:pPr lvl="1"/>
            <a:r>
              <a:rPr lang="it-IT" dirty="0" smtClean="0"/>
              <a:t>0 + 1 = </a:t>
            </a:r>
            <a:r>
              <a:rPr lang="it-IT" dirty="0" err="1" smtClean="0"/>
              <a:t>1</a:t>
            </a:r>
            <a:endParaRPr lang="it-IT" dirty="0" smtClean="0"/>
          </a:p>
          <a:p>
            <a:pPr lvl="1"/>
            <a:r>
              <a:rPr lang="it-IT" dirty="0" smtClean="0"/>
              <a:t>1+ 0 = 1</a:t>
            </a:r>
          </a:p>
          <a:p>
            <a:pPr lvl="1"/>
            <a:endParaRPr lang="it-IT" dirty="0" smtClean="0"/>
          </a:p>
          <a:p>
            <a:pPr lvl="1"/>
            <a:r>
              <a:rPr lang="it-IT" dirty="0" smtClean="0"/>
              <a:t>1 + </a:t>
            </a:r>
            <a:r>
              <a:rPr lang="it-IT" dirty="0" err="1" smtClean="0"/>
              <a:t>1</a:t>
            </a:r>
            <a:r>
              <a:rPr lang="it-IT" dirty="0" smtClean="0"/>
              <a:t> = 0 con riporto di 1</a:t>
            </a:r>
          </a:p>
          <a:p>
            <a:pPr lvl="1"/>
            <a:endParaRPr lang="it-IT" dirty="0" smtClean="0"/>
          </a:p>
          <a:p>
            <a:pPr lvl="1"/>
            <a:r>
              <a:rPr lang="it-IT" dirty="0" smtClean="0"/>
              <a:t>Inoltre, occorre sapere, ovviamente che in base 2</a:t>
            </a:r>
          </a:p>
          <a:p>
            <a:pPr lvl="1"/>
            <a:endParaRPr lang="it-IT" dirty="0" smtClean="0"/>
          </a:p>
          <a:p>
            <a:pPr lvl="1"/>
            <a:r>
              <a:rPr lang="it-IT" dirty="0" smtClean="0"/>
              <a:t>1 + </a:t>
            </a:r>
            <a:r>
              <a:rPr lang="it-IT" dirty="0" err="1" smtClean="0"/>
              <a:t>1</a:t>
            </a:r>
            <a:r>
              <a:rPr lang="it-IT" dirty="0" smtClean="0"/>
              <a:t> con riporto di 1 = </a:t>
            </a:r>
            <a:r>
              <a:rPr lang="it-IT" dirty="0" err="1" smtClean="0"/>
              <a:t>1</a:t>
            </a:r>
            <a:r>
              <a:rPr lang="it-IT" dirty="0" smtClean="0"/>
              <a:t> con riporto di 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ESERCIZI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SOMMARE 1000101001001 CON 1101001110111</a:t>
            </a:r>
          </a:p>
          <a:p>
            <a:endParaRPr lang="it-IT" dirty="0"/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1187624" y="2132856"/>
          <a:ext cx="6624737" cy="3456384"/>
        </p:xfrm>
        <a:graphic>
          <a:graphicData uri="http://schemas.openxmlformats.org/drawingml/2006/table">
            <a:tbl>
              <a:tblPr/>
              <a:tblGrid>
                <a:gridCol w="445701"/>
                <a:gridCol w="445701"/>
                <a:gridCol w="445701"/>
                <a:gridCol w="445701"/>
                <a:gridCol w="445701"/>
                <a:gridCol w="445701"/>
                <a:gridCol w="445701"/>
                <a:gridCol w="445701"/>
                <a:gridCol w="445701"/>
                <a:gridCol w="445701"/>
                <a:gridCol w="445701"/>
                <a:gridCol w="445701"/>
                <a:gridCol w="445701"/>
                <a:gridCol w="445701"/>
                <a:gridCol w="384923"/>
              </a:tblGrid>
              <a:tr h="864096"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5400" b="0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5400" b="0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5400" b="0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5400" b="0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5400" b="0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5400" b="0" i="0" u="none" strike="noStrike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5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l" fontAlgn="b"/>
                      <a:endParaRPr lang="it-IT" sz="2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l" fontAlgn="b"/>
                      <a:endParaRPr lang="it-IT" sz="2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5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ESECUZIONE </a:t>
            </a:r>
            <a:r>
              <a:rPr lang="it-IT" sz="2800" dirty="0" err="1" smtClean="0"/>
              <a:t>DI</a:t>
            </a:r>
            <a:r>
              <a:rPr lang="it-IT" sz="2800" dirty="0" smtClean="0"/>
              <a:t> UNA MOLTIPLICAZIONE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Le moltiplicazioni sono molto più lunghe ma anche molto più semplici</a:t>
            </a:r>
          </a:p>
          <a:p>
            <a:r>
              <a:rPr lang="it-IT" dirty="0" smtClean="0"/>
              <a:t>Se la cifra moltiplicatore è 0 il risultato è 0, e quindi corrisponde ad uno spostamento a sinistra;</a:t>
            </a:r>
          </a:p>
          <a:p>
            <a:r>
              <a:rPr lang="it-IT" dirty="0" smtClean="0"/>
              <a:t>Se la cifra moltiplicatore è 1 il risultato è l’altro fattore, che va copiato dopo uno spostamento a sinistra.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043608" y="1628800"/>
          <a:ext cx="7128798" cy="4286294"/>
        </p:xfrm>
        <a:graphic>
          <a:graphicData uri="http://schemas.openxmlformats.org/drawingml/2006/table">
            <a:tbl>
              <a:tblPr/>
              <a:tblGrid>
                <a:gridCol w="507552"/>
                <a:gridCol w="507552"/>
                <a:gridCol w="507552"/>
                <a:gridCol w="507552"/>
                <a:gridCol w="507552"/>
                <a:gridCol w="507552"/>
                <a:gridCol w="507552"/>
                <a:gridCol w="507552"/>
                <a:gridCol w="507552"/>
                <a:gridCol w="507552"/>
                <a:gridCol w="507552"/>
                <a:gridCol w="507552"/>
                <a:gridCol w="507552"/>
                <a:gridCol w="530622"/>
              </a:tblGrid>
              <a:tr h="792700">
                <a:tc>
                  <a:txBody>
                    <a:bodyPr/>
                    <a:lstStyle/>
                    <a:p>
                      <a:pPr algn="l" fontAlgn="b"/>
                      <a:endParaRPr lang="it-IT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2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92700">
                <a:tc>
                  <a:txBody>
                    <a:bodyPr/>
                    <a:lstStyle/>
                    <a:p>
                      <a:pPr algn="l" fontAlgn="b"/>
                      <a:endParaRPr lang="it-IT" sz="5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5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5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5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5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5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700">
                <a:tc>
                  <a:txBody>
                    <a:bodyPr/>
                    <a:lstStyle/>
                    <a:p>
                      <a:pPr algn="l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899182"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5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5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5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5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9182"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5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RAPPRESENTAZIONI CON COMPLEMENTO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COMPLEMENTO AD 1</a:t>
            </a:r>
          </a:p>
          <a:p>
            <a:r>
              <a:rPr lang="it-IT" dirty="0" smtClean="0"/>
              <a:t>COMPLEMENTO A 2</a:t>
            </a:r>
          </a:p>
          <a:p>
            <a:r>
              <a:rPr lang="it-IT" dirty="0" smtClean="0"/>
              <a:t>OPERAZIONI CON NUMERI COMPLEMENTATI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COMPLEMENTO AD 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Serve per rappresentare gli interi con segno</a:t>
            </a:r>
          </a:p>
          <a:p>
            <a:r>
              <a:rPr lang="it-IT" dirty="0" smtClean="0"/>
              <a:t>Se il numero è positivo lo si rappresenta direttamente</a:t>
            </a:r>
          </a:p>
          <a:p>
            <a:r>
              <a:rPr lang="it-IT" dirty="0" smtClean="0"/>
              <a:t>Se è negativo se ne rappresenta il complemento</a:t>
            </a:r>
            <a:endParaRPr lang="it-IT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703267" y="1963440"/>
            <a:ext cx="885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/>
              <a:t>n bit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970930" y="1988840"/>
            <a:ext cx="503237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1475755" y="1988840"/>
            <a:ext cx="503237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978992" y="1988840"/>
            <a:ext cx="503238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483817" y="1988840"/>
            <a:ext cx="503238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3491880" y="1988840"/>
            <a:ext cx="503237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3996705" y="1988840"/>
            <a:ext cx="503237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4499942" y="1988840"/>
            <a:ext cx="503238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2987055" y="1988840"/>
            <a:ext cx="503237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1475755" y="1531640"/>
            <a:ext cx="0" cy="1511300"/>
          </a:xfrm>
          <a:prstGeom prst="line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it-IT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1059</Words>
  <Application>Microsoft Office PowerPoint</Application>
  <PresentationFormat>Presentazione su schermo (4:3)</PresentationFormat>
  <Paragraphs>371</Paragraphs>
  <Slides>25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6" baseType="lpstr">
      <vt:lpstr>Presentazione del lavoro del team</vt:lpstr>
      <vt:lpstr>INFORMATICA </vt:lpstr>
      <vt:lpstr>INDICE</vt:lpstr>
      <vt:lpstr>OPERAZIONI IN BASE 2</vt:lpstr>
      <vt:lpstr>ESECUZIONE DI UNA SOMMA IN BASE 2</vt:lpstr>
      <vt:lpstr>ESERCIZI</vt:lpstr>
      <vt:lpstr>ESECUZIONE DI UNA MOLTIPLICAZIONE</vt:lpstr>
      <vt:lpstr>ESEMPIO</vt:lpstr>
      <vt:lpstr>RAPPRESENTAZIONI CON COMPLEMENTO</vt:lpstr>
      <vt:lpstr>COMPLEMENTO AD 1</vt:lpstr>
      <vt:lpstr>ESEMPIO</vt:lpstr>
      <vt:lpstr>VANTAGGI E SVANTAGGI</vt:lpstr>
      <vt:lpstr>COMPLEMENTO A 2</vt:lpstr>
      <vt:lpstr>ESEMPIO</vt:lpstr>
      <vt:lpstr>VANTAGGI DEL COMPLEMENTO A 2</vt:lpstr>
      <vt:lpstr>SOMMA ALGEBRICA</vt:lpstr>
      <vt:lpstr>ESEMPIO: SOMMA SENZA RIPORTO</vt:lpstr>
      <vt:lpstr>ESEMPIO: SOMMA CON RIPORTO</vt:lpstr>
      <vt:lpstr>CAMPO DI RAPPRESENTAZIONE</vt:lpstr>
      <vt:lpstr>CAMPO DI RAPPRESENTAZIONE</vt:lpstr>
      <vt:lpstr>RAPPRESENTAZIONE DEI NUMERI RAZIONALI</vt:lpstr>
      <vt:lpstr>RAPPRESENTAZIONE IN VIRGOLA FISSA</vt:lpstr>
      <vt:lpstr>RAPPRESENTAZIONE IN VIRGOLA MOBILE</vt:lpstr>
      <vt:lpstr>CARATTERIZZAZIONE</vt:lpstr>
      <vt:lpstr>MODALITA’</vt:lpstr>
      <vt:lpstr>CODIFICA BINARIA IN VIRGOLA MOBILE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2011-08-10T20:52:09Z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