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03" autoAdjust="0"/>
    <p:restoredTop sz="94607" autoAdjust="0"/>
  </p:normalViewPr>
  <p:slideViewPr>
    <p:cSldViewPr>
      <p:cViewPr>
        <p:scale>
          <a:sx n="70" d="100"/>
          <a:sy n="70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6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843B2-CE87-41CC-B52E-E420D0BC0C01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ED4CC-A9C2-44DE-99FF-CCB2DFDC5F0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AAE0E-0F17-4212-93C2-2C429B4A3D83}" type="slidenum">
              <a:rPr lang="it-IT"/>
              <a:pPr/>
              <a:t>1</a:t>
            </a:fld>
            <a:endParaRPr lang="it-IT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D4CC-A9C2-44DE-99FF-CCB2DFDC5F01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ED4CC-A9C2-44DE-99FF-CCB2DFDC5F01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3C028-8B25-4126-AD44-A5D81AFF1C93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1F4A3-6F40-4413-B0AE-C7C53AC4960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3C028-8B25-4126-AD44-A5D81AFF1C93}" type="datetimeFigureOut">
              <a:rPr lang="it-IT" smtClean="0"/>
              <a:pPr/>
              <a:t>07/05/2012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1F4A3-6F40-4413-B0AE-C7C53AC4960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819400" y="1663700"/>
            <a:ext cx="34419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it-IT" sz="2000" baseline="30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it-IT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>
                <a:latin typeface="Arial" pitchFamily="34" charset="0"/>
                <a:cs typeface="Arial" pitchFamily="34" charset="0"/>
              </a:rPr>
              <a:t>esperienza di laboratorio :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11188" y="2852738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 dirty="0" smtClean="0">
                <a:latin typeface="Arial" pitchFamily="34" charset="0"/>
                <a:cs typeface="Arial" pitchFamily="34" charset="0"/>
              </a:rPr>
              <a:t>DISTILLAZIONE DEL CLORURO </a:t>
            </a:r>
            <a:r>
              <a:rPr lang="it-IT" sz="2000" b="1" u="sng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u="sng" dirty="0" smtClean="0">
                <a:latin typeface="Arial" pitchFamily="34" charset="0"/>
                <a:cs typeface="Arial" pitchFamily="34" charset="0"/>
              </a:rPr>
              <a:t> t-BUTILE</a:t>
            </a:r>
            <a:endParaRPr lang="it-IT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5292725" y="6165850"/>
            <a:ext cx="353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dirty="0"/>
              <a:t>Anno accademico </a:t>
            </a:r>
            <a:r>
              <a:rPr lang="it-IT" dirty="0" smtClean="0"/>
              <a:t>2011/2012</a:t>
            </a:r>
            <a:endParaRPr lang="it-IT" dirty="0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0650" y="188913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142844" y="4214818"/>
            <a:ext cx="8715436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Lavaggio con altri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15mL di H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O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 scaricare lo strato inferiore nello stesso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beaker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da 400mL;</a:t>
            </a:r>
          </a:p>
          <a:p>
            <a:pPr algn="just"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Trasferire il prodotto grezzo attraverso il collo dell’imbuto separatore in una beuta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 aggiungere CaCl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2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e lascare riposare per 15 minuti circa; </a:t>
            </a:r>
          </a:p>
          <a:p>
            <a:pPr algn="just"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 Trasferire il prodotto anidro in un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pallone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a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ggiungere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al pallone due frammenti di ebollizione;</a:t>
            </a: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 Raccogliere la frazione che bolle a 48-52°C in un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beaker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 precedentemente pesato.</a:t>
            </a:r>
          </a:p>
          <a:p>
            <a:pPr algn="just"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  <a:sym typeface="Wingdings" pitchFamily="2" charset="2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57158" y="-12166"/>
            <a:ext cx="84613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PROTOCOLLO</a:t>
            </a:r>
            <a:endParaRPr lang="it-IT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42844" y="357166"/>
            <a:ext cx="87154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Porre 10g di alcol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t-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Butilico (Densità = 0.786 Kg/L) in un imbuto separatore;</a:t>
            </a:r>
          </a:p>
          <a:p>
            <a:pPr algn="just"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Aggiungere 50mL di acido cloridrico concentrato freddo e agitare per 10-15minuti;</a:t>
            </a:r>
          </a:p>
          <a:p>
            <a:pPr algn="just"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Lasciare riposare la miscela fino a che non si sono separate le due fasi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 scaricare in un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beaker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 da 400mL lo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strato inferiore;</a:t>
            </a:r>
          </a:p>
          <a:p>
            <a:pPr algn="just">
              <a:buFont typeface="Arial" pitchFamily="34" charset="0"/>
              <a:buChar char="•"/>
            </a:pP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Lavaggio con 15mL di acqua fredda  aggiungere direttamente nell’imbuto (si lava ciò che è rimasto nell’imbuto)  scaricare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lo strato inferiore nello stesso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beaker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da 400mL;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Ripetere lavaggio con 15mL di una soluzione al 5% (w/v) di bicarbonato di sodio  si svilupperà molta anidride carbonica  aggiungere a imbuto con tappo aperto e mescolare  senza mettere il tappo 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mescolare poi col tappo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scaricare lo strato inferiore nello stesso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beaker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  <a:sym typeface="Wingdings" pitchFamily="2" charset="2"/>
              </a:rPr>
              <a:t>. 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142852"/>
            <a:ext cx="8001056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Dati per la relazione </a:t>
            </a:r>
          </a:p>
          <a:p>
            <a:pPr algn="just"/>
            <a:endParaRPr lang="it-IT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Nella relazione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indicare </a:t>
            </a:r>
          </a:p>
          <a:p>
            <a:pPr algn="just"/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il peso del prodotto;</a:t>
            </a: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le moli di reagente da cui siete partiti e le moli di prodotto ottenute ;</a:t>
            </a:r>
          </a:p>
          <a:p>
            <a:pPr algn="just"/>
            <a:endParaRPr lang="it-IT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resa percentuale in moli.</a:t>
            </a: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I dati che dovrete utilizzare per calcolare la resa molare sono i seguenti:</a:t>
            </a:r>
          </a:p>
          <a:p>
            <a:pPr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PM del reagente di partenza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74.124 g/mol;</a:t>
            </a:r>
          </a:p>
          <a:p>
            <a:pPr algn="just"/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PM del prodotto finale 92.569g/mol.</a:t>
            </a:r>
          </a:p>
          <a:p>
            <a:pPr algn="just"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pic>
        <p:nvPicPr>
          <p:cNvPr id="3" name="Immagine 2" descr="hhhh 001.jpg"/>
          <p:cNvPicPr>
            <a:picLocks noChangeAspect="1"/>
          </p:cNvPicPr>
          <p:nvPr/>
        </p:nvPicPr>
        <p:blipFill>
          <a:blip r:embed="rId2">
            <a:lum contrast="20000"/>
          </a:blip>
          <a:srcRect l="15772" t="48958" r="71508" b="39584"/>
          <a:stretch>
            <a:fillRect/>
          </a:stretch>
        </p:blipFill>
        <p:spPr>
          <a:xfrm rot="16200000">
            <a:off x="1652445" y="2692737"/>
            <a:ext cx="1968978" cy="2441371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3929058" y="3143248"/>
            <a:ext cx="3143272" cy="1571636"/>
            <a:chOff x="3929058" y="3143248"/>
            <a:chExt cx="3143272" cy="1571636"/>
          </a:xfrm>
        </p:grpSpPr>
        <p:pic>
          <p:nvPicPr>
            <p:cNvPr id="4" name="Immagine 3" descr="hhhh 001.jpg"/>
            <p:cNvPicPr>
              <a:picLocks noChangeAspect="1"/>
            </p:cNvPicPr>
            <p:nvPr/>
          </p:nvPicPr>
          <p:blipFill>
            <a:blip r:embed="rId2">
              <a:lum contrast="20000"/>
            </a:blip>
            <a:srcRect l="6985" t="71875" r="81544" b="11458"/>
            <a:stretch>
              <a:fillRect/>
            </a:stretch>
          </p:blipFill>
          <p:spPr>
            <a:xfrm rot="16200000">
              <a:off x="4714876" y="2357430"/>
              <a:ext cx="1571636" cy="3143272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4071934" y="3714752"/>
              <a:ext cx="785818" cy="500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571472" y="285728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 dirty="0" smtClean="0">
                <a:latin typeface="Arial" pitchFamily="34" charset="0"/>
                <a:cs typeface="Arial" pitchFamily="34" charset="0"/>
              </a:rPr>
              <a:t>DISTILLAZIONE</a:t>
            </a:r>
            <a:endParaRPr lang="it-IT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82591" y="785794"/>
            <a:ext cx="8461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it-IT" dirty="0" smtClean="0">
                <a:latin typeface="Arial" pitchFamily="34" charset="0"/>
                <a:cs typeface="Arial" pitchFamily="34" charset="0"/>
              </a:rPr>
              <a:t>La distillazione è una tecnica usata per separare e purificare i liquidi 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it-IT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tre punti chiave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:</a:t>
            </a:r>
          </a:p>
          <a:p>
            <a:endParaRPr lang="it-IT" dirty="0" smtClean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it-IT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Riscaldamento 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del liquido fino al punto di ebollizione;</a:t>
            </a:r>
          </a:p>
          <a:p>
            <a:pPr marL="342900" indent="-342900">
              <a:buAutoNum type="arabicParenR"/>
            </a:pPr>
            <a:endParaRPr lang="it-IT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it-IT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Raffreddamento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dei vapori;</a:t>
            </a:r>
          </a:p>
          <a:p>
            <a:pPr marL="342900" indent="-342900">
              <a:buAutoNum type="arabicParenR"/>
            </a:pPr>
            <a:endParaRPr lang="it-IT" b="1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342900" indent="-342900">
              <a:buAutoNum type="arabicParenR"/>
            </a:pPr>
            <a:r>
              <a:rPr lang="it-IT" b="1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Recupero del condensato. 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71472" y="3317877"/>
            <a:ext cx="79930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 u="sng" dirty="0" smtClean="0">
                <a:latin typeface="Arial" pitchFamily="34" charset="0"/>
                <a:cs typeface="Arial" pitchFamily="34" charset="0"/>
              </a:rPr>
              <a:t>PRINCIPI GENERALI</a:t>
            </a:r>
            <a:endParaRPr lang="it-IT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82591" y="3871745"/>
            <a:ext cx="8461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In un contenitore chiuso ermeticamente e parzialmente riempito con un liquido, le molecole in fase vapore urtano la superficie del liquido e le pareti del contenitore, dando luogo ad una pressione detta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tensione di vapore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 del liquido 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aumentando la temperatura aumenta anche la tensione superficiale.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182591" y="5157629"/>
            <a:ext cx="8461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Il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punto di ebollizione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è la temperatura alla quale la tensione di vapore del liquido eguaglia la pressione esterna 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in un liquido puro la tensione di vapore aumenta regolarmente con l’aumentare della temperatura fino a raggiungere il punto ebollizione. 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57158" y="285728"/>
            <a:ext cx="846137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b="1" dirty="0" smtClean="0">
                <a:latin typeface="Arial" pitchFamily="34" charset="0"/>
                <a:cs typeface="Arial" pitchFamily="34" charset="0"/>
              </a:rPr>
              <a:t>N.B.: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Al punto di ebollizione vapore e liquido sono in equilibrio </a:t>
            </a:r>
            <a:r>
              <a:rPr lang="it-IT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se la composizione delle fasi vapore e liquido resta costante, la temperatura rimane costante durante tutta la durata di distillazione del liquido. 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magine 2" descr="Filip.jpg"/>
          <p:cNvPicPr>
            <a:picLocks noChangeAspect="1"/>
          </p:cNvPicPr>
          <p:nvPr/>
        </p:nvPicPr>
        <p:blipFill>
          <a:blip r:embed="rId2"/>
          <a:srcRect l="4117" t="30208" r="68640" b="51042"/>
          <a:stretch>
            <a:fillRect/>
          </a:stretch>
        </p:blipFill>
        <p:spPr>
          <a:xfrm rot="16200000">
            <a:off x="390893" y="1466439"/>
            <a:ext cx="4147373" cy="3929090"/>
          </a:xfrm>
          <a:prstGeom prst="rect">
            <a:avLst/>
          </a:prstGeom>
        </p:spPr>
      </p:pic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4714876" y="1428736"/>
            <a:ext cx="38576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latin typeface="Arial" pitchFamily="34" charset="0"/>
                <a:cs typeface="Arial" pitchFamily="34" charset="0"/>
              </a:rPr>
              <a:t>Esempio 1: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Liquido che bolle a 200°C e si trova a pressione atmosferica</a:t>
            </a:r>
            <a:endParaRPr lang="it-IT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357158" y="71414"/>
            <a:ext cx="8461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MISCELA </a:t>
            </a:r>
            <a:r>
              <a:rPr lang="it-IT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DUE LIQUIDI IDEALI</a:t>
            </a:r>
            <a:endParaRPr lang="it-IT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25467" y="500042"/>
            <a:ext cx="846137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it-IT" dirty="0" smtClean="0">
                <a:latin typeface="Arial" pitchFamily="34" charset="0"/>
                <a:cs typeface="Arial" pitchFamily="34" charset="0"/>
              </a:rPr>
              <a:t>Cosa succede se abbiamo a che fare con una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miscela 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di due liquidi miscibili con due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punti di ebollizione diversi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Il vapore si arricchisce maggiormente del componente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più volatile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Arial" pitchFamily="34" charset="0"/>
              <a:buChar char="•"/>
            </a:pPr>
            <a:endParaRPr lang="it-IT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it-IT" dirty="0" smtClean="0">
                <a:latin typeface="Arial" pitchFamily="34" charset="0"/>
                <a:cs typeface="Arial" pitchFamily="34" charset="0"/>
              </a:rPr>
              <a:t> Gradualmente il componente più volatile viene rimosso dal liquido determinando un </a:t>
            </a:r>
            <a:r>
              <a:rPr lang="it-IT" b="1" dirty="0" smtClean="0">
                <a:latin typeface="Arial" pitchFamily="34" charset="0"/>
                <a:cs typeface="Arial" pitchFamily="34" charset="0"/>
              </a:rPr>
              <a:t>cambiamento nella composizione de liquido</a:t>
            </a:r>
            <a:r>
              <a:rPr lang="it-IT" dirty="0" smtClean="0">
                <a:latin typeface="Arial" pitchFamily="34" charset="0"/>
                <a:cs typeface="Arial" pitchFamily="34" charset="0"/>
              </a:rPr>
              <a:t>, che passa ad una composizione principalmente del componente meno volatile.</a:t>
            </a:r>
            <a:endParaRPr lang="it-IT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magine 3" descr="Filip.jpg"/>
          <p:cNvPicPr>
            <a:picLocks noChangeAspect="1"/>
          </p:cNvPicPr>
          <p:nvPr/>
        </p:nvPicPr>
        <p:blipFill>
          <a:blip r:embed="rId2"/>
          <a:srcRect l="4117" t="50000" r="68640" b="30208"/>
          <a:stretch>
            <a:fillRect/>
          </a:stretch>
        </p:blipFill>
        <p:spPr>
          <a:xfrm rot="16200000">
            <a:off x="2643174" y="2786058"/>
            <a:ext cx="3929090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avincialba.it/didattica/lab-chimica/immagini_tecn_separ/apparecchio_distillazio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735" y="470735"/>
            <a:ext cx="8709968" cy="5958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357158" y="71414"/>
            <a:ext cx="84613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PREPARAZIONE DEL CLORURO </a:t>
            </a:r>
            <a:r>
              <a:rPr lang="it-IT" sz="2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</a:t>
            </a:r>
            <a:r>
              <a:rPr lang="it-IT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t-BUTILE</a:t>
            </a:r>
            <a:endParaRPr lang="it-IT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57158" y="463616"/>
            <a:ext cx="8429684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In generale  l’atomo elettronegativo o il gruppo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elettron-attrattore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sono eliminati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La reazione può avvenire sia con un meccanismo S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 o S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2; 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1) In entrambi i casi avremo la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protonazione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dell’alcol: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2a) Se R è un gruppo che forma un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carbocatione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facilmente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allora lo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stadio lento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della reazione è la perdita di una molecola d’acqua dallo ione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ossonio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 il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carbocatione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poi reagisce velocemente con Cl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per formare l’alogenuro alchilico (S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1).</a:t>
            </a:r>
          </a:p>
          <a:p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pPr algn="ctr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    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2b) Se R è un gruppo alchilico primario la reazione avviene con un meccanismo S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N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2, perché i </a:t>
            </a:r>
            <a:r>
              <a:rPr lang="it-I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carbocationi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primari sono troppo instabili per formarsi.</a:t>
            </a:r>
          </a:p>
          <a:p>
            <a:pPr>
              <a:buFont typeface="Arial" pitchFamily="34" charset="0"/>
              <a:buChar char="•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endParaRP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 </a:t>
            </a:r>
            <a:endParaRPr lang="it-I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nettore 2 5"/>
          <p:cNvCxnSpPr/>
          <p:nvPr/>
        </p:nvCxnSpPr>
        <p:spPr>
          <a:xfrm>
            <a:off x="3857620" y="1355710"/>
            <a:ext cx="100013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2714612" y="11429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ROH + HX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929190" y="114298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RX + HOH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714480" y="307181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RO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2285984" y="307181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H</a:t>
            </a:r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2071670" y="3256476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2500298" y="307181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+ H</a:t>
            </a:r>
            <a:endParaRPr lang="it-IT" dirty="0"/>
          </a:p>
        </p:txBody>
      </p:sp>
      <p:sp>
        <p:nvSpPr>
          <p:cNvPr id="21" name="Rettangolo 20"/>
          <p:cNvSpPr/>
          <p:nvPr/>
        </p:nvSpPr>
        <p:spPr>
          <a:xfrm>
            <a:off x="3195538" y="3071810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X</a:t>
            </a:r>
            <a:endParaRPr lang="it-IT" dirty="0"/>
          </a:p>
        </p:txBody>
      </p:sp>
      <p:cxnSp>
        <p:nvCxnSpPr>
          <p:cNvPr id="23" name="Connettore 1 22"/>
          <p:cNvCxnSpPr>
            <a:stCxn id="17" idx="3"/>
            <a:endCxn id="21" idx="1"/>
          </p:cNvCxnSpPr>
          <p:nvPr/>
        </p:nvCxnSpPr>
        <p:spPr>
          <a:xfrm>
            <a:off x="3000364" y="3256476"/>
            <a:ext cx="1951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rco 12"/>
          <p:cNvSpPr/>
          <p:nvPr/>
        </p:nvSpPr>
        <p:spPr>
          <a:xfrm>
            <a:off x="2285984" y="3000372"/>
            <a:ext cx="785818" cy="500066"/>
          </a:xfrm>
          <a:prstGeom prst="arc">
            <a:avLst>
              <a:gd name="adj1" fmla="val 11274576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9" name="Connettore 2 18"/>
          <p:cNvCxnSpPr/>
          <p:nvPr/>
        </p:nvCxnSpPr>
        <p:spPr>
          <a:xfrm>
            <a:off x="3714744" y="3214686"/>
            <a:ext cx="100013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4857752" y="30596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[ROH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]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+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+ X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1714480" y="471488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</a:t>
            </a:r>
            <a:endParaRPr lang="it-IT" dirty="0"/>
          </a:p>
        </p:txBody>
      </p:sp>
      <p:sp>
        <p:nvSpPr>
          <p:cNvPr id="26" name="Rettangolo 25"/>
          <p:cNvSpPr/>
          <p:nvPr/>
        </p:nvSpPr>
        <p:spPr>
          <a:xfrm>
            <a:off x="2357422" y="4714884"/>
            <a:ext cx="6367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OH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+</a:t>
            </a:r>
            <a:endParaRPr lang="it-IT" dirty="0"/>
          </a:p>
        </p:txBody>
      </p:sp>
      <p:cxnSp>
        <p:nvCxnSpPr>
          <p:cNvPr id="28" name="Connettore 1 27"/>
          <p:cNvCxnSpPr>
            <a:stCxn id="22" idx="3"/>
            <a:endCxn id="26" idx="1"/>
          </p:cNvCxnSpPr>
          <p:nvPr/>
        </p:nvCxnSpPr>
        <p:spPr>
          <a:xfrm>
            <a:off x="2000232" y="489955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Arco 28"/>
          <p:cNvSpPr/>
          <p:nvPr/>
        </p:nvSpPr>
        <p:spPr>
          <a:xfrm>
            <a:off x="2071670" y="4643446"/>
            <a:ext cx="500066" cy="357190"/>
          </a:xfrm>
          <a:prstGeom prst="arc">
            <a:avLst>
              <a:gd name="adj1" fmla="val 10812857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2" name="Connettore 2 31"/>
          <p:cNvCxnSpPr/>
          <p:nvPr/>
        </p:nvCxnSpPr>
        <p:spPr>
          <a:xfrm>
            <a:off x="2928926" y="4927610"/>
            <a:ext cx="100013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>
            <a:off x="3857620" y="471488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+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+H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2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O +X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-</a:t>
            </a:r>
            <a:endParaRPr lang="it-IT" dirty="0"/>
          </a:p>
        </p:txBody>
      </p:sp>
      <p:cxnSp>
        <p:nvCxnSpPr>
          <p:cNvPr id="34" name="Connettore 2 33"/>
          <p:cNvCxnSpPr/>
          <p:nvPr/>
        </p:nvCxnSpPr>
        <p:spPr>
          <a:xfrm>
            <a:off x="4714876" y="4929198"/>
            <a:ext cx="1000132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5715008" y="4714884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RX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14290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L’alcol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t-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butilico viene convertito nel corrispettivo alogenuro alchilico tramite una reazione di tipo SN</a:t>
            </a:r>
            <a:r>
              <a:rPr lang="it-IT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1;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14282" y="4532194"/>
            <a:ext cx="8572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Osservazioni:</a:t>
            </a:r>
          </a:p>
          <a:p>
            <a:endParaRPr lang="it-IT" b="1" dirty="0" smtClean="0"/>
          </a:p>
          <a:p>
            <a:pPr marL="342900" indent="-342900">
              <a:buAutoNum type="arabicParenR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Bisogna aggiungere acido perché l’OH</a:t>
            </a:r>
            <a:r>
              <a:rPr lang="it-IT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non è stabile e non è un buon gruppo uscente; </a:t>
            </a:r>
          </a:p>
          <a:p>
            <a:pPr marL="342900" indent="-342900">
              <a:buAutoNum type="arabicParenR"/>
            </a:pP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arenR"/>
            </a:pP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Circa  l’80% del catione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-butilico si combina con lo ione cloruro per produrre cloruro di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-butile; </a:t>
            </a:r>
          </a:p>
        </p:txBody>
      </p:sp>
      <p:grpSp>
        <p:nvGrpSpPr>
          <p:cNvPr id="12" name="Gruppo 11"/>
          <p:cNvGrpSpPr/>
          <p:nvPr/>
        </p:nvGrpSpPr>
        <p:grpSpPr>
          <a:xfrm>
            <a:off x="642910" y="1000108"/>
            <a:ext cx="8215370" cy="3214710"/>
            <a:chOff x="642910" y="1000108"/>
            <a:chExt cx="8215370" cy="3214710"/>
          </a:xfrm>
        </p:grpSpPr>
        <p:grpSp>
          <p:nvGrpSpPr>
            <p:cNvPr id="7" name="Gruppo 6"/>
            <p:cNvGrpSpPr/>
            <p:nvPr/>
          </p:nvGrpSpPr>
          <p:grpSpPr>
            <a:xfrm>
              <a:off x="642910" y="1000108"/>
              <a:ext cx="8215370" cy="3214710"/>
              <a:chOff x="1142976" y="1000108"/>
              <a:chExt cx="7286676" cy="2928958"/>
            </a:xfrm>
          </p:grpSpPr>
          <p:pic>
            <p:nvPicPr>
              <p:cNvPr id="4" name="Immagine 3" descr="sn1.jpg"/>
              <p:cNvPicPr>
                <a:picLocks noChangeAspect="1"/>
              </p:cNvPicPr>
              <p:nvPr/>
            </p:nvPicPr>
            <p:blipFill>
              <a:blip r:embed="rId2">
                <a:lum contrast="20000"/>
              </a:blip>
              <a:srcRect l="31360" t="43750" r="39301" b="8333"/>
              <a:stretch>
                <a:fillRect/>
              </a:stretch>
            </p:blipFill>
            <p:spPr>
              <a:xfrm rot="16200000">
                <a:off x="3036084" y="-893000"/>
                <a:ext cx="2928957" cy="6715174"/>
              </a:xfrm>
              <a:prstGeom prst="rect">
                <a:avLst/>
              </a:prstGeom>
            </p:spPr>
          </p:pic>
          <p:sp>
            <p:nvSpPr>
              <p:cNvPr id="5" name="Rettangolo 4"/>
              <p:cNvSpPr/>
              <p:nvPr/>
            </p:nvSpPr>
            <p:spPr>
              <a:xfrm>
                <a:off x="7143768" y="2643182"/>
                <a:ext cx="785818" cy="12858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" name="Rettangolo 5"/>
              <p:cNvSpPr/>
              <p:nvPr/>
            </p:nvSpPr>
            <p:spPr>
              <a:xfrm>
                <a:off x="7643834" y="1000108"/>
                <a:ext cx="785818" cy="16430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8" name="CasellaDiTesto 7"/>
            <p:cNvSpPr txBox="1"/>
            <p:nvPr/>
          </p:nvSpPr>
          <p:spPr>
            <a:xfrm>
              <a:off x="2643174" y="1714488"/>
              <a:ext cx="5715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Times New Roman" pitchFamily="18" charset="0"/>
                  <a:cs typeface="Times New Roman" pitchFamily="18" charset="0"/>
                </a:rPr>
                <a:t>Cl</a:t>
              </a:r>
              <a:endParaRPr lang="it-IT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7643834" y="1763901"/>
              <a:ext cx="42862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Times New Roman" pitchFamily="18" charset="0"/>
                  <a:cs typeface="Times New Roman" pitchFamily="18" charset="0"/>
                </a:rPr>
                <a:t>Cl</a:t>
              </a:r>
              <a:endParaRPr lang="it-IT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6143636" y="1571612"/>
              <a:ext cx="5715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smtClean="0">
                  <a:latin typeface="Times New Roman" pitchFamily="18" charset="0"/>
                  <a:cs typeface="Times New Roman" pitchFamily="18" charset="0"/>
                </a:rPr>
                <a:t>Cl</a:t>
              </a:r>
              <a:r>
                <a:rPr lang="it-IT" sz="1400" baseline="30000" dirty="0" smtClean="0">
                  <a:latin typeface="Times New Roman" pitchFamily="18" charset="0"/>
                  <a:cs typeface="Times New Roman" pitchFamily="18" charset="0"/>
                </a:rPr>
                <a:t>-</a:t>
              </a:r>
              <a:endParaRPr lang="it-IT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857884" y="2428868"/>
              <a:ext cx="57150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it-IT" sz="1400" dirty="0" err="1" smtClean="0">
                  <a:latin typeface="Times New Roman" pitchFamily="18" charset="0"/>
                  <a:cs typeface="Times New Roman" pitchFamily="18" charset="0"/>
                </a:rPr>
                <a:t>HCl</a:t>
              </a:r>
              <a:endParaRPr lang="it-IT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E1.jpg"/>
          <p:cNvPicPr>
            <a:picLocks noChangeAspect="1"/>
          </p:cNvPicPr>
          <p:nvPr/>
        </p:nvPicPr>
        <p:blipFill>
          <a:blip r:embed="rId2">
            <a:lum contrast="20000"/>
          </a:blip>
          <a:srcRect l="68640" t="36458" r="17022" b="27083"/>
          <a:stretch>
            <a:fillRect/>
          </a:stretch>
        </p:blipFill>
        <p:spPr>
          <a:xfrm rot="16200000">
            <a:off x="3314181" y="-1579314"/>
            <a:ext cx="2479919" cy="8679716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85720" y="21429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3) il restante 20% subisce una reazione di 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eliminazione (E1) 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competitiva che vede l’acqua agire da base e rimuovere  un protone dal catione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t-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butilico con formazione del corrispondente alchene. </a:t>
            </a:r>
            <a:endParaRPr lang="it-IT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 rot="16200000">
            <a:off x="5423836" y="-428652"/>
            <a:ext cx="785818" cy="1643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857224" y="1000108"/>
            <a:ext cx="721523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Siccome si svilupperanno ingenti quantità di gas negli imbuti separatori e lavoreremo con acido concentrato usare:</a:t>
            </a:r>
          </a:p>
          <a:p>
            <a:pPr algn="just"/>
            <a:endParaRPr lang="it-IT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gli occhiali; </a:t>
            </a:r>
          </a:p>
          <a:p>
            <a:pPr algn="ctr">
              <a:buFont typeface="Arial" pitchFamily="34" charset="0"/>
              <a:buChar char="•"/>
            </a:pPr>
            <a:endParaRPr lang="it-IT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ctr">
              <a:buFont typeface="Arial" pitchFamily="34" charset="0"/>
              <a:buChar char="•"/>
            </a:pPr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 i guanti; </a:t>
            </a:r>
          </a:p>
          <a:p>
            <a:pPr algn="just">
              <a:buFont typeface="Arial" pitchFamily="34" charset="0"/>
              <a:buChar char="•"/>
            </a:pPr>
            <a:endParaRPr lang="it-IT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endParaRPr lang="it-IT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endParaRPr lang="it-IT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just">
              <a:buFont typeface="Arial" pitchFamily="34" charset="0"/>
              <a:buChar char="•"/>
            </a:pPr>
            <a:endParaRPr lang="it-IT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  <a:p>
            <a:pPr algn="ctr"/>
            <a:r>
              <a:rPr lang="it-IT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SEMPRE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  <a:sym typeface="Wingdings" pitchFamily="2" charset="2"/>
              </a:rPr>
              <a:t>!</a:t>
            </a:r>
            <a:endParaRPr lang="it-IT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  <a:sym typeface="Wingdings" pitchFamily="2" charset="2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928794" y="343895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FF0000"/>
                </a:solidFill>
                <a:latin typeface="Arial Black" pitchFamily="34" charset="0"/>
              </a:rPr>
              <a:t>ATTENZIONE </a:t>
            </a:r>
            <a:endParaRPr lang="it-IT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</TotalTime>
  <Words>794</Words>
  <Application>Microsoft Office PowerPoint</Application>
  <PresentationFormat>Presentazione su schermo (4:3)</PresentationFormat>
  <Paragraphs>118</Paragraphs>
  <Slides>11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Filippo</dc:creator>
  <cp:lastModifiedBy>Filippo</cp:lastModifiedBy>
  <cp:revision>18</cp:revision>
  <dcterms:created xsi:type="dcterms:W3CDTF">2012-04-10T08:07:22Z</dcterms:created>
  <dcterms:modified xsi:type="dcterms:W3CDTF">2012-05-07T07:10:01Z</dcterms:modified>
</cp:coreProperties>
</file>