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71" r:id="rId9"/>
    <p:sldId id="272" r:id="rId10"/>
    <p:sldId id="273" r:id="rId11"/>
    <p:sldId id="274" r:id="rId12"/>
    <p:sldId id="275" r:id="rId13"/>
    <p:sldId id="268" r:id="rId14"/>
    <p:sldId id="259" r:id="rId15"/>
    <p:sldId id="260" r:id="rId16"/>
    <p:sldId id="261" r:id="rId17"/>
    <p:sldId id="269" r:id="rId18"/>
    <p:sldId id="270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3841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7457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5385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657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7859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9785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402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7825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265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920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378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4BA5-964F-4E1C-AF20-4159A24BEAAC}" type="datetimeFigureOut">
              <a:rPr lang="it-IT" smtClean="0"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AC25C-D770-4294-9958-6C881374B8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809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39102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Tahoma" pitchFamily="34" charset="0"/>
                <a:cs typeface="Tahoma" pitchFamily="34" charset="0"/>
              </a:rPr>
              <a:t>Progetti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per </a:t>
            </a:r>
            <a:r>
              <a:rPr lang="en-US" dirty="0" err="1" smtClean="0">
                <a:latin typeface="Tahoma" pitchFamily="34" charset="0"/>
                <a:cs typeface="Tahoma" pitchFamily="34" charset="0"/>
              </a:rPr>
              <a:t>il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cs typeface="Tahoma" pitchFamily="34" charset="0"/>
              </a:rPr>
              <a:t>corso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di TTR</a:t>
            </a:r>
            <a:br>
              <a:rPr lang="en-US" dirty="0" smtClean="0">
                <a:latin typeface="Tahoma" pitchFamily="34" charset="0"/>
                <a:cs typeface="Tahoma" pitchFamily="34" charset="0"/>
              </a:rPr>
            </a:br>
            <a:r>
              <a:rPr lang="en-US" dirty="0" smtClean="0">
                <a:latin typeface="Tahoma" pitchFamily="34" charset="0"/>
                <a:cs typeface="Tahoma" pitchFamily="34" charset="0"/>
              </a:rPr>
              <a:t>2011-2012 </a:t>
            </a:r>
            <a:br>
              <a:rPr lang="en-US" dirty="0" smtClean="0">
                <a:latin typeface="Tahoma" pitchFamily="34" charset="0"/>
                <a:cs typeface="Tahoma" pitchFamily="34" charset="0"/>
              </a:rPr>
            </a:br>
            <a:r>
              <a:rPr lang="en-US" sz="3600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3600" dirty="0" err="1" smtClean="0">
                <a:latin typeface="Tahoma" pitchFamily="34" charset="0"/>
                <a:cs typeface="Tahoma" pitchFamily="34" charset="0"/>
              </a:rPr>
              <a:t>estendibili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 x </a:t>
            </a:r>
            <a:r>
              <a:rPr lang="en-US" sz="3600" dirty="0" err="1" smtClean="0">
                <a:latin typeface="Tahoma" pitchFamily="34" charset="0"/>
                <a:cs typeface="Tahoma" pitchFamily="34" charset="0"/>
              </a:rPr>
              <a:t>tesi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, stage)</a:t>
            </a:r>
            <a:endParaRPr lang="it-IT" sz="36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93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AAA (iii)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AAA è </a:t>
            </a:r>
            <a:r>
              <a:rPr lang="en-US" dirty="0" err="1" smtClean="0"/>
              <a:t>assolutamente</a:t>
            </a:r>
            <a:r>
              <a:rPr lang="en-US" dirty="0" smtClean="0"/>
              <a:t> in </a:t>
            </a:r>
            <a:r>
              <a:rPr lang="en-US" dirty="0" err="1" smtClean="0"/>
              <a:t>voga</a:t>
            </a:r>
            <a:r>
              <a:rPr lang="en-US" dirty="0" smtClean="0"/>
              <a:t> </a:t>
            </a:r>
            <a:r>
              <a:rPr lang="en-US" dirty="0" err="1" smtClean="0"/>
              <a:t>negli</a:t>
            </a:r>
            <a:r>
              <a:rPr lang="en-US" dirty="0" smtClean="0"/>
              <a:t> </a:t>
            </a:r>
            <a:r>
              <a:rPr lang="en-US" dirty="0" err="1" smtClean="0"/>
              <a:t>ultimi</a:t>
            </a:r>
            <a:r>
              <a:rPr lang="en-US" dirty="0" smtClean="0"/>
              <a:t> grazie </a:t>
            </a:r>
            <a:r>
              <a:rPr lang="en-US" dirty="0" err="1" smtClean="0"/>
              <a:t>all’avvento</a:t>
            </a:r>
            <a:r>
              <a:rPr lang="en-US" dirty="0" smtClean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social media, e del </a:t>
            </a:r>
            <a:r>
              <a:rPr lang="en-US" dirty="0" err="1" smtClean="0"/>
              <a:t>trattamento</a:t>
            </a:r>
            <a:r>
              <a:rPr lang="en-US" dirty="0" smtClean="0"/>
              <a:t> </a:t>
            </a:r>
            <a:r>
              <a:rPr lang="en-US" dirty="0" err="1" smtClean="0"/>
              <a:t>digitale</a:t>
            </a:r>
            <a:r>
              <a:rPr lang="en-US" dirty="0" smtClean="0"/>
              <a:t> </a:t>
            </a:r>
            <a:r>
              <a:rPr lang="en-US" dirty="0" err="1" smtClean="0"/>
              <a:t>dell’informazione</a:t>
            </a:r>
            <a:r>
              <a:rPr lang="en-US" dirty="0" smtClean="0"/>
              <a:t> in </a:t>
            </a:r>
            <a:r>
              <a:rPr lang="en-US" dirty="0" err="1" smtClean="0"/>
              <a:t>generale</a:t>
            </a:r>
            <a:endParaRPr lang="en-US" dirty="0"/>
          </a:p>
          <a:p>
            <a:r>
              <a:rPr lang="en-US" dirty="0" err="1" smtClean="0"/>
              <a:t>Campi</a:t>
            </a:r>
            <a:r>
              <a:rPr lang="en-US" dirty="0" smtClean="0"/>
              <a:t> </a:t>
            </a:r>
            <a:r>
              <a:rPr lang="en-US" dirty="0" err="1" smtClean="0"/>
              <a:t>applicativi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Scienze</a:t>
            </a:r>
            <a:r>
              <a:rPr lang="en-US" dirty="0" smtClean="0"/>
              <a:t> </a:t>
            </a:r>
            <a:r>
              <a:rPr lang="en-US" dirty="0" err="1" smtClean="0"/>
              <a:t>forensi</a:t>
            </a:r>
            <a:endParaRPr lang="en-US" dirty="0" smtClean="0"/>
          </a:p>
          <a:p>
            <a:pPr lvl="1"/>
            <a:r>
              <a:rPr lang="en-US" dirty="0" err="1" smtClean="0"/>
              <a:t>Scienze</a:t>
            </a:r>
            <a:r>
              <a:rPr lang="en-US" dirty="0" smtClean="0"/>
              <a:t> </a:t>
            </a:r>
            <a:r>
              <a:rPr lang="en-US" dirty="0" err="1" smtClean="0"/>
              <a:t>sociali</a:t>
            </a:r>
            <a:r>
              <a:rPr lang="en-US" dirty="0" smtClean="0"/>
              <a:t> (per </a:t>
            </a:r>
            <a:r>
              <a:rPr lang="en-US" dirty="0" err="1" smtClean="0"/>
              <a:t>capire</a:t>
            </a:r>
            <a:r>
              <a:rPr lang="en-US" dirty="0" smtClean="0"/>
              <a:t> </a:t>
            </a:r>
            <a:r>
              <a:rPr lang="en-US" dirty="0" err="1" smtClean="0"/>
              <a:t>uno</a:t>
            </a:r>
            <a:r>
              <a:rPr lang="en-US" dirty="0" smtClean="0"/>
              <a:t> stile </a:t>
            </a:r>
            <a:r>
              <a:rPr lang="en-US" dirty="0" err="1" smtClean="0"/>
              <a:t>cosa</a:t>
            </a:r>
            <a:r>
              <a:rPr lang="en-US" dirty="0" smtClean="0"/>
              <a:t> ci dice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personalità</a:t>
            </a:r>
            <a:r>
              <a:rPr lang="en-US" dirty="0" smtClean="0"/>
              <a:t> di </a:t>
            </a:r>
            <a:r>
              <a:rPr lang="en-US" dirty="0" err="1" smtClean="0"/>
              <a:t>una</a:t>
            </a:r>
            <a:r>
              <a:rPr lang="en-US" dirty="0" smtClean="0"/>
              <a:t> persona)</a:t>
            </a:r>
          </a:p>
          <a:p>
            <a:pPr marL="457200" lvl="1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57170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AAA (iv)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Obiettivo</a:t>
            </a:r>
            <a:r>
              <a:rPr lang="en-US" b="1" dirty="0" smtClean="0"/>
              <a:t> </a:t>
            </a:r>
            <a:r>
              <a:rPr lang="en-US" b="1" dirty="0" err="1" smtClean="0"/>
              <a:t>della</a:t>
            </a:r>
            <a:r>
              <a:rPr lang="en-US" b="1" dirty="0" smtClean="0"/>
              <a:t> </a:t>
            </a:r>
            <a:r>
              <a:rPr lang="en-US" b="1" dirty="0" err="1" smtClean="0"/>
              <a:t>tesina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Dato</a:t>
            </a:r>
            <a:r>
              <a:rPr lang="en-US" dirty="0" smtClean="0"/>
              <a:t> un dataset </a:t>
            </a:r>
            <a:r>
              <a:rPr lang="en-US" dirty="0" err="1" smtClean="0"/>
              <a:t>digitale</a:t>
            </a:r>
            <a:r>
              <a:rPr lang="en-US" dirty="0" smtClean="0"/>
              <a:t> </a:t>
            </a:r>
            <a:r>
              <a:rPr lang="en-US" dirty="0" err="1" smtClean="0"/>
              <a:t>formattato</a:t>
            </a:r>
            <a:r>
              <a:rPr lang="en-US" dirty="0" smtClean="0"/>
              <a:t> </a:t>
            </a:r>
            <a:r>
              <a:rPr lang="en-US" dirty="0" err="1" smtClean="0"/>
              <a:t>dell’Arena</a:t>
            </a:r>
            <a:r>
              <a:rPr lang="en-US" dirty="0" smtClean="0"/>
              <a:t>, </a:t>
            </a:r>
            <a:r>
              <a:rPr lang="en-US" dirty="0" err="1" smtClean="0"/>
              <a:t>capire</a:t>
            </a:r>
            <a:r>
              <a:rPr lang="en-US" dirty="0" smtClean="0"/>
              <a:t> se è </a:t>
            </a:r>
            <a:r>
              <a:rPr lang="en-US" dirty="0" err="1" smtClean="0"/>
              <a:t>possibile</a:t>
            </a:r>
            <a:r>
              <a:rPr lang="en-US" dirty="0" smtClean="0"/>
              <a:t> </a:t>
            </a:r>
            <a:r>
              <a:rPr lang="en-US" dirty="0" err="1" smtClean="0"/>
              <a:t>catturare</a:t>
            </a:r>
            <a:r>
              <a:rPr lang="en-US" dirty="0" smtClean="0"/>
              <a:t> lo stile </a:t>
            </a:r>
            <a:r>
              <a:rPr lang="en-US" dirty="0" err="1" smtClean="0"/>
              <a:t>dei</a:t>
            </a:r>
            <a:r>
              <a:rPr lang="en-US" dirty="0" smtClean="0"/>
              <a:t> </a:t>
            </a:r>
            <a:r>
              <a:rPr lang="en-US" dirty="0" err="1" smtClean="0"/>
              <a:t>diversi</a:t>
            </a:r>
            <a:r>
              <a:rPr lang="en-US" dirty="0" smtClean="0"/>
              <a:t> </a:t>
            </a:r>
            <a:r>
              <a:rPr lang="en-US" dirty="0" err="1" smtClean="0"/>
              <a:t>giornalisti</a:t>
            </a:r>
            <a:r>
              <a:rPr lang="en-US" dirty="0" smtClean="0"/>
              <a:t> (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inferire</a:t>
            </a:r>
            <a:r>
              <a:rPr lang="en-US" dirty="0" smtClean="0"/>
              <a:t> </a:t>
            </a:r>
            <a:r>
              <a:rPr lang="en-US" dirty="0" err="1" smtClean="0"/>
              <a:t>quindi</a:t>
            </a:r>
            <a:r>
              <a:rPr lang="en-US" dirty="0" smtClean="0"/>
              <a:t> </a:t>
            </a:r>
            <a:r>
              <a:rPr lang="en-US" dirty="0" err="1" smtClean="0"/>
              <a:t>l’autorship</a:t>
            </a:r>
            <a:r>
              <a:rPr lang="en-US" dirty="0" smtClean="0"/>
              <a:t> di </a:t>
            </a:r>
            <a:r>
              <a:rPr lang="en-US" dirty="0" err="1" smtClean="0"/>
              <a:t>articoli</a:t>
            </a:r>
            <a:r>
              <a:rPr lang="en-US" dirty="0" smtClean="0"/>
              <a:t> </a:t>
            </a:r>
            <a:r>
              <a:rPr lang="en-US" dirty="0" err="1" smtClean="0"/>
              <a:t>anonimi</a:t>
            </a:r>
            <a:r>
              <a:rPr lang="en-US" dirty="0" smtClean="0"/>
              <a:t>) </a:t>
            </a:r>
            <a:r>
              <a:rPr lang="en-US" dirty="0" err="1" smtClean="0"/>
              <a:t>tramite</a:t>
            </a:r>
            <a:r>
              <a:rPr lang="en-US" dirty="0" smtClean="0"/>
              <a:t> </a:t>
            </a:r>
            <a:r>
              <a:rPr lang="en-US" dirty="0" err="1" smtClean="0"/>
              <a:t>l’utilizzo</a:t>
            </a:r>
            <a:r>
              <a:rPr lang="en-US" dirty="0" smtClean="0"/>
              <a:t> di </a:t>
            </a:r>
            <a:r>
              <a:rPr lang="en-US" dirty="0" err="1" smtClean="0"/>
              <a:t>classificatori</a:t>
            </a:r>
            <a:r>
              <a:rPr lang="en-US" dirty="0" smtClean="0"/>
              <a:t>  e feature </a:t>
            </a:r>
            <a:r>
              <a:rPr lang="en-US" dirty="0" err="1" smtClean="0"/>
              <a:t>stilometriche</a:t>
            </a:r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699" y="4406498"/>
            <a:ext cx="5398485" cy="163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82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AAA (v)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483488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Estensione</a:t>
            </a:r>
            <a:r>
              <a:rPr lang="en-US" b="1" dirty="0" smtClean="0"/>
              <a:t> a stage/</a:t>
            </a:r>
            <a:r>
              <a:rPr lang="en-US" b="1" dirty="0" err="1" smtClean="0"/>
              <a:t>tesi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Lo stile di un </a:t>
            </a:r>
            <a:r>
              <a:rPr lang="en-US" dirty="0" err="1" smtClean="0"/>
              <a:t>giornalista</a:t>
            </a:r>
            <a:r>
              <a:rPr lang="en-US" dirty="0" smtClean="0"/>
              <a:t>/</a:t>
            </a:r>
            <a:r>
              <a:rPr lang="en-US" dirty="0" err="1" smtClean="0"/>
              <a:t>inserzionista</a:t>
            </a:r>
            <a:r>
              <a:rPr lang="en-US" dirty="0" smtClean="0"/>
              <a:t> </a:t>
            </a:r>
            <a:r>
              <a:rPr lang="en-US" dirty="0" err="1" smtClean="0"/>
              <a:t>può</a:t>
            </a:r>
            <a:r>
              <a:rPr lang="en-US" dirty="0" smtClean="0"/>
              <a:t>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determinato</a:t>
            </a:r>
            <a:r>
              <a:rPr lang="en-US" dirty="0" smtClean="0"/>
              <a:t> </a:t>
            </a:r>
            <a:r>
              <a:rPr lang="en-US" dirty="0" err="1" smtClean="0"/>
              <a:t>anche</a:t>
            </a:r>
            <a:r>
              <a:rPr lang="en-US" dirty="0" smtClean="0"/>
              <a:t> dal </a:t>
            </a:r>
            <a:r>
              <a:rPr lang="en-US" dirty="0" err="1" smtClean="0"/>
              <a:t>tipo</a:t>
            </a:r>
            <a:r>
              <a:rPr lang="en-US" dirty="0" smtClean="0"/>
              <a:t> di </a:t>
            </a:r>
            <a:r>
              <a:rPr lang="en-US" dirty="0" err="1" smtClean="0"/>
              <a:t>immagini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inserisce</a:t>
            </a:r>
            <a:r>
              <a:rPr lang="en-US" dirty="0" smtClean="0"/>
              <a:t>… </a:t>
            </a:r>
            <a:r>
              <a:rPr lang="en-US" dirty="0" err="1" smtClean="0"/>
              <a:t>trovare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feature </a:t>
            </a:r>
            <a:r>
              <a:rPr lang="en-US" dirty="0" err="1" smtClean="0"/>
              <a:t>stilometriche</a:t>
            </a:r>
            <a:r>
              <a:rPr lang="en-US" dirty="0" smtClean="0"/>
              <a:t> </a:t>
            </a:r>
            <a:r>
              <a:rPr lang="en-US" b="1" dirty="0" err="1" smtClean="0"/>
              <a:t>visuali</a:t>
            </a:r>
            <a:r>
              <a:rPr lang="en-US" dirty="0" smtClean="0"/>
              <a:t>, ad </a:t>
            </a:r>
            <a:r>
              <a:rPr lang="en-US" dirty="0" err="1" smtClean="0"/>
              <a:t>accoppiarle</a:t>
            </a:r>
            <a:r>
              <a:rPr lang="en-US" dirty="0" smtClean="0"/>
              <a:t> a </a:t>
            </a:r>
            <a:r>
              <a:rPr lang="en-US" dirty="0" err="1" smtClean="0"/>
              <a:t>quelle</a:t>
            </a:r>
            <a:r>
              <a:rPr lang="en-US" dirty="0" smtClean="0"/>
              <a:t> </a:t>
            </a:r>
            <a:r>
              <a:rPr lang="en-US" dirty="0" err="1" smtClean="0"/>
              <a:t>testuali</a:t>
            </a:r>
            <a:r>
              <a:rPr lang="en-US" dirty="0" smtClean="0"/>
              <a:t> per </a:t>
            </a:r>
            <a:r>
              <a:rPr lang="en-US" dirty="0" err="1" smtClean="0"/>
              <a:t>migliorare</a:t>
            </a:r>
            <a:r>
              <a:rPr lang="en-US" dirty="0" smtClean="0"/>
              <a:t> AAA… non solo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quotidiani</a:t>
            </a:r>
            <a:r>
              <a:rPr lang="en-US" dirty="0" smtClean="0"/>
              <a:t>, ma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materiale</a:t>
            </a:r>
            <a:r>
              <a:rPr lang="en-US" dirty="0" smtClean="0"/>
              <a:t> online.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0888"/>
            <a:ext cx="3526907" cy="26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26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12776"/>
            <a:ext cx="5870976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3) Re-</a:t>
            </a:r>
            <a:r>
              <a:rPr lang="en-US" b="1" dirty="0" err="1" smtClean="0"/>
              <a:t>identificazione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dirty="0" smtClean="0"/>
              <a:t>Re-</a:t>
            </a:r>
            <a:r>
              <a:rPr lang="en-US" dirty="0" err="1" smtClean="0"/>
              <a:t>identificare</a:t>
            </a:r>
            <a:r>
              <a:rPr lang="en-US" dirty="0" smtClean="0"/>
              <a:t>: </a:t>
            </a:r>
            <a:r>
              <a:rPr lang="en-US" dirty="0" err="1" smtClean="0"/>
              <a:t>riconoscere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persona in </a:t>
            </a:r>
            <a:r>
              <a:rPr lang="en-US" dirty="0" err="1" smtClean="0"/>
              <a:t>differenti</a:t>
            </a:r>
            <a:r>
              <a:rPr lang="en-US" dirty="0" smtClean="0"/>
              <a:t> </a:t>
            </a:r>
            <a:r>
              <a:rPr lang="en-US" dirty="0" err="1" smtClean="0"/>
              <a:t>locazioni</a:t>
            </a:r>
            <a:r>
              <a:rPr lang="en-US" dirty="0" smtClean="0"/>
              <a:t> </a:t>
            </a:r>
            <a:r>
              <a:rPr lang="en-US" dirty="0" err="1" smtClean="0"/>
              <a:t>attraverso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rete di </a:t>
            </a:r>
            <a:r>
              <a:rPr lang="en-US" dirty="0" err="1" smtClean="0"/>
              <a:t>telecamere</a:t>
            </a:r>
            <a:endParaRPr lang="en-US" dirty="0" smtClean="0"/>
          </a:p>
          <a:p>
            <a:r>
              <a:rPr lang="en-US" dirty="0" smtClean="0"/>
              <a:t>Si </a:t>
            </a:r>
            <a:r>
              <a:rPr lang="en-US" dirty="0" err="1" smtClean="0"/>
              <a:t>basa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come è </a:t>
            </a:r>
            <a:r>
              <a:rPr lang="en-US" dirty="0" err="1" smtClean="0"/>
              <a:t>vestita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persona</a:t>
            </a:r>
          </a:p>
        </p:txBody>
      </p:sp>
      <p:grpSp>
        <p:nvGrpSpPr>
          <p:cNvPr id="23" name="Gruppo 22"/>
          <p:cNvGrpSpPr/>
          <p:nvPr/>
        </p:nvGrpSpPr>
        <p:grpSpPr>
          <a:xfrm>
            <a:off x="4355976" y="1628800"/>
            <a:ext cx="4575416" cy="4608512"/>
            <a:chOff x="4355976" y="1628800"/>
            <a:chExt cx="4575416" cy="4608512"/>
          </a:xfrm>
        </p:grpSpPr>
        <p:grpSp>
          <p:nvGrpSpPr>
            <p:cNvPr id="5" name="Gruppo 4"/>
            <p:cNvGrpSpPr/>
            <p:nvPr/>
          </p:nvGrpSpPr>
          <p:grpSpPr>
            <a:xfrm>
              <a:off x="4355976" y="2132856"/>
              <a:ext cx="4536504" cy="648072"/>
              <a:chOff x="4355976" y="2132856"/>
              <a:chExt cx="4536504" cy="648072"/>
            </a:xfrm>
          </p:grpSpPr>
          <p:sp>
            <p:nvSpPr>
              <p:cNvPr id="14" name="Ovale 13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5" name="Ovale 14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6" name="Ovale 15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7" name="Ovale 16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8" name="Ovale 17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9" name="Ovale 18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0" name="Ovale 19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1" name="Ovale 20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2" name="Ovale 21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24" name="Gruppo 23"/>
            <p:cNvGrpSpPr/>
            <p:nvPr/>
          </p:nvGrpSpPr>
          <p:grpSpPr>
            <a:xfrm>
              <a:off x="4355976" y="1628800"/>
              <a:ext cx="4536504" cy="648072"/>
              <a:chOff x="4355976" y="2132856"/>
              <a:chExt cx="4536504" cy="648072"/>
            </a:xfrm>
          </p:grpSpPr>
          <p:sp>
            <p:nvSpPr>
              <p:cNvPr id="25" name="Ovale 24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6" name="Ovale 25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7" name="Ovale 26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8" name="Ovale 27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9" name="Ovale 28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0" name="Ovale 29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1" name="Ovale 30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2" name="Ovale 31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3" name="Ovale 32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34" name="Gruppo 33"/>
            <p:cNvGrpSpPr/>
            <p:nvPr/>
          </p:nvGrpSpPr>
          <p:grpSpPr>
            <a:xfrm>
              <a:off x="4365704" y="2751744"/>
              <a:ext cx="4536504" cy="648072"/>
              <a:chOff x="4355976" y="2132856"/>
              <a:chExt cx="4536504" cy="648072"/>
            </a:xfrm>
          </p:grpSpPr>
          <p:sp>
            <p:nvSpPr>
              <p:cNvPr id="35" name="Ovale 34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6" name="Ovale 35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7" name="Ovale 36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8" name="Ovale 37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9" name="Ovale 38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0" name="Ovale 39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1" name="Ovale 40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2" name="Ovale 41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3" name="Ovale 42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4" name="Gruppo 43"/>
            <p:cNvGrpSpPr/>
            <p:nvPr/>
          </p:nvGrpSpPr>
          <p:grpSpPr>
            <a:xfrm>
              <a:off x="4375432" y="3284984"/>
              <a:ext cx="4536504" cy="648072"/>
              <a:chOff x="4355976" y="2132856"/>
              <a:chExt cx="4536504" cy="648072"/>
            </a:xfrm>
          </p:grpSpPr>
          <p:sp>
            <p:nvSpPr>
              <p:cNvPr id="45" name="Ovale 44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6" name="Ovale 45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7" name="Ovale 46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8" name="Ovale 47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9" name="Ovale 48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0" name="Ovale 49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1" name="Ovale 50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2" name="Ovale 51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3" name="Ovale 52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54" name="Gruppo 53"/>
            <p:cNvGrpSpPr/>
            <p:nvPr/>
          </p:nvGrpSpPr>
          <p:grpSpPr>
            <a:xfrm>
              <a:off x="4385160" y="3861048"/>
              <a:ext cx="4536504" cy="648072"/>
              <a:chOff x="4355976" y="2132856"/>
              <a:chExt cx="4536504" cy="648072"/>
            </a:xfrm>
          </p:grpSpPr>
          <p:sp>
            <p:nvSpPr>
              <p:cNvPr id="55" name="Ovale 54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6" name="Ovale 55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7" name="Ovale 56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8" name="Ovale 57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9" name="Ovale 58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0" name="Ovale 59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1" name="Ovale 60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2" name="Ovale 61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3" name="Ovale 62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4" name="Gruppo 63"/>
            <p:cNvGrpSpPr/>
            <p:nvPr/>
          </p:nvGrpSpPr>
          <p:grpSpPr>
            <a:xfrm>
              <a:off x="4394888" y="4437112"/>
              <a:ext cx="4536504" cy="648072"/>
              <a:chOff x="4355976" y="2132856"/>
              <a:chExt cx="4536504" cy="648072"/>
            </a:xfrm>
          </p:grpSpPr>
          <p:sp>
            <p:nvSpPr>
              <p:cNvPr id="65" name="Ovale 64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6" name="Ovale 65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7" name="Ovale 66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8" name="Ovale 67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9" name="Ovale 68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0" name="Ovale 69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1" name="Ovale 70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2" name="Ovale 71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3" name="Ovale 72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4" name="Gruppo 73"/>
            <p:cNvGrpSpPr/>
            <p:nvPr/>
          </p:nvGrpSpPr>
          <p:grpSpPr>
            <a:xfrm>
              <a:off x="4385160" y="5013176"/>
              <a:ext cx="4536504" cy="648072"/>
              <a:chOff x="4355976" y="2132856"/>
              <a:chExt cx="4536504" cy="648072"/>
            </a:xfrm>
          </p:grpSpPr>
          <p:sp>
            <p:nvSpPr>
              <p:cNvPr id="75" name="Ovale 74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6" name="Ovale 75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7" name="Ovale 76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8" name="Ovale 77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9" name="Ovale 78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0" name="Ovale 79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1" name="Ovale 80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2" name="Ovale 81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3" name="Ovale 82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84" name="Gruppo 83"/>
            <p:cNvGrpSpPr/>
            <p:nvPr/>
          </p:nvGrpSpPr>
          <p:grpSpPr>
            <a:xfrm>
              <a:off x="4375432" y="5589240"/>
              <a:ext cx="4536504" cy="648072"/>
              <a:chOff x="4355976" y="2132856"/>
              <a:chExt cx="4536504" cy="648072"/>
            </a:xfrm>
          </p:grpSpPr>
          <p:sp>
            <p:nvSpPr>
              <p:cNvPr id="85" name="Ovale 84"/>
              <p:cNvSpPr/>
              <p:nvPr/>
            </p:nvSpPr>
            <p:spPr>
              <a:xfrm>
                <a:off x="435597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6" name="Ovale 85"/>
              <p:cNvSpPr/>
              <p:nvPr/>
            </p:nvSpPr>
            <p:spPr>
              <a:xfrm>
                <a:off x="486003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7" name="Ovale 86"/>
              <p:cNvSpPr/>
              <p:nvPr/>
            </p:nvSpPr>
            <p:spPr>
              <a:xfrm>
                <a:off x="536408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8" name="Ovale 87"/>
              <p:cNvSpPr/>
              <p:nvPr/>
            </p:nvSpPr>
            <p:spPr>
              <a:xfrm>
                <a:off x="586814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9" name="Ovale 88"/>
              <p:cNvSpPr/>
              <p:nvPr/>
            </p:nvSpPr>
            <p:spPr>
              <a:xfrm>
                <a:off x="6372200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90" name="Ovale 89"/>
              <p:cNvSpPr/>
              <p:nvPr/>
            </p:nvSpPr>
            <p:spPr>
              <a:xfrm>
                <a:off x="6876256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91" name="Ovale 90"/>
              <p:cNvSpPr/>
              <p:nvPr/>
            </p:nvSpPr>
            <p:spPr>
              <a:xfrm>
                <a:off x="7380312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92" name="Ovale 91"/>
              <p:cNvSpPr/>
              <p:nvPr/>
            </p:nvSpPr>
            <p:spPr>
              <a:xfrm>
                <a:off x="7884368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93" name="Ovale 92"/>
              <p:cNvSpPr/>
              <p:nvPr/>
            </p:nvSpPr>
            <p:spPr>
              <a:xfrm>
                <a:off x="8388424" y="2132856"/>
                <a:ext cx="504056" cy="648072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23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Re-</a:t>
            </a:r>
            <a:r>
              <a:rPr lang="en-US" dirty="0" err="1" smtClean="0"/>
              <a:t>identificazione</a:t>
            </a:r>
            <a:r>
              <a:rPr lang="en-US" dirty="0" smtClean="0"/>
              <a:t> (ii)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Obiettivo</a:t>
            </a:r>
            <a:r>
              <a:rPr lang="en-US" b="1" dirty="0" smtClean="0"/>
              <a:t> </a:t>
            </a:r>
            <a:r>
              <a:rPr lang="en-US" b="1" dirty="0" err="1" smtClean="0"/>
              <a:t>della</a:t>
            </a:r>
            <a:r>
              <a:rPr lang="en-US" b="1" dirty="0" smtClean="0"/>
              <a:t> </a:t>
            </a:r>
            <a:r>
              <a:rPr lang="en-US" b="1" dirty="0" err="1" smtClean="0"/>
              <a:t>tesina</a:t>
            </a:r>
            <a:endParaRPr lang="en-US" b="1" dirty="0" smtClean="0"/>
          </a:p>
          <a:p>
            <a:pPr lvl="1"/>
            <a:r>
              <a:rPr lang="en-US" dirty="0" smtClean="0"/>
              <a:t>Il </a:t>
            </a:r>
            <a:r>
              <a:rPr lang="en-US" dirty="0" err="1" smtClean="0"/>
              <a:t>progetto</a:t>
            </a:r>
            <a:r>
              <a:rPr lang="en-US" dirty="0" smtClean="0"/>
              <a:t> </a:t>
            </a:r>
            <a:r>
              <a:rPr lang="en-US" dirty="0" err="1" smtClean="0"/>
              <a:t>consiste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</a:t>
            </a:r>
            <a:r>
              <a:rPr lang="en-US" dirty="0" err="1" smtClean="0"/>
              <a:t>utilizzare</a:t>
            </a:r>
            <a:r>
              <a:rPr lang="en-US" dirty="0" smtClean="0"/>
              <a:t> software </a:t>
            </a:r>
            <a:r>
              <a:rPr lang="en-US" dirty="0" err="1" smtClean="0"/>
              <a:t>sviluppato</a:t>
            </a:r>
            <a:r>
              <a:rPr lang="en-US" dirty="0" smtClean="0"/>
              <a:t> in VIPS (=</a:t>
            </a:r>
            <a:r>
              <a:rPr lang="en-US" dirty="0" err="1" smtClean="0"/>
              <a:t>capire</a:t>
            </a:r>
            <a:r>
              <a:rPr lang="en-US" dirty="0" smtClean="0"/>
              <a:t> </a:t>
            </a:r>
            <a:r>
              <a:rPr lang="en-US" dirty="0" err="1" smtClean="0"/>
              <a:t>codice</a:t>
            </a:r>
            <a:r>
              <a:rPr lang="en-US" dirty="0" smtClean="0"/>
              <a:t>, </a:t>
            </a:r>
            <a:r>
              <a:rPr lang="en-US" dirty="0" err="1" smtClean="0"/>
              <a:t>eventualmente</a:t>
            </a:r>
            <a:r>
              <a:rPr lang="en-US" dirty="0" smtClean="0"/>
              <a:t> </a:t>
            </a:r>
            <a:r>
              <a:rPr lang="en-US" dirty="0" err="1" smtClean="0"/>
              <a:t>migliorare</a:t>
            </a:r>
            <a:r>
              <a:rPr lang="en-US" dirty="0" smtClean="0"/>
              <a:t> le performance) e </a:t>
            </a:r>
            <a:r>
              <a:rPr lang="en-US" dirty="0" err="1" smtClean="0"/>
              <a:t>costruire</a:t>
            </a:r>
            <a:r>
              <a:rPr lang="en-US" dirty="0" smtClean="0"/>
              <a:t> un </a:t>
            </a:r>
            <a:r>
              <a:rPr lang="en-US" dirty="0" err="1" smtClean="0"/>
              <a:t>prototipo</a:t>
            </a:r>
            <a:r>
              <a:rPr lang="en-US" dirty="0" smtClean="0"/>
              <a:t> a due </a:t>
            </a:r>
            <a:r>
              <a:rPr lang="en-US" dirty="0" err="1" smtClean="0"/>
              <a:t>telecamere</a:t>
            </a:r>
            <a:r>
              <a:rPr lang="en-US" dirty="0" smtClean="0"/>
              <a:t> per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riconoscimento</a:t>
            </a:r>
            <a:endParaRPr lang="en-US" dirty="0" smtClean="0"/>
          </a:p>
          <a:p>
            <a:r>
              <a:rPr lang="en-US" b="1" dirty="0" err="1" smtClean="0"/>
              <a:t>Estensione</a:t>
            </a:r>
            <a:r>
              <a:rPr lang="en-US" b="1" dirty="0" smtClean="0"/>
              <a:t> a </a:t>
            </a:r>
            <a:r>
              <a:rPr lang="en-US" b="1" dirty="0" err="1" smtClean="0"/>
              <a:t>tesi</a:t>
            </a:r>
            <a:r>
              <a:rPr lang="en-US" b="1" dirty="0" smtClean="0"/>
              <a:t>/stage</a:t>
            </a:r>
          </a:p>
          <a:p>
            <a:pPr lvl="1"/>
            <a:r>
              <a:rPr lang="en-US" dirty="0" smtClean="0"/>
              <a:t>Come </a:t>
            </a:r>
            <a:r>
              <a:rPr lang="en-US" dirty="0" err="1" smtClean="0"/>
              <a:t>sopra</a:t>
            </a:r>
            <a:r>
              <a:rPr lang="en-US" dirty="0" smtClean="0"/>
              <a:t>… ma </a:t>
            </a:r>
            <a:r>
              <a:rPr lang="en-US" dirty="0" err="1" smtClean="0"/>
              <a:t>più</a:t>
            </a:r>
            <a:r>
              <a:rPr lang="en-US" dirty="0" smtClean="0"/>
              <a:t> </a:t>
            </a:r>
            <a:r>
              <a:rPr lang="en-US" dirty="0" err="1" smtClean="0"/>
              <a:t>performante</a:t>
            </a:r>
            <a:r>
              <a:rPr lang="en-US" dirty="0" smtClean="0"/>
              <a:t> (</a:t>
            </a:r>
            <a:r>
              <a:rPr lang="en-US" dirty="0" err="1" smtClean="0"/>
              <a:t>uso</a:t>
            </a:r>
            <a:r>
              <a:rPr lang="en-US" dirty="0" smtClean="0"/>
              <a:t> di </a:t>
            </a:r>
            <a:r>
              <a:rPr lang="en-US" dirty="0" err="1" smtClean="0"/>
              <a:t>tecniche</a:t>
            </a:r>
            <a:r>
              <a:rPr lang="en-US" dirty="0" smtClean="0"/>
              <a:t> </a:t>
            </a:r>
            <a:r>
              <a:rPr lang="en-US" dirty="0" err="1" smtClean="0"/>
              <a:t>avanzate</a:t>
            </a:r>
            <a:r>
              <a:rPr lang="en-US" dirty="0" smtClean="0"/>
              <a:t>)!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2996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642"/>
            <a:ext cx="4924400" cy="675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34" y="1916832"/>
            <a:ext cx="19907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95536" y="767606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latin typeface="Impact" pitchFamily="34" charset="0"/>
              </a:rPr>
              <a:t>Custom </a:t>
            </a:r>
            <a:r>
              <a:rPr lang="it-IT" sz="3200" b="1" dirty="0" err="1" smtClean="0">
                <a:latin typeface="Impact" pitchFamily="34" charset="0"/>
              </a:rPr>
              <a:t>Pictorial</a:t>
            </a:r>
            <a:r>
              <a:rPr lang="it-IT" sz="3200" b="1" dirty="0" smtClean="0">
                <a:latin typeface="Impact" pitchFamily="34" charset="0"/>
              </a:rPr>
              <a:t> </a:t>
            </a:r>
            <a:r>
              <a:rPr lang="it-IT" sz="3200" b="1" dirty="0" err="1" smtClean="0">
                <a:latin typeface="Impact" pitchFamily="34" charset="0"/>
              </a:rPr>
              <a:t>Structures</a:t>
            </a:r>
            <a:endParaRPr lang="it-IT" sz="3200" b="1" dirty="0"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34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4) Re-</a:t>
            </a:r>
            <a:r>
              <a:rPr lang="en-US" b="1" dirty="0" err="1" smtClean="0"/>
              <a:t>identificazione</a:t>
            </a:r>
            <a:r>
              <a:rPr lang="en-US" b="1" dirty="0" smtClean="0"/>
              <a:t> 3D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 smtClean="0"/>
              <a:t>Re-</a:t>
            </a:r>
            <a:r>
              <a:rPr lang="en-US" dirty="0" err="1" smtClean="0"/>
              <a:t>identificazione</a:t>
            </a:r>
            <a:r>
              <a:rPr lang="en-US" dirty="0" smtClean="0"/>
              <a:t> 3D: </a:t>
            </a:r>
            <a:r>
              <a:rPr lang="en-US" dirty="0" err="1" smtClean="0"/>
              <a:t>riconoscere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persona in </a:t>
            </a:r>
            <a:r>
              <a:rPr lang="en-US" dirty="0" err="1" smtClean="0"/>
              <a:t>differenti</a:t>
            </a:r>
            <a:r>
              <a:rPr lang="en-US" dirty="0" smtClean="0"/>
              <a:t> </a:t>
            </a:r>
            <a:r>
              <a:rPr lang="en-US" dirty="0" err="1" smtClean="0"/>
              <a:t>locazioni</a:t>
            </a:r>
            <a:r>
              <a:rPr lang="en-US" dirty="0" smtClean="0"/>
              <a:t> </a:t>
            </a:r>
            <a:r>
              <a:rPr lang="en-US" dirty="0" err="1" smtClean="0"/>
              <a:t>attraverso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“rete” di </a:t>
            </a:r>
            <a:r>
              <a:rPr lang="en-US" dirty="0" err="1" smtClean="0"/>
              <a:t>telecamere</a:t>
            </a:r>
            <a:r>
              <a:rPr lang="en-US" dirty="0" smtClean="0"/>
              <a:t> Kinect </a:t>
            </a:r>
          </a:p>
          <a:p>
            <a:r>
              <a:rPr lang="en-US" b="1" dirty="0" err="1" smtClean="0"/>
              <a:t>Progetto</a:t>
            </a:r>
            <a:r>
              <a:rPr lang="en-US" b="1" dirty="0" smtClean="0"/>
              <a:t> </a:t>
            </a:r>
            <a:r>
              <a:rPr lang="en-US" b="1" dirty="0" err="1" smtClean="0"/>
              <a:t>congiunto</a:t>
            </a:r>
            <a:r>
              <a:rPr lang="en-US" b="1" dirty="0" smtClean="0"/>
              <a:t> TTR + VC</a:t>
            </a:r>
          </a:p>
          <a:p>
            <a:r>
              <a:rPr lang="en-US" b="1" dirty="0" err="1" smtClean="0"/>
              <a:t>Obiettivo</a:t>
            </a:r>
            <a:r>
              <a:rPr lang="en-US" b="1" dirty="0" smtClean="0"/>
              <a:t> </a:t>
            </a:r>
            <a:r>
              <a:rPr lang="en-US" b="1" dirty="0" err="1" smtClean="0"/>
              <a:t>della</a:t>
            </a:r>
            <a:r>
              <a:rPr lang="en-US" b="1" dirty="0" smtClean="0"/>
              <a:t> </a:t>
            </a:r>
            <a:r>
              <a:rPr lang="en-US" b="1" dirty="0" err="1" smtClean="0"/>
              <a:t>tesina</a:t>
            </a:r>
            <a:endParaRPr lang="en-US" b="1" dirty="0" smtClean="0"/>
          </a:p>
          <a:p>
            <a:pPr lvl="1"/>
            <a:r>
              <a:rPr lang="en-US" dirty="0" err="1" smtClean="0"/>
              <a:t>usare</a:t>
            </a:r>
            <a:r>
              <a:rPr lang="en-US" dirty="0" smtClean="0"/>
              <a:t> </a:t>
            </a:r>
            <a:r>
              <a:rPr lang="en-US" dirty="0" err="1" smtClean="0"/>
              <a:t>codice</a:t>
            </a:r>
            <a:r>
              <a:rPr lang="en-US" dirty="0" smtClean="0"/>
              <a:t> pre-</a:t>
            </a:r>
            <a:r>
              <a:rPr lang="en-US" dirty="0" err="1" smtClean="0"/>
              <a:t>esistente</a:t>
            </a:r>
            <a:r>
              <a:rPr lang="en-US" dirty="0" smtClean="0"/>
              <a:t> o </a:t>
            </a:r>
            <a:r>
              <a:rPr lang="en-US" dirty="0" err="1" smtClean="0"/>
              <a:t>sviluppare</a:t>
            </a:r>
            <a:r>
              <a:rPr lang="en-US" dirty="0" smtClean="0"/>
              <a:t> </a:t>
            </a:r>
            <a:r>
              <a:rPr lang="en-US" dirty="0" err="1" smtClean="0"/>
              <a:t>codice</a:t>
            </a:r>
            <a:r>
              <a:rPr lang="en-US" dirty="0" smtClean="0"/>
              <a:t> per </a:t>
            </a:r>
          </a:p>
          <a:p>
            <a:pPr lvl="2"/>
            <a:r>
              <a:rPr lang="en-US" dirty="0" err="1" smtClean="0"/>
              <a:t>l’acquisizione</a:t>
            </a:r>
            <a:r>
              <a:rPr lang="en-US" dirty="0" smtClean="0"/>
              <a:t> di un </a:t>
            </a:r>
            <a:r>
              <a:rPr lang="en-US" dirty="0" err="1" smtClean="0"/>
              <a:t>corpo</a:t>
            </a:r>
            <a:r>
              <a:rPr lang="en-US" dirty="0" smtClean="0"/>
              <a:t> </a:t>
            </a:r>
            <a:r>
              <a:rPr lang="en-US" dirty="0" err="1" smtClean="0"/>
              <a:t>tramite</a:t>
            </a:r>
            <a:r>
              <a:rPr lang="en-US" dirty="0" smtClean="0"/>
              <a:t> </a:t>
            </a:r>
            <a:r>
              <a:rPr lang="en-US" dirty="0" err="1" smtClean="0"/>
              <a:t>kinect</a:t>
            </a:r>
            <a:r>
              <a:rPr lang="en-US" dirty="0" smtClean="0"/>
              <a:t> </a:t>
            </a:r>
          </a:p>
          <a:p>
            <a:pPr lvl="2"/>
            <a:r>
              <a:rPr lang="en-US" dirty="0" err="1" smtClean="0"/>
              <a:t>L’estrazione</a:t>
            </a:r>
            <a:r>
              <a:rPr lang="en-US" dirty="0" smtClean="0"/>
              <a:t> di </a:t>
            </a:r>
            <a:r>
              <a:rPr lang="en-US" dirty="0" err="1" smtClean="0"/>
              <a:t>caratteristiche</a:t>
            </a:r>
            <a:r>
              <a:rPr lang="en-US" dirty="0" smtClean="0"/>
              <a:t> </a:t>
            </a:r>
            <a:r>
              <a:rPr lang="en-US" dirty="0" err="1" smtClean="0"/>
              <a:t>salienti</a:t>
            </a:r>
            <a:endParaRPr lang="en-US" dirty="0" smtClean="0"/>
          </a:p>
          <a:p>
            <a:pPr lvl="2"/>
            <a:r>
              <a:rPr lang="en-US" dirty="0" smtClean="0"/>
              <a:t>La re-</a:t>
            </a:r>
            <a:r>
              <a:rPr lang="en-US" dirty="0" err="1" smtClean="0"/>
              <a:t>identificazione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5999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Re-</a:t>
            </a:r>
            <a:r>
              <a:rPr lang="en-US" b="1" dirty="0" err="1" smtClean="0"/>
              <a:t>identificazione</a:t>
            </a:r>
            <a:r>
              <a:rPr lang="en-US" b="1" dirty="0" smtClean="0"/>
              <a:t> 3D (ii)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 err="1" smtClean="0"/>
              <a:t>Perche</a:t>
            </a:r>
            <a:r>
              <a:rPr lang="en-US" dirty="0" smtClean="0"/>
              <a:t>’ 3D?</a:t>
            </a:r>
          </a:p>
          <a:p>
            <a:pPr lvl="1"/>
            <a:r>
              <a:rPr lang="en-US" dirty="0" err="1" smtClean="0"/>
              <a:t>Meno</a:t>
            </a:r>
            <a:r>
              <a:rPr lang="en-US" dirty="0" smtClean="0"/>
              <a:t> </a:t>
            </a:r>
            <a:r>
              <a:rPr lang="en-US" dirty="0" err="1" smtClean="0"/>
              <a:t>potente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re-</a:t>
            </a:r>
            <a:r>
              <a:rPr lang="en-US" dirty="0" err="1" smtClean="0"/>
              <a:t>identificazione</a:t>
            </a:r>
            <a:r>
              <a:rPr lang="en-US" dirty="0" smtClean="0"/>
              <a:t> 2D, </a:t>
            </a:r>
            <a:r>
              <a:rPr lang="en-US" dirty="0" err="1" smtClean="0"/>
              <a:t>permette</a:t>
            </a:r>
            <a:r>
              <a:rPr lang="en-US" dirty="0" smtClean="0"/>
              <a:t> </a:t>
            </a:r>
            <a:r>
              <a:rPr lang="en-US" dirty="0" err="1" smtClean="0"/>
              <a:t>però</a:t>
            </a:r>
            <a:r>
              <a:rPr lang="en-US" dirty="0" smtClean="0"/>
              <a:t> di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invarianti</a:t>
            </a:r>
            <a:r>
              <a:rPr lang="en-US" dirty="0" smtClean="0"/>
              <a:t> al </a:t>
            </a:r>
            <a:r>
              <a:rPr lang="en-US" dirty="0" err="1" smtClean="0"/>
              <a:t>vestiario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15879"/>
            <a:ext cx="3600400" cy="323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72" y="3501008"/>
            <a:ext cx="3156006" cy="2699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33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Re-</a:t>
            </a:r>
            <a:r>
              <a:rPr lang="en-US" b="1" dirty="0" err="1" smtClean="0"/>
              <a:t>identificazione</a:t>
            </a:r>
            <a:r>
              <a:rPr lang="en-US" b="1" dirty="0" smtClean="0"/>
              <a:t> 3D (iii)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3898776" cy="4781128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Estensione</a:t>
            </a:r>
            <a:r>
              <a:rPr lang="en-US" b="1" dirty="0" smtClean="0"/>
              <a:t> a stage/</a:t>
            </a:r>
            <a:r>
              <a:rPr lang="en-US" b="1" dirty="0" err="1" smtClean="0"/>
              <a:t>tesi</a:t>
            </a:r>
            <a:endParaRPr lang="en-US" b="1" dirty="0" smtClean="0"/>
          </a:p>
          <a:p>
            <a:pPr lvl="1"/>
            <a:r>
              <a:rPr lang="en-US" dirty="0" smtClean="0"/>
              <a:t>Come </a:t>
            </a:r>
            <a:r>
              <a:rPr lang="en-US" dirty="0" err="1" smtClean="0"/>
              <a:t>sopra</a:t>
            </a:r>
            <a:r>
              <a:rPr lang="en-US" dirty="0" smtClean="0"/>
              <a:t>… ma </a:t>
            </a:r>
            <a:r>
              <a:rPr lang="en-US" dirty="0" err="1" smtClean="0"/>
              <a:t>più</a:t>
            </a:r>
            <a:r>
              <a:rPr lang="en-US" dirty="0" smtClean="0"/>
              <a:t> </a:t>
            </a:r>
            <a:r>
              <a:rPr lang="en-US" dirty="0" err="1" smtClean="0"/>
              <a:t>performante</a:t>
            </a:r>
            <a:r>
              <a:rPr lang="en-US" dirty="0" smtClean="0"/>
              <a:t> (</a:t>
            </a:r>
            <a:r>
              <a:rPr lang="en-US" dirty="0" err="1" smtClean="0"/>
              <a:t>uso</a:t>
            </a:r>
            <a:r>
              <a:rPr lang="en-US" dirty="0" smtClean="0"/>
              <a:t> di </a:t>
            </a:r>
            <a:r>
              <a:rPr lang="en-US" dirty="0" err="1" smtClean="0"/>
              <a:t>tecniche</a:t>
            </a:r>
            <a:r>
              <a:rPr lang="en-US" dirty="0" smtClean="0"/>
              <a:t> </a:t>
            </a:r>
            <a:r>
              <a:rPr lang="en-US" dirty="0" err="1" smtClean="0"/>
              <a:t>avanzate</a:t>
            </a:r>
            <a:r>
              <a:rPr lang="en-US" dirty="0" smtClean="0"/>
              <a:t>)!</a:t>
            </a:r>
            <a:endParaRPr lang="it-IT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00" y="1340768"/>
            <a:ext cx="5112568" cy="483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41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5) </a:t>
            </a:r>
            <a:r>
              <a:rPr lang="en-US" b="1" dirty="0" err="1" smtClean="0"/>
              <a:t>Riconoscimento</a:t>
            </a:r>
            <a:r>
              <a:rPr lang="en-US" b="1" dirty="0" smtClean="0"/>
              <a:t> </a:t>
            </a:r>
            <a:r>
              <a:rPr lang="en-US" b="1" dirty="0" err="1" smtClean="0"/>
              <a:t>facciale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VIPS e’ </a:t>
            </a:r>
            <a:r>
              <a:rPr lang="en-US" dirty="0" err="1" smtClean="0"/>
              <a:t>stata</a:t>
            </a:r>
            <a:r>
              <a:rPr lang="en-US" dirty="0" smtClean="0"/>
              <a:t> </a:t>
            </a:r>
            <a:r>
              <a:rPr lang="en-US" dirty="0" err="1" smtClean="0"/>
              <a:t>progettata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implementata</a:t>
            </a:r>
            <a:r>
              <a:rPr lang="en-US" dirty="0" smtClean="0"/>
              <a:t> </a:t>
            </a:r>
            <a:r>
              <a:rPr lang="en-US" dirty="0" err="1" smtClean="0"/>
              <a:t>un’interfaccia</a:t>
            </a:r>
            <a:r>
              <a:rPr lang="en-US" dirty="0" smtClean="0"/>
              <a:t> per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riconoscimento</a:t>
            </a:r>
            <a:r>
              <a:rPr lang="en-US" dirty="0" smtClean="0"/>
              <a:t> </a:t>
            </a:r>
            <a:r>
              <a:rPr lang="en-US" dirty="0" err="1" smtClean="0"/>
              <a:t>facciale</a:t>
            </a:r>
            <a:r>
              <a:rPr lang="en-US" dirty="0" smtClean="0"/>
              <a:t> (</a:t>
            </a:r>
            <a:r>
              <a:rPr lang="en-US" dirty="0" err="1" smtClean="0"/>
              <a:t>visibile</a:t>
            </a:r>
            <a:r>
              <a:rPr lang="en-US" dirty="0" smtClean="0"/>
              <a:t> in Lab. VIPS1)</a:t>
            </a:r>
          </a:p>
          <a:p>
            <a:r>
              <a:rPr lang="en-US" b="1" dirty="0" err="1" smtClean="0"/>
              <a:t>Obiettivo</a:t>
            </a:r>
            <a:r>
              <a:rPr lang="en-US" b="1" dirty="0" smtClean="0"/>
              <a:t> </a:t>
            </a:r>
            <a:r>
              <a:rPr lang="en-US" b="1" dirty="0" err="1" smtClean="0"/>
              <a:t>della</a:t>
            </a:r>
            <a:r>
              <a:rPr lang="en-US" b="1" dirty="0" smtClean="0"/>
              <a:t> </a:t>
            </a:r>
            <a:r>
              <a:rPr lang="en-US" b="1" dirty="0" err="1" smtClean="0"/>
              <a:t>tesina</a:t>
            </a:r>
            <a:endParaRPr lang="en-US" b="1" dirty="0" smtClean="0"/>
          </a:p>
          <a:p>
            <a:pPr lvl="1"/>
            <a:r>
              <a:rPr lang="en-US" dirty="0" err="1" smtClean="0"/>
              <a:t>Migliorare</a:t>
            </a:r>
            <a:r>
              <a:rPr lang="en-US" dirty="0" smtClean="0"/>
              <a:t> le performance </a:t>
            </a:r>
            <a:r>
              <a:rPr lang="en-US" dirty="0" err="1" smtClean="0"/>
              <a:t>dell’applicazione</a:t>
            </a:r>
            <a:r>
              <a:rPr lang="en-US" dirty="0" smtClean="0"/>
              <a:t>, </a:t>
            </a:r>
            <a:r>
              <a:rPr lang="en-US" dirty="0" err="1" smtClean="0"/>
              <a:t>implementando</a:t>
            </a:r>
            <a:r>
              <a:rPr lang="en-US" dirty="0" smtClean="0"/>
              <a:t> le </a:t>
            </a:r>
            <a:r>
              <a:rPr lang="en-US" dirty="0" err="1" smtClean="0"/>
              <a:t>tecniche</a:t>
            </a:r>
            <a:r>
              <a:rPr lang="en-US" dirty="0" smtClean="0"/>
              <a:t> di </a:t>
            </a:r>
            <a:r>
              <a:rPr lang="en-US" dirty="0" err="1" smtClean="0"/>
              <a:t>eigenfaces</a:t>
            </a:r>
            <a:r>
              <a:rPr lang="en-US" dirty="0" smtClean="0"/>
              <a:t> come </a:t>
            </a:r>
            <a:r>
              <a:rPr lang="en-US" dirty="0" err="1" smtClean="0"/>
              <a:t>studiate</a:t>
            </a:r>
            <a:r>
              <a:rPr lang="en-US" dirty="0" smtClean="0"/>
              <a:t> a </a:t>
            </a:r>
            <a:r>
              <a:rPr lang="en-US" dirty="0" err="1" smtClean="0"/>
              <a:t>lezione</a:t>
            </a:r>
            <a:endParaRPr lang="en-US" dirty="0" smtClean="0"/>
          </a:p>
          <a:p>
            <a:pPr lvl="1"/>
            <a:r>
              <a:rPr lang="en-US" dirty="0" err="1" smtClean="0"/>
              <a:t>Provare</a:t>
            </a:r>
            <a:r>
              <a:rPr lang="en-US" dirty="0" smtClean="0"/>
              <a:t> </a:t>
            </a:r>
            <a:r>
              <a:rPr lang="en-US" dirty="0" err="1" smtClean="0"/>
              <a:t>l’algoritmo</a:t>
            </a:r>
            <a:r>
              <a:rPr lang="en-US" dirty="0" smtClean="0"/>
              <a:t> </a:t>
            </a:r>
            <a:r>
              <a:rPr lang="en-US" dirty="0" err="1" smtClean="0"/>
              <a:t>fisherfaces</a:t>
            </a:r>
            <a:endParaRPr lang="en-US" dirty="0" smtClean="0"/>
          </a:p>
          <a:p>
            <a:r>
              <a:rPr lang="en-US" b="1" dirty="0" err="1" smtClean="0"/>
              <a:t>Estensione</a:t>
            </a:r>
            <a:r>
              <a:rPr lang="en-US" b="1" dirty="0" smtClean="0"/>
              <a:t> a stage/</a:t>
            </a:r>
            <a:r>
              <a:rPr lang="en-US" b="1" dirty="0" err="1" smtClean="0"/>
              <a:t>tesi</a:t>
            </a:r>
            <a:r>
              <a:rPr lang="en-US" b="1" dirty="0" smtClean="0"/>
              <a:t>: </a:t>
            </a:r>
            <a:r>
              <a:rPr lang="it-IT" dirty="0" smtClean="0"/>
              <a:t>riconoscimento… su </a:t>
            </a:r>
            <a:r>
              <a:rPr lang="it-IT" dirty="0" err="1" smtClean="0"/>
              <a:t>smartphone</a:t>
            </a:r>
            <a:r>
              <a:rPr lang="it-IT" dirty="0" smtClean="0"/>
              <a:t>!</a:t>
            </a:r>
            <a:endParaRPr lang="en-US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326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1) Topic modeling</a:t>
            </a:r>
            <a:endParaRPr lang="it-IT" b="1" dirty="0"/>
          </a:p>
        </p:txBody>
      </p:sp>
      <p:grpSp>
        <p:nvGrpSpPr>
          <p:cNvPr id="4" name="Gruppo 3"/>
          <p:cNvGrpSpPr/>
          <p:nvPr/>
        </p:nvGrpSpPr>
        <p:grpSpPr>
          <a:xfrm>
            <a:off x="642275" y="2799997"/>
            <a:ext cx="7286575" cy="629032"/>
            <a:chOff x="683568" y="3284602"/>
            <a:chExt cx="7286575" cy="62903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3284984"/>
              <a:ext cx="3619500" cy="619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3284984"/>
              <a:ext cx="2419350" cy="628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3318" y="3284602"/>
              <a:ext cx="1266825" cy="629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211" y="3369200"/>
            <a:ext cx="500062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747" y="2024103"/>
            <a:ext cx="22479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651" y="3736483"/>
            <a:ext cx="36004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53644"/>
            <a:ext cx="807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06" y="1876565"/>
            <a:ext cx="4006138" cy="86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Segnaposto contenuto 2"/>
          <p:cNvSpPr>
            <a:spLocks noGrp="1"/>
          </p:cNvSpPr>
          <p:nvPr>
            <p:ph idx="1"/>
          </p:nvPr>
        </p:nvSpPr>
        <p:spPr>
          <a:xfrm>
            <a:off x="467544" y="5052317"/>
            <a:ext cx="8229600" cy="1617043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Agenzie</a:t>
            </a:r>
            <a:r>
              <a:rPr lang="en-US" sz="2400" dirty="0" smtClean="0"/>
              <a:t> di </a:t>
            </a:r>
            <a:r>
              <a:rPr lang="en-US" sz="2400" dirty="0" err="1" smtClean="0"/>
              <a:t>monitoraggio</a:t>
            </a:r>
            <a:r>
              <a:rPr lang="en-US" sz="2400" dirty="0" smtClean="0"/>
              <a:t> media</a:t>
            </a:r>
            <a:r>
              <a:rPr lang="it-IT" sz="2400" dirty="0" smtClean="0"/>
              <a:t>: producono dossier analizzando quotidiani, Internet, etc. in cerca di </a:t>
            </a:r>
            <a:r>
              <a:rPr lang="it-IT" sz="2400" b="1" dirty="0" smtClean="0"/>
              <a:t>notizie</a:t>
            </a:r>
            <a:r>
              <a:rPr lang="it-IT" sz="2400" dirty="0" smtClean="0"/>
              <a:t> attinenti un soggetto che è stato richiesto (</a:t>
            </a:r>
            <a:r>
              <a:rPr lang="it-IT" sz="2400" dirty="0" err="1" smtClean="0"/>
              <a:t>es.:Berlusconi</a:t>
            </a:r>
            <a:r>
              <a:rPr lang="it-IT" sz="2400" dirty="0" smtClean="0"/>
              <a:t>)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0908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6) </a:t>
            </a:r>
            <a:r>
              <a:rPr lang="en-US" b="1" dirty="0" err="1" smtClean="0"/>
              <a:t>Riconoscimento</a:t>
            </a:r>
            <a:r>
              <a:rPr lang="en-US" b="1" dirty="0" smtClean="0"/>
              <a:t> </a:t>
            </a:r>
            <a:r>
              <a:rPr lang="en-US" b="1" dirty="0" err="1" smtClean="0"/>
              <a:t>facciale</a:t>
            </a:r>
            <a:r>
              <a:rPr lang="en-US" b="1" dirty="0" smtClean="0"/>
              <a:t> 3D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514116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 VIPS </a:t>
            </a:r>
            <a:r>
              <a:rPr lang="en-GB" dirty="0" smtClean="0"/>
              <a:t>e’ </a:t>
            </a:r>
            <a:r>
              <a:rPr lang="en-GB" dirty="0" err="1" smtClean="0"/>
              <a:t>stato</a:t>
            </a:r>
            <a:r>
              <a:rPr lang="en-GB" dirty="0" smtClean="0"/>
              <a:t> </a:t>
            </a:r>
            <a:r>
              <a:rPr lang="en-GB" dirty="0" err="1" smtClean="0"/>
              <a:t>sviluppato</a:t>
            </a:r>
            <a:r>
              <a:rPr lang="en-GB" dirty="0" smtClean="0"/>
              <a:t> un </a:t>
            </a:r>
            <a:r>
              <a:rPr lang="en-GB" dirty="0" err="1" smtClean="0"/>
              <a:t>algoritmo</a:t>
            </a:r>
            <a:r>
              <a:rPr lang="en-GB" dirty="0" smtClean="0"/>
              <a:t> di </a:t>
            </a:r>
            <a:r>
              <a:rPr lang="en-GB" dirty="0" err="1" smtClean="0"/>
              <a:t>riconoscimento</a:t>
            </a:r>
            <a:r>
              <a:rPr lang="en-GB" dirty="0" smtClean="0"/>
              <a:t> </a:t>
            </a:r>
            <a:r>
              <a:rPr lang="en-GB" dirty="0" err="1" smtClean="0"/>
              <a:t>facciale</a:t>
            </a:r>
            <a:r>
              <a:rPr lang="en-GB" dirty="0" smtClean="0"/>
              <a:t> 3D</a:t>
            </a:r>
          </a:p>
          <a:p>
            <a:r>
              <a:rPr lang="en-GB" dirty="0" err="1" smtClean="0"/>
              <a:t>L’idea</a:t>
            </a:r>
            <a:r>
              <a:rPr lang="en-GB" dirty="0" smtClean="0"/>
              <a:t> e’ di </a:t>
            </a:r>
            <a:r>
              <a:rPr lang="en-GB" dirty="0" err="1" smtClean="0"/>
              <a:t>descrivere</a:t>
            </a:r>
            <a:r>
              <a:rPr lang="en-GB" dirty="0" smtClean="0"/>
              <a:t> </a:t>
            </a:r>
            <a:r>
              <a:rPr lang="en-GB" dirty="0" err="1" smtClean="0"/>
              <a:t>punti</a:t>
            </a:r>
            <a:r>
              <a:rPr lang="en-GB" dirty="0" smtClean="0"/>
              <a:t> </a:t>
            </a:r>
            <a:r>
              <a:rPr lang="en-GB" dirty="0" err="1" smtClean="0"/>
              <a:t>salienti</a:t>
            </a:r>
            <a:r>
              <a:rPr lang="en-GB" dirty="0" smtClean="0"/>
              <a:t> del </a:t>
            </a:r>
            <a:r>
              <a:rPr lang="en-GB" dirty="0" err="1" smtClean="0"/>
              <a:t>volto</a:t>
            </a:r>
            <a:r>
              <a:rPr lang="en-GB" dirty="0" smtClean="0"/>
              <a:t> con </a:t>
            </a:r>
            <a:r>
              <a:rPr lang="en-GB" dirty="0" err="1" smtClean="0"/>
              <a:t>modelli</a:t>
            </a:r>
            <a:r>
              <a:rPr lang="en-GB" dirty="0" smtClean="0"/>
              <a:t> </a:t>
            </a:r>
            <a:r>
              <a:rPr lang="en-GB" dirty="0" err="1" smtClean="0"/>
              <a:t>generativi</a:t>
            </a:r>
            <a:r>
              <a:rPr lang="en-GB" dirty="0" smtClean="0"/>
              <a:t>, </a:t>
            </a:r>
            <a:r>
              <a:rPr lang="en-GB" dirty="0" err="1" smtClean="0"/>
              <a:t>ed</a:t>
            </a:r>
            <a:r>
              <a:rPr lang="en-GB" dirty="0" smtClean="0"/>
              <a:t> </a:t>
            </a:r>
            <a:r>
              <a:rPr lang="en-GB" dirty="0" err="1" smtClean="0"/>
              <a:t>usare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parametri</a:t>
            </a:r>
            <a:r>
              <a:rPr lang="en-GB" dirty="0" smtClean="0"/>
              <a:t> </a:t>
            </a:r>
            <a:r>
              <a:rPr lang="en-GB" dirty="0" err="1" smtClean="0"/>
              <a:t>dei</a:t>
            </a:r>
            <a:r>
              <a:rPr lang="en-GB" dirty="0" smtClean="0"/>
              <a:t> </a:t>
            </a:r>
            <a:r>
              <a:rPr lang="en-GB" dirty="0" err="1" smtClean="0"/>
              <a:t>modelli</a:t>
            </a:r>
            <a:r>
              <a:rPr lang="en-GB" dirty="0" smtClean="0"/>
              <a:t> come feature!</a:t>
            </a:r>
            <a:endParaRPr lang="en-US" dirty="0" smtClean="0"/>
          </a:p>
          <a:p>
            <a:r>
              <a:rPr lang="en-US" b="1" dirty="0" err="1" smtClean="0"/>
              <a:t>Obiettivo</a:t>
            </a:r>
            <a:r>
              <a:rPr lang="en-US" b="1" dirty="0" smtClean="0"/>
              <a:t> </a:t>
            </a:r>
            <a:r>
              <a:rPr lang="en-US" b="1" dirty="0" err="1" smtClean="0"/>
              <a:t>della</a:t>
            </a:r>
            <a:r>
              <a:rPr lang="en-US" b="1" dirty="0" smtClean="0"/>
              <a:t> </a:t>
            </a:r>
            <a:r>
              <a:rPr lang="en-US" b="1" dirty="0" err="1" smtClean="0"/>
              <a:t>tesina</a:t>
            </a:r>
            <a:endParaRPr lang="en-US" b="1" dirty="0" smtClean="0"/>
          </a:p>
          <a:p>
            <a:pPr lvl="1"/>
            <a:r>
              <a:rPr lang="en-US" dirty="0" err="1" smtClean="0"/>
              <a:t>Capire</a:t>
            </a:r>
            <a:r>
              <a:rPr lang="en-US" dirty="0" smtClean="0"/>
              <a:t> </a:t>
            </a:r>
            <a:r>
              <a:rPr lang="en-US" dirty="0" err="1" smtClean="0"/>
              <a:t>l’algoritmo</a:t>
            </a:r>
            <a:r>
              <a:rPr lang="en-US" dirty="0" smtClean="0"/>
              <a:t>, </a:t>
            </a:r>
            <a:r>
              <a:rPr lang="en-US" dirty="0" err="1" smtClean="0"/>
              <a:t>testarlo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dataset di </a:t>
            </a:r>
            <a:r>
              <a:rPr lang="en-US" dirty="0" err="1" smtClean="0"/>
              <a:t>riferimento</a:t>
            </a:r>
            <a:r>
              <a:rPr lang="en-US" dirty="0" smtClean="0"/>
              <a:t> </a:t>
            </a:r>
          </a:p>
          <a:p>
            <a:r>
              <a:rPr lang="en-US" b="1" dirty="0" err="1" smtClean="0"/>
              <a:t>Estensione</a:t>
            </a:r>
            <a:r>
              <a:rPr lang="en-US" b="1" dirty="0" smtClean="0"/>
              <a:t> a stage/</a:t>
            </a:r>
            <a:r>
              <a:rPr lang="en-US" b="1" dirty="0" err="1" smtClean="0"/>
              <a:t>tesi</a:t>
            </a:r>
            <a:r>
              <a:rPr lang="en-US" b="1" dirty="0" smtClean="0"/>
              <a:t>: </a:t>
            </a:r>
            <a:r>
              <a:rPr lang="it-IT" dirty="0" smtClean="0"/>
              <a:t>riconoscimento 3D… su </a:t>
            </a:r>
            <a:r>
              <a:rPr lang="it-IT" dirty="0" err="1" smtClean="0"/>
              <a:t>smartphone</a:t>
            </a:r>
            <a:r>
              <a:rPr lang="it-IT" dirty="0" smtClean="0"/>
              <a:t>!</a:t>
            </a:r>
          </a:p>
          <a:p>
            <a:r>
              <a:rPr lang="en-GB" b="1" dirty="0" err="1" smtClean="0"/>
              <a:t>Possibile</a:t>
            </a:r>
            <a:r>
              <a:rPr lang="en-GB" b="1" dirty="0" smtClean="0"/>
              <a:t> cong. con CV</a:t>
            </a:r>
            <a:endParaRPr lang="en-US" b="1" dirty="0"/>
          </a:p>
          <a:p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656" y="1159768"/>
            <a:ext cx="4117490" cy="298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825" y="4149080"/>
            <a:ext cx="3713069" cy="25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36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7) </a:t>
            </a:r>
            <a:r>
              <a:rPr lang="en-US" b="1" dirty="0" err="1" smtClean="0"/>
              <a:t>Biometria</a:t>
            </a:r>
            <a:r>
              <a:rPr lang="en-US" b="1" dirty="0" smtClean="0"/>
              <a:t> </a:t>
            </a:r>
            <a:r>
              <a:rPr lang="en-US" b="1" dirty="0" err="1" smtClean="0"/>
              <a:t>su</a:t>
            </a:r>
            <a:r>
              <a:rPr lang="en-US" b="1" dirty="0" smtClean="0"/>
              <a:t> firma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5141168"/>
          </a:xfrm>
        </p:spPr>
        <p:txBody>
          <a:bodyPr>
            <a:normAutofit/>
          </a:bodyPr>
          <a:lstStyle/>
          <a:p>
            <a:r>
              <a:rPr lang="en-US" b="1" dirty="0" err="1"/>
              <a:t>Obiettivo</a:t>
            </a:r>
            <a:r>
              <a:rPr lang="en-US" b="1" dirty="0"/>
              <a:t> </a:t>
            </a:r>
            <a:r>
              <a:rPr lang="en-US" b="1" dirty="0" err="1"/>
              <a:t>della</a:t>
            </a:r>
            <a:r>
              <a:rPr lang="en-US" b="1" dirty="0"/>
              <a:t> </a:t>
            </a:r>
            <a:r>
              <a:rPr lang="en-US" b="1" dirty="0" err="1"/>
              <a:t>tesina</a:t>
            </a:r>
            <a:endParaRPr lang="en-US" b="1" dirty="0"/>
          </a:p>
          <a:p>
            <a:pPr lvl="1"/>
            <a:r>
              <a:rPr lang="en-US" dirty="0" err="1" smtClean="0"/>
              <a:t>Implementare</a:t>
            </a:r>
            <a:r>
              <a:rPr lang="en-US" dirty="0" smtClean="0"/>
              <a:t> un </a:t>
            </a:r>
            <a:r>
              <a:rPr lang="en-US" dirty="0" err="1" smtClean="0"/>
              <a:t>riconoscitore</a:t>
            </a:r>
            <a:r>
              <a:rPr lang="en-US" dirty="0" smtClean="0"/>
              <a:t> di firma </a:t>
            </a:r>
            <a:r>
              <a:rPr lang="en-US" dirty="0" err="1" smtClean="0"/>
              <a:t>scritta</a:t>
            </a:r>
            <a:r>
              <a:rPr lang="en-US" dirty="0" smtClean="0"/>
              <a:t>, </a:t>
            </a:r>
            <a:r>
              <a:rPr lang="en-US" dirty="0" err="1" smtClean="0"/>
              <a:t>utilizzando</a:t>
            </a:r>
            <a:r>
              <a:rPr lang="en-US" dirty="0" smtClean="0"/>
              <a:t> </a:t>
            </a:r>
          </a:p>
          <a:p>
            <a:pPr lvl="2"/>
            <a:r>
              <a:rPr lang="en-US" dirty="0" err="1" smtClean="0"/>
              <a:t>Tecniche</a:t>
            </a:r>
            <a:r>
              <a:rPr lang="en-US" dirty="0" smtClean="0"/>
              <a:t> di </a:t>
            </a:r>
            <a:r>
              <a:rPr lang="en-US" dirty="0" err="1" smtClean="0"/>
              <a:t>estrazione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feature </a:t>
            </a:r>
            <a:r>
              <a:rPr lang="en-US" dirty="0" err="1" smtClean="0"/>
              <a:t>basate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handwritten recognition</a:t>
            </a:r>
          </a:p>
          <a:p>
            <a:pPr lvl="2"/>
            <a:r>
              <a:rPr lang="en-US" dirty="0" err="1" smtClean="0"/>
              <a:t>Utilizzando</a:t>
            </a:r>
            <a:r>
              <a:rPr lang="en-US" dirty="0" smtClean="0"/>
              <a:t> </a:t>
            </a:r>
            <a:r>
              <a:rPr lang="en-US" dirty="0" err="1" smtClean="0"/>
              <a:t>classificatori</a:t>
            </a:r>
            <a:r>
              <a:rPr lang="en-US" dirty="0" smtClean="0"/>
              <a:t> </a:t>
            </a:r>
            <a:r>
              <a:rPr lang="en-US" dirty="0" err="1" smtClean="0"/>
              <a:t>visti</a:t>
            </a:r>
            <a:r>
              <a:rPr lang="en-US" dirty="0" smtClean="0"/>
              <a:t> a </a:t>
            </a:r>
            <a:r>
              <a:rPr lang="en-US" dirty="0" err="1" smtClean="0"/>
              <a:t>lezione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384537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799" y="4725144"/>
            <a:ext cx="24098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18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Biometria</a:t>
            </a:r>
            <a:r>
              <a:rPr lang="en-US" b="1" dirty="0" smtClean="0"/>
              <a:t> </a:t>
            </a:r>
            <a:r>
              <a:rPr lang="en-US" b="1" dirty="0" err="1" smtClean="0"/>
              <a:t>su</a:t>
            </a:r>
            <a:r>
              <a:rPr lang="en-US" b="1" dirty="0" smtClean="0"/>
              <a:t> firma (ii)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5141168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Estensione</a:t>
            </a:r>
            <a:r>
              <a:rPr lang="en-US" b="1" dirty="0" smtClean="0"/>
              <a:t> a stage/</a:t>
            </a:r>
            <a:r>
              <a:rPr lang="en-US" b="1" dirty="0" err="1" smtClean="0"/>
              <a:t>tesi</a:t>
            </a:r>
            <a:r>
              <a:rPr lang="en-US" b="1" dirty="0" smtClean="0"/>
              <a:t>:</a:t>
            </a:r>
            <a:endParaRPr lang="en-US" b="1" dirty="0"/>
          </a:p>
          <a:p>
            <a:pPr lvl="1"/>
            <a:r>
              <a:rPr lang="en-US" dirty="0" err="1" smtClean="0"/>
              <a:t>Sviluppare</a:t>
            </a:r>
            <a:r>
              <a:rPr lang="en-US" dirty="0" smtClean="0"/>
              <a:t> un </a:t>
            </a:r>
            <a:r>
              <a:rPr lang="en-US" dirty="0" err="1" smtClean="0"/>
              <a:t>applicativo</a:t>
            </a:r>
            <a:r>
              <a:rPr lang="en-US" dirty="0" smtClean="0"/>
              <a:t> android/</a:t>
            </a:r>
            <a:r>
              <a:rPr lang="en-US" dirty="0" err="1" smtClean="0"/>
              <a:t>iOS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Utilizzo</a:t>
            </a:r>
            <a:r>
              <a:rPr lang="en-US" dirty="0" smtClean="0"/>
              <a:t> di </a:t>
            </a:r>
            <a:r>
              <a:rPr lang="en-US" dirty="0" err="1" smtClean="0"/>
              <a:t>tecniche</a:t>
            </a:r>
            <a:r>
              <a:rPr lang="en-US" dirty="0" smtClean="0"/>
              <a:t> di </a:t>
            </a:r>
            <a:r>
              <a:rPr lang="en-US" i="1" dirty="0" smtClean="0"/>
              <a:t>online learning</a:t>
            </a:r>
            <a:endParaRPr lang="en-US" i="1" dirty="0"/>
          </a:p>
          <a:p>
            <a:pPr marL="457200" lvl="1" indent="0">
              <a:buNone/>
            </a:pPr>
            <a:endParaRPr lang="en-US" dirty="0"/>
          </a:p>
          <a:p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719" y="1988840"/>
            <a:ext cx="324836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188" y="4293096"/>
            <a:ext cx="3048823" cy="1738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858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8) </a:t>
            </a:r>
            <a:r>
              <a:rPr lang="en-US" b="1" dirty="0" err="1" smtClean="0"/>
              <a:t>Riconoscimento</a:t>
            </a:r>
            <a:r>
              <a:rPr lang="en-US" b="1" dirty="0" smtClean="0"/>
              <a:t> di eta’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514116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 VIPS e’ </a:t>
            </a:r>
            <a:r>
              <a:rPr lang="en-US" dirty="0" err="1" smtClean="0"/>
              <a:t>stato</a:t>
            </a:r>
            <a:r>
              <a:rPr lang="en-US" dirty="0" smtClean="0"/>
              <a:t> </a:t>
            </a:r>
            <a:r>
              <a:rPr lang="en-US" dirty="0" err="1" smtClean="0"/>
              <a:t>sviluppato</a:t>
            </a:r>
            <a:r>
              <a:rPr lang="en-US" dirty="0" smtClean="0"/>
              <a:t> un </a:t>
            </a:r>
            <a:r>
              <a:rPr lang="en-US" dirty="0" err="1" smtClean="0"/>
              <a:t>algoritmo</a:t>
            </a:r>
            <a:r>
              <a:rPr lang="en-US" dirty="0" smtClean="0"/>
              <a:t> in </a:t>
            </a:r>
            <a:r>
              <a:rPr lang="en-US" dirty="0" err="1" smtClean="0"/>
              <a:t>grado</a:t>
            </a:r>
            <a:r>
              <a:rPr lang="en-US" dirty="0" smtClean="0"/>
              <a:t> di “</a:t>
            </a:r>
            <a:r>
              <a:rPr lang="en-US" dirty="0" err="1" smtClean="0"/>
              <a:t>capire</a:t>
            </a:r>
            <a:r>
              <a:rPr lang="en-US" dirty="0" smtClean="0"/>
              <a:t>” </a:t>
            </a:r>
            <a:r>
              <a:rPr lang="en-US" dirty="0" err="1" smtClean="0"/>
              <a:t>il</a:t>
            </a:r>
            <a:r>
              <a:rPr lang="en-US" dirty="0" smtClean="0"/>
              <a:t> mood di </a:t>
            </a:r>
            <a:r>
              <a:rPr lang="en-US" dirty="0" err="1" smtClean="0"/>
              <a:t>una</a:t>
            </a:r>
            <a:r>
              <a:rPr lang="en-US" dirty="0" smtClean="0"/>
              <a:t> conversazione in base </a:t>
            </a:r>
            <a:r>
              <a:rPr lang="en-US" dirty="0" err="1" smtClean="0"/>
              <a:t>ai</a:t>
            </a:r>
            <a:r>
              <a:rPr lang="en-US" dirty="0" smtClean="0"/>
              <a:t> tempi di conversazione (</a:t>
            </a:r>
            <a:r>
              <a:rPr lang="en-US" i="1" dirty="0" smtClean="0"/>
              <a:t>SCP</a:t>
            </a:r>
            <a:r>
              <a:rPr lang="en-US" dirty="0" smtClean="0"/>
              <a:t>)</a:t>
            </a:r>
          </a:p>
          <a:p>
            <a:r>
              <a:rPr lang="en-US" b="1" dirty="0" err="1"/>
              <a:t>Obiettivo</a:t>
            </a:r>
            <a:r>
              <a:rPr lang="en-US" b="1" dirty="0"/>
              <a:t> </a:t>
            </a:r>
            <a:r>
              <a:rPr lang="en-US" b="1" dirty="0" err="1"/>
              <a:t>della</a:t>
            </a:r>
            <a:r>
              <a:rPr lang="en-US" b="1" dirty="0"/>
              <a:t> </a:t>
            </a:r>
            <a:r>
              <a:rPr lang="en-US" b="1" dirty="0" err="1" smtClean="0"/>
              <a:t>tesina</a:t>
            </a:r>
            <a:r>
              <a:rPr lang="en-US" b="1" dirty="0" smtClean="0"/>
              <a:t> (</a:t>
            </a:r>
            <a:r>
              <a:rPr lang="en-US" b="1" dirty="0" err="1" smtClean="0"/>
              <a:t>estendibile</a:t>
            </a:r>
            <a:r>
              <a:rPr lang="en-US" b="1" dirty="0" smtClean="0"/>
              <a:t> a stage/</a:t>
            </a:r>
            <a:r>
              <a:rPr lang="en-US" b="1" dirty="0" err="1" smtClean="0"/>
              <a:t>tesi</a:t>
            </a:r>
            <a:r>
              <a:rPr lang="en-US" b="1" dirty="0" smtClean="0"/>
              <a:t>)</a:t>
            </a:r>
            <a:endParaRPr lang="en-US" b="1" dirty="0"/>
          </a:p>
          <a:p>
            <a:pPr lvl="1"/>
            <a:r>
              <a:rPr lang="en-US" dirty="0" err="1" smtClean="0"/>
              <a:t>applicare</a:t>
            </a:r>
            <a:r>
              <a:rPr lang="en-US" dirty="0" smtClean="0"/>
              <a:t> </a:t>
            </a:r>
            <a:r>
              <a:rPr lang="en-US" dirty="0" err="1" smtClean="0"/>
              <a:t>questo</a:t>
            </a:r>
            <a:r>
              <a:rPr lang="en-US" dirty="0" smtClean="0"/>
              <a:t> </a:t>
            </a:r>
            <a:r>
              <a:rPr lang="en-US" dirty="0" err="1" smtClean="0"/>
              <a:t>algoritmo</a:t>
            </a:r>
            <a:r>
              <a:rPr lang="en-US" dirty="0" smtClean="0"/>
              <a:t> per </a:t>
            </a:r>
            <a:r>
              <a:rPr lang="en-US" dirty="0" err="1" smtClean="0"/>
              <a:t>riconoscere</a:t>
            </a:r>
            <a:r>
              <a:rPr lang="en-US" dirty="0" smtClean="0"/>
              <a:t> </a:t>
            </a:r>
            <a:r>
              <a:rPr lang="en-US" dirty="0" err="1" smtClean="0"/>
              <a:t>l’eta</a:t>
            </a:r>
            <a:r>
              <a:rPr lang="en-US" dirty="0" smtClean="0"/>
              <a:t>’ </a:t>
            </a:r>
            <a:r>
              <a:rPr lang="en-US" dirty="0" err="1" smtClean="0"/>
              <a:t>dei</a:t>
            </a:r>
            <a:r>
              <a:rPr lang="en-US" dirty="0" smtClean="0"/>
              <a:t> </a:t>
            </a:r>
            <a:r>
              <a:rPr lang="en-US" dirty="0" err="1" smtClean="0"/>
              <a:t>soggetti</a:t>
            </a:r>
            <a:r>
              <a:rPr lang="en-US" dirty="0" smtClean="0"/>
              <a:t> </a:t>
            </a:r>
            <a:r>
              <a:rPr lang="en-US" dirty="0" err="1" smtClean="0"/>
              <a:t>dialoganti</a:t>
            </a:r>
            <a:r>
              <a:rPr lang="en-US" dirty="0" smtClean="0"/>
              <a:t>, </a:t>
            </a:r>
            <a:r>
              <a:rPr lang="en-US" dirty="0" err="1" smtClean="0"/>
              <a:t>analizzando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 audio </a:t>
            </a:r>
            <a:r>
              <a:rPr lang="en-US" dirty="0" err="1" smtClean="0"/>
              <a:t>provenienti</a:t>
            </a:r>
            <a:r>
              <a:rPr lang="en-US" dirty="0" smtClean="0"/>
              <a:t> da </a:t>
            </a:r>
            <a:r>
              <a:rPr lang="en-US" dirty="0" err="1" smtClean="0"/>
              <a:t>esperimenti</a:t>
            </a:r>
            <a:r>
              <a:rPr lang="en-US" dirty="0" smtClean="0"/>
              <a:t> </a:t>
            </a:r>
            <a:r>
              <a:rPr lang="en-US" dirty="0" err="1" smtClean="0"/>
              <a:t>psicologici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bambini di </a:t>
            </a:r>
            <a:r>
              <a:rPr lang="en-US" dirty="0" err="1" smtClean="0"/>
              <a:t>differenti</a:t>
            </a:r>
            <a:r>
              <a:rPr lang="en-US" dirty="0" smtClean="0"/>
              <a:t> </a:t>
            </a:r>
            <a:r>
              <a:rPr lang="en-US" dirty="0" err="1" smtClean="0"/>
              <a:t>fasce</a:t>
            </a:r>
            <a:r>
              <a:rPr lang="en-US" dirty="0" smtClean="0"/>
              <a:t> </a:t>
            </a:r>
            <a:r>
              <a:rPr lang="en-US" dirty="0" err="1" smtClean="0"/>
              <a:t>d’eta</a:t>
            </a:r>
            <a:r>
              <a:rPr lang="en-US" dirty="0" smtClean="0"/>
              <a:t>’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it-IT" dirty="0"/>
          </a:p>
        </p:txBody>
      </p:sp>
      <p:pic>
        <p:nvPicPr>
          <p:cNvPr id="4" name="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60032" y="2132856"/>
            <a:ext cx="403244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9) Incoming…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5141168"/>
          </a:xfrm>
        </p:spPr>
        <p:txBody>
          <a:bodyPr>
            <a:normAutofit/>
          </a:bodyPr>
          <a:lstStyle/>
          <a:p>
            <a:r>
              <a:rPr lang="en-US" dirty="0" err="1" smtClean="0"/>
              <a:t>Riconoscitore</a:t>
            </a:r>
            <a:r>
              <a:rPr lang="en-US" dirty="0" smtClean="0"/>
              <a:t> </a:t>
            </a:r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cerebrali</a:t>
            </a:r>
            <a:r>
              <a:rPr lang="en-US" dirty="0" smtClean="0"/>
              <a:t> (possible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Tracking via Mean Shift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4332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modeling (ii)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Cos’è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notizia</a:t>
            </a:r>
            <a:r>
              <a:rPr lang="en-US" dirty="0" smtClean="0"/>
              <a:t>?</a:t>
            </a:r>
          </a:p>
          <a:p>
            <a:pPr lvl="1"/>
            <a:r>
              <a:rPr lang="en-US" dirty="0" err="1" smtClean="0"/>
              <a:t>Testi</a:t>
            </a:r>
            <a:r>
              <a:rPr lang="en-US" dirty="0" smtClean="0"/>
              <a:t> </a:t>
            </a:r>
            <a:r>
              <a:rPr lang="en-US" dirty="0" err="1" smtClean="0"/>
              <a:t>formattati</a:t>
            </a:r>
            <a:r>
              <a:rPr lang="en-US" dirty="0" smtClean="0"/>
              <a:t>…(</a:t>
            </a:r>
            <a:r>
              <a:rPr lang="en-US" dirty="0" err="1" smtClean="0"/>
              <a:t>oltre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foto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Come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fa</a:t>
            </a:r>
            <a:r>
              <a:rPr lang="en-US" dirty="0" smtClean="0"/>
              <a:t> </a:t>
            </a:r>
            <a:r>
              <a:rPr lang="en-US" dirty="0" err="1" smtClean="0"/>
              <a:t>monitoraggio</a:t>
            </a:r>
            <a:r>
              <a:rPr lang="en-US" dirty="0" smtClean="0"/>
              <a:t>?</a:t>
            </a:r>
          </a:p>
          <a:p>
            <a:pPr lvl="1"/>
            <a:r>
              <a:rPr lang="en-US" dirty="0" err="1" smtClean="0"/>
              <a:t>Principalmente</a:t>
            </a:r>
            <a:r>
              <a:rPr lang="en-US" dirty="0" smtClean="0"/>
              <a:t> a </a:t>
            </a:r>
            <a:r>
              <a:rPr lang="en-US" dirty="0" err="1" smtClean="0"/>
              <a:t>mano</a:t>
            </a:r>
            <a:r>
              <a:rPr lang="en-US" dirty="0" smtClean="0"/>
              <a:t>… </a:t>
            </a:r>
          </a:p>
          <a:p>
            <a:r>
              <a:rPr lang="en-US" dirty="0" err="1" smtClean="0"/>
              <a:t>Nuovo</a:t>
            </a:r>
            <a:r>
              <a:rPr lang="en-US" dirty="0" smtClean="0"/>
              <a:t> trend, </a:t>
            </a:r>
            <a:r>
              <a:rPr lang="en-US" dirty="0" err="1" smtClean="0"/>
              <a:t>monitoraggio</a:t>
            </a:r>
            <a:r>
              <a:rPr lang="en-US" dirty="0" smtClean="0"/>
              <a:t> </a:t>
            </a:r>
            <a:r>
              <a:rPr lang="en-US" dirty="0" err="1" smtClean="0"/>
              <a:t>automatico</a:t>
            </a:r>
            <a:endParaRPr lang="en-US" dirty="0" smtClean="0"/>
          </a:p>
          <a:p>
            <a:pPr lvl="1"/>
            <a:r>
              <a:rPr lang="en-US" dirty="0" err="1" smtClean="0"/>
              <a:t>Programmi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data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richiesta</a:t>
            </a:r>
            <a:r>
              <a:rPr lang="en-US" dirty="0" smtClean="0"/>
              <a:t> (</a:t>
            </a:r>
            <a:r>
              <a:rPr lang="en-US" dirty="0" err="1" smtClean="0"/>
              <a:t>testuale</a:t>
            </a:r>
            <a:r>
              <a:rPr lang="en-US" dirty="0" smtClean="0"/>
              <a:t>) </a:t>
            </a:r>
            <a:r>
              <a:rPr lang="en-US" dirty="0" err="1" smtClean="0"/>
              <a:t>producano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rassegna</a:t>
            </a:r>
            <a:r>
              <a:rPr lang="en-US" dirty="0" smtClean="0"/>
              <a:t> </a:t>
            </a:r>
            <a:r>
              <a:rPr lang="en-US" dirty="0" err="1" smtClean="0"/>
              <a:t>stampa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63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525963"/>
          </a:xfrm>
        </p:spPr>
        <p:txBody>
          <a:bodyPr/>
          <a:lstStyle/>
          <a:p>
            <a:r>
              <a:rPr lang="en-US" dirty="0" err="1" smtClean="0"/>
              <a:t>Problema</a:t>
            </a:r>
            <a:r>
              <a:rPr lang="en-US" dirty="0" smtClean="0"/>
              <a:t>:</a:t>
            </a:r>
          </a:p>
          <a:p>
            <a:pPr lvl="1"/>
            <a:r>
              <a:rPr lang="en-US" sz="2400" dirty="0" err="1" smtClean="0"/>
              <a:t>Cerco</a:t>
            </a:r>
            <a:r>
              <a:rPr lang="en-US" sz="2400" dirty="0" smtClean="0"/>
              <a:t> “Berlusconi”</a:t>
            </a:r>
          </a:p>
          <a:p>
            <a:pPr lvl="1"/>
            <a:r>
              <a:rPr lang="en-US" sz="2400" dirty="0" err="1" smtClean="0"/>
              <a:t>Trovo</a:t>
            </a:r>
            <a:r>
              <a:rPr lang="en-US" sz="2400" dirty="0" smtClean="0"/>
              <a:t> </a:t>
            </a:r>
            <a:r>
              <a:rPr lang="en-US" sz="24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/>
              <a:t>testi</a:t>
            </a:r>
            <a:r>
              <a:rPr lang="en-US" sz="2400" dirty="0" smtClean="0"/>
              <a:t> con la </a:t>
            </a:r>
            <a:r>
              <a:rPr lang="en-US" sz="2400" dirty="0" err="1" smtClean="0"/>
              <a:t>parola</a:t>
            </a:r>
            <a:r>
              <a:rPr lang="en-US" sz="2400" dirty="0" smtClean="0"/>
              <a:t> “Berlusconi” </a:t>
            </a:r>
            <a:r>
              <a:rPr lang="en-US" sz="2400" dirty="0" err="1" smtClean="0"/>
              <a:t>dentro</a:t>
            </a:r>
            <a:r>
              <a:rPr lang="en-US" sz="2400" dirty="0" smtClean="0"/>
              <a:t>.. Facile!</a:t>
            </a:r>
          </a:p>
          <a:p>
            <a:pPr lvl="1"/>
            <a:r>
              <a:rPr lang="en-US" sz="2400" dirty="0" err="1" smtClean="0"/>
              <a:t>Raccolgo</a:t>
            </a:r>
            <a:r>
              <a:rPr lang="en-US" sz="2400" dirty="0" smtClean="0"/>
              <a:t> </a:t>
            </a:r>
            <a:r>
              <a:rPr lang="en-US" sz="2400" dirty="0" err="1" smtClean="0"/>
              <a:t>tutto</a:t>
            </a:r>
            <a:r>
              <a:rPr lang="en-US" sz="2400" dirty="0" smtClean="0"/>
              <a:t> </a:t>
            </a:r>
            <a:r>
              <a:rPr lang="en-US" sz="2400" dirty="0" err="1" smtClean="0"/>
              <a:t>quello</a:t>
            </a:r>
            <a:r>
              <a:rPr lang="en-US" sz="2400" dirty="0" smtClean="0"/>
              <a:t> </a:t>
            </a:r>
            <a:r>
              <a:rPr lang="en-US" sz="2400" dirty="0" err="1" smtClean="0"/>
              <a:t>che</a:t>
            </a:r>
            <a:r>
              <a:rPr lang="en-US" sz="2400" dirty="0" smtClean="0"/>
              <a:t> mi </a:t>
            </a:r>
            <a:r>
              <a:rPr lang="en-US" sz="2400" dirty="0" err="1" smtClean="0"/>
              <a:t>interessa</a:t>
            </a:r>
            <a:r>
              <a:rPr lang="en-US" sz="2400" dirty="0" smtClean="0"/>
              <a:t>?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923928" y="-171400"/>
            <a:ext cx="5112568" cy="67283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modeling (iii)</a:t>
            </a:r>
            <a:endParaRPr lang="it-IT" dirty="0"/>
          </a:p>
        </p:txBody>
      </p:sp>
      <p:sp>
        <p:nvSpPr>
          <p:cNvPr id="5" name="Freccia circolare in su 4"/>
          <p:cNvSpPr/>
          <p:nvPr/>
        </p:nvSpPr>
        <p:spPr>
          <a:xfrm rot="1360795">
            <a:off x="1552510" y="5061238"/>
            <a:ext cx="1970925" cy="564947"/>
          </a:xfrm>
          <a:prstGeom prst="curvedUpArrow">
            <a:avLst>
              <a:gd name="adj1" fmla="val 25000"/>
              <a:gd name="adj2" fmla="val 71947"/>
              <a:gd name="adj3" fmla="val 644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 rot="1280553">
            <a:off x="1548858" y="5337733"/>
            <a:ext cx="968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 smtClean="0"/>
              <a:t>No…</a:t>
            </a:r>
            <a:endParaRPr lang="it-IT" sz="3200" b="1" dirty="0"/>
          </a:p>
        </p:txBody>
      </p:sp>
      <p:sp>
        <p:nvSpPr>
          <p:cNvPr id="7" name="Ovale 6"/>
          <p:cNvSpPr/>
          <p:nvPr/>
        </p:nvSpPr>
        <p:spPr>
          <a:xfrm>
            <a:off x="5364088" y="2797302"/>
            <a:ext cx="50405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3923928" y="4797152"/>
            <a:ext cx="72008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35496" y="6077617"/>
            <a:ext cx="40468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>
                <a:sym typeface="Wingdings" pitchFamily="2" charset="2"/>
              </a:rPr>
              <a:t></a:t>
            </a:r>
            <a:r>
              <a:rPr lang="it-IT" sz="3200" dirty="0" smtClean="0"/>
              <a:t>ma il </a:t>
            </a:r>
            <a:r>
              <a:rPr lang="it-IT" sz="3200" b="1" dirty="0" smtClean="0">
                <a:solidFill>
                  <a:srgbClr val="FF0000"/>
                </a:solidFill>
              </a:rPr>
              <a:t>contesto aiuta!</a:t>
            </a:r>
            <a:endParaRPr lang="it-IT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30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525963"/>
          </a:xfrm>
        </p:spPr>
        <p:txBody>
          <a:bodyPr/>
          <a:lstStyle/>
          <a:p>
            <a:r>
              <a:rPr lang="en-US" dirty="0" err="1" smtClean="0"/>
              <a:t>Contesto</a:t>
            </a:r>
            <a:r>
              <a:rPr lang="en-US" dirty="0" smtClean="0"/>
              <a:t>:</a:t>
            </a:r>
          </a:p>
          <a:p>
            <a:pPr lvl="1"/>
            <a:r>
              <a:rPr lang="en-US" sz="2400" dirty="0" err="1" smtClean="0"/>
              <a:t>L’insieme</a:t>
            </a:r>
            <a:r>
              <a:rPr lang="en-US" sz="2400" dirty="0" smtClean="0"/>
              <a:t> di parole </a:t>
            </a:r>
            <a:r>
              <a:rPr lang="en-US" sz="2400" dirty="0" err="1" smtClean="0"/>
              <a:t>che</a:t>
            </a:r>
            <a:r>
              <a:rPr lang="en-US" sz="2400" dirty="0" smtClean="0"/>
              <a:t> co-</a:t>
            </a:r>
            <a:r>
              <a:rPr lang="en-US" sz="2400" dirty="0" err="1" smtClean="0"/>
              <a:t>occorrono</a:t>
            </a:r>
            <a:r>
              <a:rPr lang="en-US" sz="2400" dirty="0" smtClean="0"/>
              <a:t> </a:t>
            </a:r>
            <a:r>
              <a:rPr lang="en-US" sz="2400" dirty="0" err="1" smtClean="0"/>
              <a:t>più</a:t>
            </a:r>
            <a:r>
              <a:rPr lang="en-US" sz="2400" dirty="0" smtClean="0"/>
              <a:t> </a:t>
            </a:r>
            <a:r>
              <a:rPr lang="en-US" sz="2400" dirty="0" err="1" smtClean="0"/>
              <a:t>spesso</a:t>
            </a:r>
            <a:r>
              <a:rPr lang="en-US" sz="2400" dirty="0" smtClean="0"/>
              <a:t> con la </a:t>
            </a:r>
            <a:r>
              <a:rPr lang="en-US" sz="2400" dirty="0" err="1" smtClean="0"/>
              <a:t>parola</a:t>
            </a:r>
            <a:r>
              <a:rPr lang="en-US" sz="2400" dirty="0" smtClean="0"/>
              <a:t> di </a:t>
            </a:r>
            <a:r>
              <a:rPr lang="en-US" sz="2400" dirty="0" err="1" smtClean="0"/>
              <a:t>interesse</a:t>
            </a:r>
            <a:r>
              <a:rPr lang="en-US" sz="2400" dirty="0" smtClean="0"/>
              <a:t> = </a:t>
            </a:r>
            <a:r>
              <a:rPr lang="en-US" sz="2400" i="1" dirty="0" smtClean="0"/>
              <a:t>topic</a:t>
            </a:r>
          </a:p>
          <a:p>
            <a:r>
              <a:rPr lang="en-US" dirty="0" err="1" smtClean="0"/>
              <a:t>Catturabile</a:t>
            </a:r>
            <a:r>
              <a:rPr lang="en-US" dirty="0" smtClean="0"/>
              <a:t> </a:t>
            </a:r>
            <a:r>
              <a:rPr lang="en-US" dirty="0" err="1" smtClean="0"/>
              <a:t>attraverso</a:t>
            </a:r>
            <a:r>
              <a:rPr lang="en-US" dirty="0" smtClean="0"/>
              <a:t> </a:t>
            </a:r>
            <a:r>
              <a:rPr lang="en-US" i="1" dirty="0" smtClean="0"/>
              <a:t>topic models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923928" y="-171400"/>
            <a:ext cx="5112568" cy="67283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modeling (iv)</a:t>
            </a:r>
            <a:endParaRPr lang="it-IT" dirty="0"/>
          </a:p>
        </p:txBody>
      </p:sp>
      <p:sp>
        <p:nvSpPr>
          <p:cNvPr id="7" name="Ovale 6"/>
          <p:cNvSpPr/>
          <p:nvPr/>
        </p:nvSpPr>
        <p:spPr>
          <a:xfrm>
            <a:off x="5364088" y="2797302"/>
            <a:ext cx="50405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3923928" y="4797152"/>
            <a:ext cx="72008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79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Obiettivo</a:t>
            </a:r>
            <a:r>
              <a:rPr lang="en-US" b="1" dirty="0" smtClean="0"/>
              <a:t> </a:t>
            </a:r>
            <a:r>
              <a:rPr lang="en-US" b="1" dirty="0" err="1" smtClean="0"/>
              <a:t>della</a:t>
            </a:r>
            <a:r>
              <a:rPr lang="en-US" b="1" dirty="0" smtClean="0"/>
              <a:t> </a:t>
            </a:r>
            <a:r>
              <a:rPr lang="en-US" b="1" dirty="0" err="1" smtClean="0"/>
              <a:t>tesina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Fissato</a:t>
            </a:r>
            <a:r>
              <a:rPr lang="en-US" dirty="0" smtClean="0"/>
              <a:t> un </a:t>
            </a:r>
            <a:r>
              <a:rPr lang="en-US" dirty="0" err="1" smtClean="0"/>
              <a:t>soggetto</a:t>
            </a:r>
            <a:r>
              <a:rPr lang="en-US" dirty="0" smtClean="0"/>
              <a:t> di </a:t>
            </a:r>
            <a:r>
              <a:rPr lang="en-US" dirty="0" err="1" smtClean="0"/>
              <a:t>interesse</a:t>
            </a:r>
            <a:r>
              <a:rPr lang="en-US" dirty="0" smtClean="0"/>
              <a:t> X: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err="1" smtClean="0"/>
              <a:t>Raccogliere</a:t>
            </a:r>
            <a:r>
              <a:rPr lang="en-US" dirty="0" smtClean="0"/>
              <a:t> </a:t>
            </a:r>
            <a:r>
              <a:rPr lang="en-US" dirty="0" err="1" smtClean="0"/>
              <a:t>tutti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testi</a:t>
            </a:r>
            <a:r>
              <a:rPr lang="en-US" dirty="0" smtClean="0"/>
              <a:t> in cui </a:t>
            </a:r>
            <a:r>
              <a:rPr lang="en-US" dirty="0" err="1" smtClean="0"/>
              <a:t>occorre</a:t>
            </a:r>
            <a:r>
              <a:rPr lang="en-US" dirty="0" smtClean="0"/>
              <a:t> X (K </a:t>
            </a:r>
            <a:r>
              <a:rPr lang="en-US" dirty="0" err="1" smtClean="0"/>
              <a:t>documenti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N </a:t>
            </a:r>
            <a:r>
              <a:rPr lang="en-US" dirty="0" err="1" smtClean="0"/>
              <a:t>documenti</a:t>
            </a:r>
            <a:r>
              <a:rPr lang="en-US" dirty="0" smtClean="0"/>
              <a:t> </a:t>
            </a:r>
            <a:r>
              <a:rPr lang="en-US" dirty="0" err="1" smtClean="0"/>
              <a:t>totali</a:t>
            </a:r>
            <a:r>
              <a:rPr lang="en-US" dirty="0" smtClean="0"/>
              <a:t>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err="1" smtClean="0"/>
              <a:t>Estrarre</a:t>
            </a:r>
            <a:r>
              <a:rPr lang="en-US" dirty="0" smtClean="0"/>
              <a:t> topic model sui K </a:t>
            </a:r>
            <a:r>
              <a:rPr lang="en-US" dirty="0" err="1" smtClean="0"/>
              <a:t>documenti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 err="1" smtClean="0"/>
              <a:t>Controllare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topic (o </a:t>
            </a:r>
            <a:r>
              <a:rPr lang="en-US" dirty="0" err="1" smtClean="0"/>
              <a:t>i</a:t>
            </a:r>
            <a:r>
              <a:rPr lang="en-US" dirty="0" smtClean="0"/>
              <a:t> topic) in cui capita X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err="1" smtClean="0"/>
              <a:t>Cercare</a:t>
            </a:r>
            <a:r>
              <a:rPr lang="en-US" dirty="0" smtClean="0"/>
              <a:t> </a:t>
            </a:r>
            <a:r>
              <a:rPr lang="en-US" b="1" dirty="0" err="1" smtClean="0"/>
              <a:t>anche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documenti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sugli</a:t>
            </a:r>
            <a:r>
              <a:rPr lang="en-US" dirty="0" smtClean="0"/>
              <a:t> N </a:t>
            </a:r>
            <a:r>
              <a:rPr lang="en-US" dirty="0" err="1" smtClean="0"/>
              <a:t>disponibili</a:t>
            </a:r>
            <a:r>
              <a:rPr lang="en-US" dirty="0" smtClean="0"/>
              <a:t>) in </a:t>
            </a:r>
            <a:r>
              <a:rPr lang="en-US" dirty="0" smtClean="0"/>
              <a:t>cui </a:t>
            </a:r>
            <a:r>
              <a:rPr lang="en-US" dirty="0" err="1" smtClean="0"/>
              <a:t>compaiono</a:t>
            </a:r>
            <a:r>
              <a:rPr lang="en-US" dirty="0" smtClean="0"/>
              <a:t> le parole </a:t>
            </a:r>
            <a:r>
              <a:rPr lang="en-US" dirty="0" err="1" smtClean="0"/>
              <a:t>piu</a:t>
            </a:r>
            <a:r>
              <a:rPr lang="en-US" dirty="0" smtClean="0"/>
              <a:t>’ </a:t>
            </a:r>
            <a:r>
              <a:rPr lang="en-US" dirty="0" err="1" smtClean="0"/>
              <a:t>strettamente</a:t>
            </a:r>
            <a:r>
              <a:rPr lang="en-US" dirty="0" smtClean="0"/>
              <a:t> legate ad X (Ruby, </a:t>
            </a:r>
            <a:r>
              <a:rPr lang="en-US" dirty="0" err="1" smtClean="0"/>
              <a:t>p.e.</a:t>
            </a:r>
            <a:r>
              <a:rPr lang="en-US" dirty="0" smtClean="0"/>
              <a:t>), </a:t>
            </a:r>
            <a:r>
              <a:rPr lang="en-US" dirty="0" err="1" smtClean="0"/>
              <a:t>ottenendo</a:t>
            </a:r>
            <a:r>
              <a:rPr lang="en-US" dirty="0" smtClean="0"/>
              <a:t> H&gt;K </a:t>
            </a:r>
            <a:r>
              <a:rPr lang="en-US" dirty="0" err="1" smtClean="0"/>
              <a:t>documenti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 err="1" smtClean="0"/>
              <a:t>Valutare</a:t>
            </a:r>
            <a:r>
              <a:rPr lang="en-US" dirty="0" smtClean="0"/>
              <a:t> la </a:t>
            </a:r>
            <a:r>
              <a:rPr lang="en-US" dirty="0" err="1" smtClean="0"/>
              <a:t>bontà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ricerca</a:t>
            </a:r>
            <a:r>
              <a:rPr lang="en-US" dirty="0" smtClean="0"/>
              <a:t> (</a:t>
            </a:r>
            <a:r>
              <a:rPr lang="en-US" dirty="0" err="1" smtClean="0"/>
              <a:t>precision,recall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modeling (v)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5360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Estensione</a:t>
            </a:r>
            <a:r>
              <a:rPr lang="en-US" b="1" dirty="0" smtClean="0"/>
              <a:t> a </a:t>
            </a:r>
            <a:r>
              <a:rPr lang="en-US" b="1" dirty="0" err="1" smtClean="0"/>
              <a:t>tesi</a:t>
            </a:r>
            <a:r>
              <a:rPr lang="en-US" b="1" dirty="0" smtClean="0"/>
              <a:t>/stage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 topic </a:t>
            </a:r>
            <a:r>
              <a:rPr lang="en-US" dirty="0" err="1" smtClean="0"/>
              <a:t>diventano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</a:t>
            </a:r>
            <a:r>
              <a:rPr lang="en-US" dirty="0" err="1" smtClean="0"/>
              <a:t>insiemi</a:t>
            </a:r>
            <a:r>
              <a:rPr lang="en-US" dirty="0" smtClean="0"/>
              <a:t> di parole… e di </a:t>
            </a:r>
            <a:r>
              <a:rPr lang="en-US" dirty="0" err="1" smtClean="0"/>
              <a:t>immagini</a:t>
            </a:r>
            <a:r>
              <a:rPr lang="en-US" dirty="0" smtClean="0"/>
              <a:t>!</a:t>
            </a:r>
          </a:p>
          <a:p>
            <a:pPr lvl="1"/>
            <a:endParaRPr lang="en-US" dirty="0" smtClean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modeling (vi)</a:t>
            </a:r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9898">
            <a:off x="971600" y="3717032"/>
            <a:ext cx="25717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8817">
            <a:off x="3923928" y="2819520"/>
            <a:ext cx="2667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3181">
            <a:off x="3131840" y="4671082"/>
            <a:ext cx="24955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030904"/>
            <a:ext cx="1479937" cy="1287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 rot="1289403">
            <a:off x="6625644" y="3676770"/>
            <a:ext cx="65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Ruby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 rot="20031068">
            <a:off x="1691680" y="5733256"/>
            <a:ext cx="931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premier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 rot="1289403">
            <a:off x="5756299" y="4571600"/>
            <a:ext cx="117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barzelletta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 rot="1136994">
            <a:off x="2424385" y="6104360"/>
            <a:ext cx="4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Pdl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 rot="20895453">
            <a:off x="1621517" y="3240455"/>
            <a:ext cx="918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Barbara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 rot="465206">
            <a:off x="3109533" y="3240454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Milan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5162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2) AAA:  </a:t>
            </a:r>
            <a:br>
              <a:rPr lang="en-US" b="1" dirty="0" smtClean="0"/>
            </a:br>
            <a:r>
              <a:rPr lang="en-US" b="1" dirty="0" smtClean="0"/>
              <a:t> Automated Authorship Attribution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87824" y="1772816"/>
            <a:ext cx="4186808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dirty="0" smtClean="0">
                <a:latin typeface="Monotype Corsiva" pitchFamily="66" charset="0"/>
              </a:rPr>
              <a:t>Ei fu. Siccome immobile,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dato il </a:t>
            </a:r>
            <a:r>
              <a:rPr lang="it-IT" dirty="0" err="1" smtClean="0">
                <a:latin typeface="Monotype Corsiva" pitchFamily="66" charset="0"/>
              </a:rPr>
              <a:t>mortal</a:t>
            </a:r>
            <a:r>
              <a:rPr lang="it-IT" dirty="0" smtClean="0">
                <a:latin typeface="Monotype Corsiva" pitchFamily="66" charset="0"/>
              </a:rPr>
              <a:t> sospiro,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stette la spoglia immemore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orba di tanto spiro,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così percossa, attonita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la terra al nunzio sta,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muta pensando all'ultima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ora dell'</a:t>
            </a:r>
            <a:r>
              <a:rPr lang="it-IT" dirty="0" err="1" smtClean="0">
                <a:latin typeface="Monotype Corsiva" pitchFamily="66" charset="0"/>
              </a:rPr>
              <a:t>uom</a:t>
            </a:r>
            <a:r>
              <a:rPr lang="it-IT" dirty="0" smtClean="0">
                <a:latin typeface="Monotype Corsiva" pitchFamily="66" charset="0"/>
              </a:rPr>
              <a:t> fatale;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né sa quando una simile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orma di piè mortale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la sua cruenta polvere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a calpestar verrà.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Lui folgorante in solio</a:t>
            </a:r>
            <a:br>
              <a:rPr lang="it-IT" dirty="0" smtClean="0">
                <a:latin typeface="Monotype Corsiva" pitchFamily="66" charset="0"/>
              </a:rPr>
            </a:br>
            <a:r>
              <a:rPr lang="it-IT" dirty="0" smtClean="0">
                <a:latin typeface="Monotype Corsiva" pitchFamily="66" charset="0"/>
              </a:rPr>
              <a:t>vide il mio genio e tacque;…</a:t>
            </a:r>
            <a:endParaRPr lang="en-US" dirty="0" smtClean="0">
              <a:latin typeface="Monotype Corsiva" pitchFamily="66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 rot="20224454">
            <a:off x="651039" y="3121508"/>
            <a:ext cx="79573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 smtClean="0">
                <a:solidFill>
                  <a:srgbClr val="FF0000"/>
                </a:solidFill>
              </a:rPr>
              <a:t>CHI E’ L’AUTORE?</a:t>
            </a:r>
            <a:endParaRPr lang="it-IT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75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AAA (ii)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Immaginate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questo</a:t>
            </a:r>
            <a:r>
              <a:rPr lang="en-US" dirty="0" smtClean="0"/>
              <a:t> task lo </a:t>
            </a:r>
            <a:r>
              <a:rPr lang="en-US" dirty="0" err="1" smtClean="0"/>
              <a:t>debba</a:t>
            </a:r>
            <a:r>
              <a:rPr lang="en-US" dirty="0" smtClean="0"/>
              <a:t> fare un </a:t>
            </a:r>
            <a:r>
              <a:rPr lang="en-US" dirty="0" err="1" smtClean="0"/>
              <a:t>algoritmo</a:t>
            </a:r>
            <a:r>
              <a:rPr lang="en-US" dirty="0" smtClean="0"/>
              <a:t>… </a:t>
            </a:r>
            <a:r>
              <a:rPr lang="en-US" dirty="0" err="1" smtClean="0"/>
              <a:t>senza</a:t>
            </a:r>
            <a:r>
              <a:rPr lang="en-US" dirty="0" smtClean="0"/>
              <a:t> aver </a:t>
            </a:r>
            <a:r>
              <a:rPr lang="en-US" dirty="0" err="1" smtClean="0"/>
              <a:t>mai</a:t>
            </a:r>
            <a:r>
              <a:rPr lang="en-US" dirty="0" smtClean="0"/>
              <a:t> </a:t>
            </a:r>
            <a:r>
              <a:rPr lang="en-US" dirty="0" err="1" smtClean="0"/>
              <a:t>letto</a:t>
            </a:r>
            <a:r>
              <a:rPr lang="en-US" dirty="0" smtClean="0"/>
              <a:t> prima la </a:t>
            </a:r>
            <a:r>
              <a:rPr lang="en-US" dirty="0" err="1" smtClean="0"/>
              <a:t>poesia</a:t>
            </a:r>
            <a:endParaRPr lang="en-US" dirty="0" smtClean="0"/>
          </a:p>
          <a:p>
            <a:r>
              <a:rPr lang="en-US" dirty="0" smtClean="0"/>
              <a:t>Come fare? </a:t>
            </a:r>
            <a:r>
              <a:rPr lang="en-US" dirty="0" err="1" smtClean="0"/>
              <a:t>Usare</a:t>
            </a:r>
            <a:r>
              <a:rPr lang="en-US" dirty="0" smtClean="0"/>
              <a:t> feature </a:t>
            </a:r>
            <a:r>
              <a:rPr lang="en-US" b="1" dirty="0" err="1" smtClean="0"/>
              <a:t>stilometriche</a:t>
            </a:r>
            <a:r>
              <a:rPr lang="en-US" dirty="0" smtClean="0"/>
              <a:t>, x </a:t>
            </a:r>
            <a:r>
              <a:rPr lang="en-US" dirty="0" err="1" smtClean="0"/>
              <a:t>es</a:t>
            </a:r>
            <a:r>
              <a:rPr lang="en-US" dirty="0" smtClean="0"/>
              <a:t>.:</a:t>
            </a:r>
          </a:p>
          <a:p>
            <a:pPr lvl="1"/>
            <a:r>
              <a:rPr lang="en-US" i="1" dirty="0" err="1" smtClean="0"/>
              <a:t>Ricchezza</a:t>
            </a:r>
            <a:r>
              <a:rPr lang="en-US" i="1" dirty="0" smtClean="0"/>
              <a:t> del </a:t>
            </a:r>
            <a:r>
              <a:rPr lang="en-US" i="1" dirty="0" err="1" smtClean="0"/>
              <a:t>vocabolario</a:t>
            </a:r>
            <a:endParaRPr lang="en-US" i="1" dirty="0" smtClean="0"/>
          </a:p>
          <a:p>
            <a:pPr lvl="1"/>
            <a:r>
              <a:rPr lang="en-US" i="1" dirty="0" err="1" smtClean="0"/>
              <a:t>Uso</a:t>
            </a:r>
            <a:r>
              <a:rPr lang="en-US" i="1" dirty="0" smtClean="0"/>
              <a:t> </a:t>
            </a:r>
            <a:r>
              <a:rPr lang="en-US" i="1" dirty="0" err="1" smtClean="0"/>
              <a:t>della</a:t>
            </a:r>
            <a:r>
              <a:rPr lang="en-US" i="1" dirty="0" smtClean="0"/>
              <a:t> </a:t>
            </a:r>
            <a:r>
              <a:rPr lang="en-US" i="1" dirty="0" err="1" smtClean="0"/>
              <a:t>punteggiatura</a:t>
            </a:r>
            <a:endParaRPr lang="en-US" i="1" dirty="0" smtClean="0"/>
          </a:p>
          <a:p>
            <a:pPr lvl="1"/>
            <a:r>
              <a:rPr lang="en-US" i="1" dirty="0" err="1" smtClean="0"/>
              <a:t>Lunghezza</a:t>
            </a:r>
            <a:r>
              <a:rPr lang="en-US" i="1" dirty="0" smtClean="0"/>
              <a:t> </a:t>
            </a:r>
            <a:r>
              <a:rPr lang="en-US" i="1" dirty="0" err="1" smtClean="0"/>
              <a:t>delle</a:t>
            </a:r>
            <a:r>
              <a:rPr lang="en-US" i="1" dirty="0" smtClean="0"/>
              <a:t> </a:t>
            </a:r>
            <a:r>
              <a:rPr lang="en-US" i="1" dirty="0" err="1" smtClean="0"/>
              <a:t>frasi</a:t>
            </a:r>
            <a:endParaRPr lang="en-US" i="1" dirty="0" smtClean="0"/>
          </a:p>
          <a:p>
            <a:pPr lvl="1"/>
            <a:r>
              <a:rPr lang="en-US" i="1" dirty="0" smtClean="0"/>
              <a:t>…</a:t>
            </a:r>
          </a:p>
          <a:p>
            <a:pPr marL="457200" lvl="1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53075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</TotalTime>
  <Words>866</Words>
  <Application>Microsoft Office PowerPoint</Application>
  <PresentationFormat>Presentazione su schermo (4:3)</PresentationFormat>
  <Paragraphs>112</Paragraphs>
  <Slides>24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Tema di Office</vt:lpstr>
      <vt:lpstr>Progetti per il corso di TTR 2011-2012  (estendibili x tesi, stage)</vt:lpstr>
      <vt:lpstr>1) Topic modeling</vt:lpstr>
      <vt:lpstr>Topic modeling (ii)</vt:lpstr>
      <vt:lpstr>Topic modeling (iii)</vt:lpstr>
      <vt:lpstr>Topic modeling (iv)</vt:lpstr>
      <vt:lpstr>Topic modeling (v)</vt:lpstr>
      <vt:lpstr>Topic modeling (vi)</vt:lpstr>
      <vt:lpstr>2) AAA:    Automated Authorship Attribution</vt:lpstr>
      <vt:lpstr>AAA (ii)</vt:lpstr>
      <vt:lpstr>AAA (iii)</vt:lpstr>
      <vt:lpstr>AAA (iv)</vt:lpstr>
      <vt:lpstr>AAA (v)</vt:lpstr>
      <vt:lpstr>3) Re-identificazione</vt:lpstr>
      <vt:lpstr>Re-identificazione (ii)</vt:lpstr>
      <vt:lpstr>Presentazione standard di PowerPoint</vt:lpstr>
      <vt:lpstr>4) Re-identificazione 3D</vt:lpstr>
      <vt:lpstr>Re-identificazione 3D (ii)</vt:lpstr>
      <vt:lpstr>Re-identificazione 3D (iii)</vt:lpstr>
      <vt:lpstr>5) Riconoscimento facciale</vt:lpstr>
      <vt:lpstr>6) Riconoscimento facciale 3D</vt:lpstr>
      <vt:lpstr>7) Biometria su firma</vt:lpstr>
      <vt:lpstr>Biometria su firma (ii)</vt:lpstr>
      <vt:lpstr>8) Riconoscimento di eta’</vt:lpstr>
      <vt:lpstr>9) Incoming…</vt:lpstr>
    </vt:vector>
  </TitlesOfParts>
  <Company>Istituto Italiano di Tecnologia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Progetti per il corso di TTR 2011-2012  (estendibili x tesi, stage)</dc:title>
  <dc:creator>Marco Cristani</dc:creator>
  <cp:lastModifiedBy>Marco Cristani</cp:lastModifiedBy>
  <cp:revision>10</cp:revision>
  <dcterms:created xsi:type="dcterms:W3CDTF">2012-04-17T16:13:10Z</dcterms:created>
  <dcterms:modified xsi:type="dcterms:W3CDTF">2012-05-08T05:41:41Z</dcterms:modified>
</cp:coreProperties>
</file>