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 id="262" r:id="rId7"/>
    <p:sldId id="264" r:id="rId8"/>
    <p:sldId id="263" r:id="rId9"/>
  </p:sldIdLst>
  <p:sldSz cx="9144000" cy="6858000" type="screen4x3"/>
  <p:notesSz cx="6797675" cy="9856788"/>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7" d="100"/>
          <a:sy n="107" d="100"/>
        </p:scale>
        <p:origin x="-1098" y="-8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685800" y="2130425"/>
            <a:ext cx="7772400" cy="1470025"/>
          </a:xfrm>
        </p:spPr>
        <p:txBody>
          <a:bodyPr/>
          <a:lstStyle/>
          <a:p>
            <a:r>
              <a:rPr lang="it-IT" smtClean="0"/>
              <a:t>Fare clic per modificare lo stile del titolo</a:t>
            </a:r>
            <a:endParaRPr lang="it-IT"/>
          </a:p>
        </p:txBody>
      </p:sp>
      <p:sp>
        <p:nvSpPr>
          <p:cNvPr id="3" name="Sottotitolo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smtClean="0"/>
              <a:t>Fare clic per modificare lo stile del sottotitolo dello schema</a:t>
            </a:r>
            <a:endParaRPr lang="it-IT"/>
          </a:p>
        </p:txBody>
      </p:sp>
      <p:sp>
        <p:nvSpPr>
          <p:cNvPr id="4" name="Segnaposto data 3"/>
          <p:cNvSpPr>
            <a:spLocks noGrp="1"/>
          </p:cNvSpPr>
          <p:nvPr>
            <p:ph type="dt" sz="half" idx="10"/>
          </p:nvPr>
        </p:nvSpPr>
        <p:spPr/>
        <p:txBody>
          <a:bodyPr/>
          <a:lstStyle/>
          <a:p>
            <a:fld id="{E7D3C6F2-70EB-4A03-9C0F-61F07E6286AA}" type="datetimeFigureOut">
              <a:rPr lang="it-IT" smtClean="0"/>
              <a:t>28/11/2014</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4FB10169-9EE2-4CEA-B2F4-73C510FDC7A8}" type="slidenum">
              <a:rPr lang="it-IT" smtClean="0"/>
              <a:t>‹N›</a:t>
            </a:fld>
            <a:endParaRPr lang="it-IT"/>
          </a:p>
        </p:txBody>
      </p:sp>
    </p:spTree>
    <p:extLst>
      <p:ext uri="{BB962C8B-B14F-4D97-AF65-F5344CB8AC3E}">
        <p14:creationId xmlns:p14="http://schemas.microsoft.com/office/powerpoint/2010/main" val="197180160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testo verticale 2"/>
          <p:cNvSpPr>
            <a:spLocks noGrp="1"/>
          </p:cNvSpPr>
          <p:nvPr>
            <p:ph type="body" orient="vert" idx="1"/>
          </p:nvPr>
        </p:nvSpPr>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E7D3C6F2-70EB-4A03-9C0F-61F07E6286AA}" type="datetimeFigureOut">
              <a:rPr lang="it-IT" smtClean="0"/>
              <a:t>28/11/2014</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4FB10169-9EE2-4CEA-B2F4-73C510FDC7A8}" type="slidenum">
              <a:rPr lang="it-IT" smtClean="0"/>
              <a:t>‹N›</a:t>
            </a:fld>
            <a:endParaRPr lang="it-IT"/>
          </a:p>
        </p:txBody>
      </p:sp>
    </p:spTree>
    <p:extLst>
      <p:ext uri="{BB962C8B-B14F-4D97-AF65-F5344CB8AC3E}">
        <p14:creationId xmlns:p14="http://schemas.microsoft.com/office/powerpoint/2010/main" val="217463107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6629400" y="274638"/>
            <a:ext cx="2057400" cy="5851525"/>
          </a:xfrm>
        </p:spPr>
        <p:txBody>
          <a:bodyPr vert="eaVert"/>
          <a:lstStyle/>
          <a:p>
            <a:r>
              <a:rPr lang="it-IT" smtClean="0"/>
              <a:t>Fare clic per modificare lo stile del titolo</a:t>
            </a:r>
            <a:endParaRPr lang="it-IT"/>
          </a:p>
        </p:txBody>
      </p:sp>
      <p:sp>
        <p:nvSpPr>
          <p:cNvPr id="3" name="Segnaposto testo verticale 2"/>
          <p:cNvSpPr>
            <a:spLocks noGrp="1"/>
          </p:cNvSpPr>
          <p:nvPr>
            <p:ph type="body" orient="vert" idx="1"/>
          </p:nvPr>
        </p:nvSpPr>
        <p:spPr>
          <a:xfrm>
            <a:off x="457200" y="274638"/>
            <a:ext cx="6019800" cy="5851525"/>
          </a:xfrm>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E7D3C6F2-70EB-4A03-9C0F-61F07E6286AA}" type="datetimeFigureOut">
              <a:rPr lang="it-IT" smtClean="0"/>
              <a:t>28/11/2014</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4FB10169-9EE2-4CEA-B2F4-73C510FDC7A8}" type="slidenum">
              <a:rPr lang="it-IT" smtClean="0"/>
              <a:t>‹N›</a:t>
            </a:fld>
            <a:endParaRPr lang="it-IT"/>
          </a:p>
        </p:txBody>
      </p:sp>
    </p:spTree>
    <p:extLst>
      <p:ext uri="{BB962C8B-B14F-4D97-AF65-F5344CB8AC3E}">
        <p14:creationId xmlns:p14="http://schemas.microsoft.com/office/powerpoint/2010/main" val="10287835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idx="1"/>
          </p:nvPr>
        </p:nvSpPr>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E7D3C6F2-70EB-4A03-9C0F-61F07E6286AA}" type="datetimeFigureOut">
              <a:rPr lang="it-IT" smtClean="0"/>
              <a:t>28/11/2014</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4FB10169-9EE2-4CEA-B2F4-73C510FDC7A8}" type="slidenum">
              <a:rPr lang="it-IT" smtClean="0"/>
              <a:t>‹N›</a:t>
            </a:fld>
            <a:endParaRPr lang="it-IT"/>
          </a:p>
        </p:txBody>
      </p:sp>
    </p:spTree>
    <p:extLst>
      <p:ext uri="{BB962C8B-B14F-4D97-AF65-F5344CB8AC3E}">
        <p14:creationId xmlns:p14="http://schemas.microsoft.com/office/powerpoint/2010/main" val="396934860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722313" y="4406900"/>
            <a:ext cx="7772400" cy="1362075"/>
          </a:xfrm>
        </p:spPr>
        <p:txBody>
          <a:bodyPr anchor="t"/>
          <a:lstStyle>
            <a:lvl1pPr algn="l">
              <a:defRPr sz="4000" b="1" cap="all"/>
            </a:lvl1pPr>
          </a:lstStyle>
          <a:p>
            <a:r>
              <a:rPr lang="it-IT" smtClean="0"/>
              <a:t>Fare clic per modificare lo stile del titolo</a:t>
            </a:r>
            <a:endParaRPr lang="it-IT"/>
          </a:p>
        </p:txBody>
      </p:sp>
      <p:sp>
        <p:nvSpPr>
          <p:cNvPr id="3" name="Segnaposto testo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smtClean="0"/>
              <a:t>Fare clic per modificare stili del testo dello schema</a:t>
            </a:r>
          </a:p>
        </p:txBody>
      </p:sp>
      <p:sp>
        <p:nvSpPr>
          <p:cNvPr id="4" name="Segnaposto data 3"/>
          <p:cNvSpPr>
            <a:spLocks noGrp="1"/>
          </p:cNvSpPr>
          <p:nvPr>
            <p:ph type="dt" sz="half" idx="10"/>
          </p:nvPr>
        </p:nvSpPr>
        <p:spPr/>
        <p:txBody>
          <a:bodyPr/>
          <a:lstStyle/>
          <a:p>
            <a:fld id="{E7D3C6F2-70EB-4A03-9C0F-61F07E6286AA}" type="datetimeFigureOut">
              <a:rPr lang="it-IT" smtClean="0"/>
              <a:t>28/11/2014</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4FB10169-9EE2-4CEA-B2F4-73C510FDC7A8}" type="slidenum">
              <a:rPr lang="it-IT" smtClean="0"/>
              <a:t>‹N›</a:t>
            </a:fld>
            <a:endParaRPr lang="it-IT"/>
          </a:p>
        </p:txBody>
      </p:sp>
    </p:spTree>
    <p:extLst>
      <p:ext uri="{BB962C8B-B14F-4D97-AF65-F5344CB8AC3E}">
        <p14:creationId xmlns:p14="http://schemas.microsoft.com/office/powerpoint/2010/main" val="3256919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contenuto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data 4"/>
          <p:cNvSpPr>
            <a:spLocks noGrp="1"/>
          </p:cNvSpPr>
          <p:nvPr>
            <p:ph type="dt" sz="half" idx="10"/>
          </p:nvPr>
        </p:nvSpPr>
        <p:spPr/>
        <p:txBody>
          <a:bodyPr/>
          <a:lstStyle/>
          <a:p>
            <a:fld id="{E7D3C6F2-70EB-4A03-9C0F-61F07E6286AA}" type="datetimeFigureOut">
              <a:rPr lang="it-IT" smtClean="0"/>
              <a:t>28/11/2014</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4FB10169-9EE2-4CEA-B2F4-73C510FDC7A8}" type="slidenum">
              <a:rPr lang="it-IT" smtClean="0"/>
              <a:t>‹N›</a:t>
            </a:fld>
            <a:endParaRPr lang="it-IT"/>
          </a:p>
        </p:txBody>
      </p:sp>
    </p:spTree>
    <p:extLst>
      <p:ext uri="{BB962C8B-B14F-4D97-AF65-F5344CB8AC3E}">
        <p14:creationId xmlns:p14="http://schemas.microsoft.com/office/powerpoint/2010/main" val="28487414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lvl1pPr>
              <a:defRPr/>
            </a:lvl1pPr>
          </a:lstStyle>
          <a:p>
            <a:r>
              <a:rPr lang="it-IT" smtClean="0"/>
              <a:t>Fare clic per modificare lo stile del titolo</a:t>
            </a:r>
            <a:endParaRPr lang="it-IT"/>
          </a:p>
        </p:txBody>
      </p:sp>
      <p:sp>
        <p:nvSpPr>
          <p:cNvPr id="3" name="Segnaposto tes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4" name="Segnaposto contenut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testo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6" name="Segnaposto contenut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7" name="Segnaposto data 6"/>
          <p:cNvSpPr>
            <a:spLocks noGrp="1"/>
          </p:cNvSpPr>
          <p:nvPr>
            <p:ph type="dt" sz="half" idx="10"/>
          </p:nvPr>
        </p:nvSpPr>
        <p:spPr/>
        <p:txBody>
          <a:bodyPr/>
          <a:lstStyle/>
          <a:p>
            <a:fld id="{E7D3C6F2-70EB-4A03-9C0F-61F07E6286AA}" type="datetimeFigureOut">
              <a:rPr lang="it-IT" smtClean="0"/>
              <a:t>28/11/2014</a:t>
            </a:fld>
            <a:endParaRPr lang="it-IT"/>
          </a:p>
        </p:txBody>
      </p:sp>
      <p:sp>
        <p:nvSpPr>
          <p:cNvPr id="8" name="Segnaposto piè di pagina 7"/>
          <p:cNvSpPr>
            <a:spLocks noGrp="1"/>
          </p:cNvSpPr>
          <p:nvPr>
            <p:ph type="ftr" sz="quarter" idx="11"/>
          </p:nvPr>
        </p:nvSpPr>
        <p:spPr/>
        <p:txBody>
          <a:bodyPr/>
          <a:lstStyle/>
          <a:p>
            <a:endParaRPr lang="it-IT"/>
          </a:p>
        </p:txBody>
      </p:sp>
      <p:sp>
        <p:nvSpPr>
          <p:cNvPr id="9" name="Segnaposto numero diapositiva 8"/>
          <p:cNvSpPr>
            <a:spLocks noGrp="1"/>
          </p:cNvSpPr>
          <p:nvPr>
            <p:ph type="sldNum" sz="quarter" idx="12"/>
          </p:nvPr>
        </p:nvSpPr>
        <p:spPr/>
        <p:txBody>
          <a:bodyPr/>
          <a:lstStyle/>
          <a:p>
            <a:fld id="{4FB10169-9EE2-4CEA-B2F4-73C510FDC7A8}" type="slidenum">
              <a:rPr lang="it-IT" smtClean="0"/>
              <a:t>‹N›</a:t>
            </a:fld>
            <a:endParaRPr lang="it-IT"/>
          </a:p>
        </p:txBody>
      </p:sp>
    </p:spTree>
    <p:extLst>
      <p:ext uri="{BB962C8B-B14F-4D97-AF65-F5344CB8AC3E}">
        <p14:creationId xmlns:p14="http://schemas.microsoft.com/office/powerpoint/2010/main" val="293741902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data 2"/>
          <p:cNvSpPr>
            <a:spLocks noGrp="1"/>
          </p:cNvSpPr>
          <p:nvPr>
            <p:ph type="dt" sz="half" idx="10"/>
          </p:nvPr>
        </p:nvSpPr>
        <p:spPr/>
        <p:txBody>
          <a:bodyPr/>
          <a:lstStyle/>
          <a:p>
            <a:fld id="{E7D3C6F2-70EB-4A03-9C0F-61F07E6286AA}" type="datetimeFigureOut">
              <a:rPr lang="it-IT" smtClean="0"/>
              <a:t>28/11/2014</a:t>
            </a:fld>
            <a:endParaRPr lang="it-IT"/>
          </a:p>
        </p:txBody>
      </p:sp>
      <p:sp>
        <p:nvSpPr>
          <p:cNvPr id="4" name="Segnaposto piè di pagina 3"/>
          <p:cNvSpPr>
            <a:spLocks noGrp="1"/>
          </p:cNvSpPr>
          <p:nvPr>
            <p:ph type="ftr" sz="quarter" idx="11"/>
          </p:nvPr>
        </p:nvSpPr>
        <p:spPr/>
        <p:txBody>
          <a:bodyPr/>
          <a:lstStyle/>
          <a:p>
            <a:endParaRPr lang="it-IT"/>
          </a:p>
        </p:txBody>
      </p:sp>
      <p:sp>
        <p:nvSpPr>
          <p:cNvPr id="5" name="Segnaposto numero diapositiva 4"/>
          <p:cNvSpPr>
            <a:spLocks noGrp="1"/>
          </p:cNvSpPr>
          <p:nvPr>
            <p:ph type="sldNum" sz="quarter" idx="12"/>
          </p:nvPr>
        </p:nvSpPr>
        <p:spPr/>
        <p:txBody>
          <a:bodyPr/>
          <a:lstStyle/>
          <a:p>
            <a:fld id="{4FB10169-9EE2-4CEA-B2F4-73C510FDC7A8}" type="slidenum">
              <a:rPr lang="it-IT" smtClean="0"/>
              <a:t>‹N›</a:t>
            </a:fld>
            <a:endParaRPr lang="it-IT"/>
          </a:p>
        </p:txBody>
      </p:sp>
    </p:spTree>
    <p:extLst>
      <p:ext uri="{BB962C8B-B14F-4D97-AF65-F5344CB8AC3E}">
        <p14:creationId xmlns:p14="http://schemas.microsoft.com/office/powerpoint/2010/main" val="26224904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p:cNvSpPr>
            <a:spLocks noGrp="1"/>
          </p:cNvSpPr>
          <p:nvPr>
            <p:ph type="dt" sz="half" idx="10"/>
          </p:nvPr>
        </p:nvSpPr>
        <p:spPr/>
        <p:txBody>
          <a:bodyPr/>
          <a:lstStyle/>
          <a:p>
            <a:fld id="{E7D3C6F2-70EB-4A03-9C0F-61F07E6286AA}" type="datetimeFigureOut">
              <a:rPr lang="it-IT" smtClean="0"/>
              <a:t>28/11/2014</a:t>
            </a:fld>
            <a:endParaRPr lang="it-IT"/>
          </a:p>
        </p:txBody>
      </p:sp>
      <p:sp>
        <p:nvSpPr>
          <p:cNvPr id="3" name="Segnaposto piè di pagina 2"/>
          <p:cNvSpPr>
            <a:spLocks noGrp="1"/>
          </p:cNvSpPr>
          <p:nvPr>
            <p:ph type="ftr" sz="quarter" idx="11"/>
          </p:nvPr>
        </p:nvSpPr>
        <p:spPr/>
        <p:txBody>
          <a:bodyPr/>
          <a:lstStyle/>
          <a:p>
            <a:endParaRPr lang="it-IT"/>
          </a:p>
        </p:txBody>
      </p:sp>
      <p:sp>
        <p:nvSpPr>
          <p:cNvPr id="4" name="Segnaposto numero diapositiva 3"/>
          <p:cNvSpPr>
            <a:spLocks noGrp="1"/>
          </p:cNvSpPr>
          <p:nvPr>
            <p:ph type="sldNum" sz="quarter" idx="12"/>
          </p:nvPr>
        </p:nvSpPr>
        <p:spPr/>
        <p:txBody>
          <a:bodyPr/>
          <a:lstStyle/>
          <a:p>
            <a:fld id="{4FB10169-9EE2-4CEA-B2F4-73C510FDC7A8}" type="slidenum">
              <a:rPr lang="it-IT" smtClean="0"/>
              <a:t>‹N›</a:t>
            </a:fld>
            <a:endParaRPr lang="it-IT"/>
          </a:p>
        </p:txBody>
      </p:sp>
    </p:spTree>
    <p:extLst>
      <p:ext uri="{BB962C8B-B14F-4D97-AF65-F5344CB8AC3E}">
        <p14:creationId xmlns:p14="http://schemas.microsoft.com/office/powerpoint/2010/main" val="35974783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457200" y="273050"/>
            <a:ext cx="3008313" cy="1162050"/>
          </a:xfrm>
        </p:spPr>
        <p:txBody>
          <a:bodyPr anchor="b"/>
          <a:lstStyle>
            <a:lvl1pPr algn="l">
              <a:defRPr sz="2000" b="1"/>
            </a:lvl1pPr>
          </a:lstStyle>
          <a:p>
            <a:r>
              <a:rPr lang="it-IT" smtClean="0"/>
              <a:t>Fare clic per modificare lo stile del titolo</a:t>
            </a:r>
            <a:endParaRPr lang="it-IT"/>
          </a:p>
        </p:txBody>
      </p:sp>
      <p:sp>
        <p:nvSpPr>
          <p:cNvPr id="3" name="Segnaposto contenuto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testo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Segnaposto data 4"/>
          <p:cNvSpPr>
            <a:spLocks noGrp="1"/>
          </p:cNvSpPr>
          <p:nvPr>
            <p:ph type="dt" sz="half" idx="10"/>
          </p:nvPr>
        </p:nvSpPr>
        <p:spPr/>
        <p:txBody>
          <a:bodyPr/>
          <a:lstStyle/>
          <a:p>
            <a:fld id="{E7D3C6F2-70EB-4A03-9C0F-61F07E6286AA}" type="datetimeFigureOut">
              <a:rPr lang="it-IT" smtClean="0"/>
              <a:t>28/11/2014</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4FB10169-9EE2-4CEA-B2F4-73C510FDC7A8}" type="slidenum">
              <a:rPr lang="it-IT" smtClean="0"/>
              <a:t>‹N›</a:t>
            </a:fld>
            <a:endParaRPr lang="it-IT"/>
          </a:p>
        </p:txBody>
      </p:sp>
    </p:spTree>
    <p:extLst>
      <p:ext uri="{BB962C8B-B14F-4D97-AF65-F5344CB8AC3E}">
        <p14:creationId xmlns:p14="http://schemas.microsoft.com/office/powerpoint/2010/main" val="14807847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1792288" y="4800600"/>
            <a:ext cx="5486400" cy="566738"/>
          </a:xfrm>
        </p:spPr>
        <p:txBody>
          <a:bodyPr anchor="b"/>
          <a:lstStyle>
            <a:lvl1pPr algn="l">
              <a:defRPr sz="2000" b="1"/>
            </a:lvl1pPr>
          </a:lstStyle>
          <a:p>
            <a:r>
              <a:rPr lang="it-IT" smtClean="0"/>
              <a:t>Fare clic per modificare lo stile del titolo</a:t>
            </a:r>
            <a:endParaRPr lang="it-IT"/>
          </a:p>
        </p:txBody>
      </p:sp>
      <p:sp>
        <p:nvSpPr>
          <p:cNvPr id="3" name="Segnaposto immagin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Segnaposto data 4"/>
          <p:cNvSpPr>
            <a:spLocks noGrp="1"/>
          </p:cNvSpPr>
          <p:nvPr>
            <p:ph type="dt" sz="half" idx="10"/>
          </p:nvPr>
        </p:nvSpPr>
        <p:spPr/>
        <p:txBody>
          <a:bodyPr/>
          <a:lstStyle/>
          <a:p>
            <a:fld id="{E7D3C6F2-70EB-4A03-9C0F-61F07E6286AA}" type="datetimeFigureOut">
              <a:rPr lang="it-IT" smtClean="0"/>
              <a:t>28/11/2014</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4FB10169-9EE2-4CEA-B2F4-73C510FDC7A8}" type="slidenum">
              <a:rPr lang="it-IT" smtClean="0"/>
              <a:t>‹N›</a:t>
            </a:fld>
            <a:endParaRPr lang="it-IT"/>
          </a:p>
        </p:txBody>
      </p:sp>
    </p:spTree>
    <p:extLst>
      <p:ext uri="{BB962C8B-B14F-4D97-AF65-F5344CB8AC3E}">
        <p14:creationId xmlns:p14="http://schemas.microsoft.com/office/powerpoint/2010/main" val="16538679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it-IT" smtClean="0"/>
              <a:t>Fare clic per modificare lo stile del titolo</a:t>
            </a:r>
            <a:endParaRPr lang="it-IT"/>
          </a:p>
        </p:txBody>
      </p:sp>
      <p:sp>
        <p:nvSpPr>
          <p:cNvPr id="3" name="Segnaposto testo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7D3C6F2-70EB-4A03-9C0F-61F07E6286AA}" type="datetimeFigureOut">
              <a:rPr lang="it-IT" smtClean="0"/>
              <a:t>28/11/2014</a:t>
            </a:fld>
            <a:endParaRPr lang="it-IT"/>
          </a:p>
        </p:txBody>
      </p:sp>
      <p:sp>
        <p:nvSpPr>
          <p:cNvPr id="5" name="Segnaposto piè di pagina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Segnaposto numero diapositiva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FB10169-9EE2-4CEA-B2F4-73C510FDC7A8}" type="slidenum">
              <a:rPr lang="it-IT" smtClean="0"/>
              <a:t>‹N›</a:t>
            </a:fld>
            <a:endParaRPr lang="it-IT"/>
          </a:p>
        </p:txBody>
      </p:sp>
    </p:spTree>
    <p:extLst>
      <p:ext uri="{BB962C8B-B14F-4D97-AF65-F5344CB8AC3E}">
        <p14:creationId xmlns:p14="http://schemas.microsoft.com/office/powerpoint/2010/main" val="104093662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r>
              <a:rPr lang="it-IT" sz="3200" dirty="0" smtClean="0"/>
              <a:t>LE LOCAZIONI TURISTICHE</a:t>
            </a:r>
            <a:endParaRPr lang="it-IT" sz="3200" dirty="0"/>
          </a:p>
        </p:txBody>
      </p:sp>
      <p:sp>
        <p:nvSpPr>
          <p:cNvPr id="3" name="Segnaposto contenuto 2"/>
          <p:cNvSpPr>
            <a:spLocks noGrp="1"/>
          </p:cNvSpPr>
          <p:nvPr>
            <p:ph idx="1"/>
          </p:nvPr>
        </p:nvSpPr>
        <p:spPr/>
        <p:txBody>
          <a:bodyPr>
            <a:normAutofit lnSpcReduction="10000"/>
          </a:bodyPr>
          <a:lstStyle/>
          <a:p>
            <a:pPr algn="just"/>
            <a:r>
              <a:rPr lang="it-IT" sz="2000" dirty="0" smtClean="0"/>
              <a:t>Codice del turismo (Decreto legislativo n. 79/2011) ancora vigente dopo la sentenza della Corte costituzionale (n. 80/2012) contiene norme sui contratti di locazione turistica.</a:t>
            </a:r>
          </a:p>
          <a:p>
            <a:pPr algn="just"/>
            <a:r>
              <a:rPr lang="it-IT" sz="2000" dirty="0" smtClean="0"/>
              <a:t>Art. 52 Codice del turismo = locazioni di interesse turistico e alberghiere.</a:t>
            </a:r>
          </a:p>
          <a:p>
            <a:pPr algn="just"/>
            <a:r>
              <a:rPr lang="it-IT" sz="2000" dirty="0" smtClean="0"/>
              <a:t>Art. 53 Codice del turismo = locazioni ad uso abitativo per finalità turistiche.</a:t>
            </a:r>
          </a:p>
          <a:p>
            <a:pPr algn="just"/>
            <a:r>
              <a:rPr lang="it-IT" sz="2000" u="sng" dirty="0" smtClean="0"/>
              <a:t>Locazione di interesse turistico e alberghiero </a:t>
            </a:r>
            <a:r>
              <a:rPr lang="it-IT" sz="2000" dirty="0" smtClean="0"/>
              <a:t>= contratto che ha ad oggetto la concessione di beni immobili da destinare ad attività di albergo o altre tipologie ricettive. Il conduttore che è il soggetto che ha la concessione dell’immobile esercita nell’immobile che gli viene locato attività imprenditoriale a carattere turistico-ricettivo. </a:t>
            </a:r>
          </a:p>
          <a:p>
            <a:pPr algn="just"/>
            <a:r>
              <a:rPr lang="it-IT" sz="2000" u="sng" dirty="0" smtClean="0"/>
              <a:t>Locazioni ad uso abitativo per finalità turistiche</a:t>
            </a:r>
            <a:r>
              <a:rPr lang="it-IT" sz="2000" dirty="0" smtClean="0"/>
              <a:t> = contratti stipulati per motivi di piacere, svago e divertimento. Il locatore (proprietario) concede al conduttore che è un turista viaggiatore per un dato periodo di tempo il diritto di godere di un bene immobile per scopo di vacanza. </a:t>
            </a:r>
            <a:endParaRPr lang="it-IT" sz="2000" dirty="0"/>
          </a:p>
        </p:txBody>
      </p:sp>
    </p:spTree>
    <p:extLst>
      <p:ext uri="{BB962C8B-B14F-4D97-AF65-F5344CB8AC3E}">
        <p14:creationId xmlns:p14="http://schemas.microsoft.com/office/powerpoint/2010/main" val="93769338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normAutofit/>
          </a:bodyPr>
          <a:lstStyle/>
          <a:p>
            <a:r>
              <a:rPr lang="it-IT" sz="2000" dirty="0" smtClean="0"/>
              <a:t>Ragione della normativa sulle locazioni turistiche: venire in contro al cambiamento della domanda turistica (richiesta di prezzi convenienti, esigenze legate alla destagionalizzazione, esigenze turistiche legate alla natura, accoglienza ecocompatibile). </a:t>
            </a:r>
            <a:endParaRPr lang="it-IT" sz="2000" dirty="0"/>
          </a:p>
          <a:p>
            <a:r>
              <a:rPr lang="it-IT" sz="2000" dirty="0" smtClean="0"/>
              <a:t>Utilizzazione di immobili già esistenti per ampliare l’offerta turistica.</a:t>
            </a:r>
          </a:p>
          <a:p>
            <a:r>
              <a:rPr lang="it-IT" sz="2000" dirty="0" smtClean="0"/>
              <a:t>Motivo ulteriore = supplire alla mancanza di strutture ricettive convenzionali e tradizionali in alcuni territori italiani.</a:t>
            </a:r>
          </a:p>
          <a:p>
            <a:r>
              <a:rPr lang="it-IT" sz="2000" dirty="0" smtClean="0"/>
              <a:t>Si tratta di locazioni in cui deve essere presente il seguente elemento: l’esclusività della finalità turistica.</a:t>
            </a:r>
          </a:p>
          <a:p>
            <a:r>
              <a:rPr lang="it-IT" sz="2000" dirty="0" smtClean="0"/>
              <a:t>Art. 53 del codice del turismo = gli alloggi locati esclusivamente per finalità turistiche in qualsiasi luogo ubicati sono regolati dalle disposizioni del codice civile in tema di locazione.</a:t>
            </a:r>
            <a:endParaRPr lang="it-IT" sz="2000" dirty="0"/>
          </a:p>
        </p:txBody>
      </p:sp>
    </p:spTree>
    <p:extLst>
      <p:ext uri="{BB962C8B-B14F-4D97-AF65-F5344CB8AC3E}">
        <p14:creationId xmlns:p14="http://schemas.microsoft.com/office/powerpoint/2010/main" val="166857009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noAutofit/>
          </a:bodyPr>
          <a:lstStyle/>
          <a:p>
            <a:endParaRPr lang="it-IT" sz="2000" dirty="0" smtClean="0"/>
          </a:p>
          <a:p>
            <a:pPr algn="just"/>
            <a:r>
              <a:rPr lang="it-IT" sz="2000" dirty="0" smtClean="0"/>
              <a:t>Locazione = contratto con il quale una parte chiamata locatore o concedente (nella maggior parte dei casi è il proprietario) si obbliga a far godere all’altra chiamata locatario o conduttore una cosa mobile o immobile per un dato tempo dietro pagamento di un corrispettivo (art. 1571 codice civile).</a:t>
            </a:r>
          </a:p>
          <a:p>
            <a:pPr algn="just"/>
            <a:r>
              <a:rPr lang="it-IT" sz="2000" dirty="0" smtClean="0"/>
              <a:t>Si distingue fra locazioni di beni mobili e di beni immobili.</a:t>
            </a:r>
          </a:p>
          <a:p>
            <a:pPr algn="just"/>
            <a:r>
              <a:rPr lang="it-IT" sz="2000" dirty="0" smtClean="0"/>
              <a:t>La locazione di beni produttivi si chiama affitto. Pensiamo all’azienda (art. 1615 codice civile).</a:t>
            </a:r>
          </a:p>
          <a:p>
            <a:pPr algn="just"/>
            <a:r>
              <a:rPr lang="it-IT" sz="2000" dirty="0" smtClean="0"/>
              <a:t>Locazioni di immobili ad uso abitativo e ad uso diverso da quello abitativo. </a:t>
            </a:r>
          </a:p>
          <a:p>
            <a:pPr algn="just"/>
            <a:r>
              <a:rPr lang="it-IT" sz="2000" dirty="0" smtClean="0"/>
              <a:t>La locazione per attività di interesse turistico è una locazione per uso non abitativo. </a:t>
            </a:r>
            <a:endParaRPr lang="it-IT" sz="2000" dirty="0"/>
          </a:p>
        </p:txBody>
      </p:sp>
    </p:spTree>
    <p:extLst>
      <p:ext uri="{BB962C8B-B14F-4D97-AF65-F5344CB8AC3E}">
        <p14:creationId xmlns:p14="http://schemas.microsoft.com/office/powerpoint/2010/main" val="360648048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r>
              <a:rPr lang="it-IT" sz="3200" dirty="0" smtClean="0"/>
              <a:t>Le locazioni alberghiere e di interesse turistico</a:t>
            </a:r>
            <a:endParaRPr lang="it-IT" sz="3200" dirty="0"/>
          </a:p>
        </p:txBody>
      </p:sp>
      <p:sp>
        <p:nvSpPr>
          <p:cNvPr id="3" name="Segnaposto contenuto 2"/>
          <p:cNvSpPr>
            <a:spLocks noGrp="1"/>
          </p:cNvSpPr>
          <p:nvPr>
            <p:ph idx="1"/>
          </p:nvPr>
        </p:nvSpPr>
        <p:spPr/>
        <p:txBody>
          <a:bodyPr>
            <a:normAutofit fontScale="92500" lnSpcReduction="10000"/>
          </a:bodyPr>
          <a:lstStyle/>
          <a:p>
            <a:r>
              <a:rPr lang="it-IT" sz="2000" u="sng" dirty="0" smtClean="0"/>
              <a:t>Locazione alberghiera </a:t>
            </a:r>
            <a:r>
              <a:rPr lang="it-IT" sz="2000" dirty="0" smtClean="0"/>
              <a:t>disciplinata dalla legge n. 392/1978 = contratto che ha per oggetto beni immobili da destinare ad attività di albergo, inclusi quelli riguardanti l’esercizio di imprese assimilabili.</a:t>
            </a:r>
          </a:p>
          <a:p>
            <a:r>
              <a:rPr lang="it-IT" sz="2000" u="sng" dirty="0" smtClean="0"/>
              <a:t>Locazione di interesse turistico </a:t>
            </a:r>
            <a:r>
              <a:rPr lang="it-IT" sz="2000" dirty="0" smtClean="0"/>
              <a:t>= locazione di immobili per l’esercizio di una attività turistica non di natura alberghiera = quelle cha ad oggetto sedi di agenzie di viaggio e turismo, impianti sportivi e ricreativi, aziende di soggiorno, organismi di promozione turistica e di informazione turistica.</a:t>
            </a:r>
          </a:p>
          <a:p>
            <a:r>
              <a:rPr lang="it-IT" sz="2000" dirty="0" smtClean="0"/>
              <a:t>Immobili adibiti ad attività alberghiera = durata minima di 9 anni rinnovabile per lo stesso periodo se non viene data la disdetta da una delle parti almeno 18 mesi prima della scadenza. </a:t>
            </a:r>
          </a:p>
          <a:p>
            <a:r>
              <a:rPr lang="it-IT" sz="2000" dirty="0" smtClean="0"/>
              <a:t>Locazione di immobili adibiti ad attività di interesse turistico non deve essere inferiore a 6 anni rinnovabili per il medesimo periodo se non viene data la disdetta da una delle parti almeno un anno prima della scadenza. </a:t>
            </a:r>
          </a:p>
          <a:p>
            <a:r>
              <a:rPr lang="it-IT" sz="2000" dirty="0" smtClean="0"/>
              <a:t>I termini indicati dalla legge sostituiscono l’eventuale clausola contrattuale che stabilisse una durata inferiore o colmano l’assenza di clausole contrattuali espresse dalle parti. </a:t>
            </a:r>
            <a:endParaRPr lang="it-IT" sz="2000" dirty="0"/>
          </a:p>
        </p:txBody>
      </p:sp>
    </p:spTree>
    <p:extLst>
      <p:ext uri="{BB962C8B-B14F-4D97-AF65-F5344CB8AC3E}">
        <p14:creationId xmlns:p14="http://schemas.microsoft.com/office/powerpoint/2010/main" val="82702834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normAutofit lnSpcReduction="10000"/>
          </a:bodyPr>
          <a:lstStyle/>
          <a:p>
            <a:pPr algn="just"/>
            <a:r>
              <a:rPr lang="it-IT" sz="2000" dirty="0" smtClean="0"/>
              <a:t>A prescindere dal contratto il conduttore se emergono gravi motivi può recedere in qualsiasi momento dal contratto con un preavviso di almeno 6 mesi da comunicarsi con lettera raccomandata. </a:t>
            </a:r>
          </a:p>
          <a:p>
            <a:pPr algn="just"/>
            <a:r>
              <a:rPr lang="it-IT" sz="2000" dirty="0" smtClean="0"/>
              <a:t>Il conduttore può sublocare l’immobile (cedere il godimento dell’immobile ad un altro soggetto) anche senza il consenso del locatore, purché sia ceduta anche l’azienda, dando comunicazione al locatore con lettera raccomandata con avviso di ricevimento. Il locatore può opporsi alla sublocazione per gravi motivi entro trenta giorni dal ricevimento della comunicazione. </a:t>
            </a:r>
          </a:p>
          <a:p>
            <a:pPr algn="just"/>
            <a:r>
              <a:rPr lang="it-IT" sz="2000" dirty="0" smtClean="0"/>
              <a:t>Il conduttore ha un diritto di prelazione. </a:t>
            </a:r>
          </a:p>
          <a:p>
            <a:pPr algn="just"/>
            <a:r>
              <a:rPr lang="it-IT" sz="2000" dirty="0" smtClean="0"/>
              <a:t>Locazioni a carattere stagionale.</a:t>
            </a:r>
          </a:p>
          <a:p>
            <a:pPr algn="just"/>
            <a:r>
              <a:rPr lang="it-IT" sz="2000" dirty="0" smtClean="0"/>
              <a:t>Locazioni a carattere transitorio o occasionale (meeting, festività locali, manifestazioni temporanee).</a:t>
            </a:r>
          </a:p>
          <a:p>
            <a:pPr algn="just"/>
            <a:r>
              <a:rPr lang="it-IT" sz="2000" dirty="0" smtClean="0"/>
              <a:t>Affitto di azienda alberghiera.</a:t>
            </a:r>
          </a:p>
          <a:p>
            <a:endParaRPr lang="it-IT" sz="2000" dirty="0"/>
          </a:p>
        </p:txBody>
      </p:sp>
    </p:spTree>
    <p:extLst>
      <p:ext uri="{BB962C8B-B14F-4D97-AF65-F5344CB8AC3E}">
        <p14:creationId xmlns:p14="http://schemas.microsoft.com/office/powerpoint/2010/main" val="125982750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r>
              <a:rPr lang="it-IT" sz="3200" dirty="0" smtClean="0"/>
              <a:t>Le locazioni ad uso abitativo per finalità turistica</a:t>
            </a:r>
            <a:endParaRPr lang="it-IT" sz="3200" dirty="0"/>
          </a:p>
        </p:txBody>
      </p:sp>
      <p:sp>
        <p:nvSpPr>
          <p:cNvPr id="3" name="Segnaposto contenuto 2"/>
          <p:cNvSpPr>
            <a:spLocks noGrp="1"/>
          </p:cNvSpPr>
          <p:nvPr>
            <p:ph idx="1"/>
          </p:nvPr>
        </p:nvSpPr>
        <p:spPr/>
        <p:txBody>
          <a:bodyPr>
            <a:normAutofit lnSpcReduction="10000"/>
          </a:bodyPr>
          <a:lstStyle/>
          <a:p>
            <a:pPr algn="just"/>
            <a:r>
              <a:rPr lang="it-IT" sz="2400" dirty="0" smtClean="0"/>
              <a:t>Contratto destinato a realizzare interessi di svago, divertimento, piacere, villeggiatura, vacanza o riposo per un periodo limitato (settimana, due settimana, non superiore a tre mesi).</a:t>
            </a:r>
          </a:p>
          <a:p>
            <a:pPr algn="just"/>
            <a:r>
              <a:rPr lang="it-IT" sz="2400" dirty="0" smtClean="0"/>
              <a:t>Gestione imprenditoriale nel corso di una o più stagioni per un periodo non superiore a tre mesi consecutivi.</a:t>
            </a:r>
          </a:p>
          <a:p>
            <a:pPr algn="just"/>
            <a:r>
              <a:rPr lang="it-IT" sz="2400" dirty="0" smtClean="0"/>
              <a:t>Gestione privatistica = locazione occasionale fino ad un massimo di 4 unità abitative. </a:t>
            </a:r>
          </a:p>
          <a:p>
            <a:pPr algn="just"/>
            <a:r>
              <a:rPr lang="it-IT" sz="2400" dirty="0" smtClean="0"/>
              <a:t>Forma scritta del contratto = se non vi è forma scritta il contratto è nullo. </a:t>
            </a:r>
          </a:p>
          <a:p>
            <a:pPr algn="just"/>
            <a:r>
              <a:rPr lang="it-IT" sz="2400" dirty="0" smtClean="0"/>
              <a:t>Scioglimento del contratto automatico alla scadenza pattuita.</a:t>
            </a:r>
          </a:p>
          <a:p>
            <a:pPr algn="just"/>
            <a:r>
              <a:rPr lang="it-IT" sz="2400" dirty="0" smtClean="0"/>
              <a:t>Non siamo di fronte ad un contratto di albergo.</a:t>
            </a:r>
          </a:p>
          <a:p>
            <a:endParaRPr lang="it-IT" sz="2000" dirty="0"/>
          </a:p>
        </p:txBody>
      </p:sp>
    </p:spTree>
    <p:extLst>
      <p:ext uri="{BB962C8B-B14F-4D97-AF65-F5344CB8AC3E}">
        <p14:creationId xmlns:p14="http://schemas.microsoft.com/office/powerpoint/2010/main" val="178351525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normAutofit/>
          </a:bodyPr>
          <a:lstStyle/>
          <a:p>
            <a:r>
              <a:rPr lang="it-IT" sz="2400" dirty="0" smtClean="0"/>
              <a:t>1) locazione turistica lunga (contratto case vacanza);</a:t>
            </a:r>
          </a:p>
          <a:p>
            <a:r>
              <a:rPr lang="it-IT" sz="2400" dirty="0" smtClean="0"/>
              <a:t>2) locazione turistica breve (contratto brevi vacanze) non maggiore di 15/30 giorni;</a:t>
            </a:r>
          </a:p>
          <a:p>
            <a:r>
              <a:rPr lang="it-IT" sz="2400" dirty="0" smtClean="0"/>
              <a:t>3) locazione turistica brevissima (fine settimana).</a:t>
            </a:r>
          </a:p>
          <a:p>
            <a:r>
              <a:rPr lang="it-IT" sz="2400" dirty="0" smtClean="0"/>
              <a:t>Registrazione del contratto.</a:t>
            </a:r>
          </a:p>
          <a:p>
            <a:r>
              <a:rPr lang="it-IT" sz="2400" dirty="0" smtClean="0"/>
              <a:t>Aspetti fiscali.</a:t>
            </a:r>
          </a:p>
          <a:p>
            <a:r>
              <a:rPr lang="it-IT" sz="2400" dirty="0" smtClean="0"/>
              <a:t>Obblighi del conduttore.</a:t>
            </a:r>
          </a:p>
          <a:p>
            <a:r>
              <a:rPr lang="it-IT" sz="2400" dirty="0" smtClean="0"/>
              <a:t>Obblighi del locatore.</a:t>
            </a:r>
          </a:p>
          <a:p>
            <a:r>
              <a:rPr lang="it-IT" sz="2400" dirty="0" smtClean="0"/>
              <a:t>Prestazione </a:t>
            </a:r>
            <a:r>
              <a:rPr lang="it-IT" sz="2400" smtClean="0"/>
              <a:t>dei servizi.</a:t>
            </a:r>
            <a:endParaRPr lang="it-IT" sz="2400"/>
          </a:p>
        </p:txBody>
      </p:sp>
    </p:spTree>
    <p:extLst>
      <p:ext uri="{BB962C8B-B14F-4D97-AF65-F5344CB8AC3E}">
        <p14:creationId xmlns:p14="http://schemas.microsoft.com/office/powerpoint/2010/main" val="41593905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normAutofit/>
          </a:bodyPr>
          <a:lstStyle/>
          <a:p>
            <a:r>
              <a:rPr lang="it-IT" dirty="0" smtClean="0"/>
              <a:t>Locazioni di cose mobili per attività turistiche: </a:t>
            </a:r>
          </a:p>
          <a:p>
            <a:r>
              <a:rPr lang="it-IT" dirty="0" smtClean="0"/>
              <a:t>1) ombrelloni, cabine, attrezzature di sci ecc.;</a:t>
            </a:r>
          </a:p>
          <a:p>
            <a:r>
              <a:rPr lang="it-IT" dirty="0"/>
              <a:t>2</a:t>
            </a:r>
            <a:r>
              <a:rPr lang="it-IT" dirty="0" smtClean="0"/>
              <a:t>) noleggio di nave (motoscafi, mezzi nautici);</a:t>
            </a:r>
          </a:p>
          <a:p>
            <a:r>
              <a:rPr lang="it-IT" dirty="0"/>
              <a:t>3</a:t>
            </a:r>
            <a:r>
              <a:rPr lang="it-IT" dirty="0" smtClean="0"/>
              <a:t>) noleggio terrestre.</a:t>
            </a:r>
          </a:p>
          <a:p>
            <a:r>
              <a:rPr lang="it-IT" dirty="0" smtClean="0"/>
              <a:t>La forma del contratto è verbale.</a:t>
            </a:r>
          </a:p>
          <a:p>
            <a:endParaRPr lang="it-IT" sz="2400" dirty="0"/>
          </a:p>
        </p:txBody>
      </p:sp>
    </p:spTree>
    <p:extLst>
      <p:ext uri="{BB962C8B-B14F-4D97-AF65-F5344CB8AC3E}">
        <p14:creationId xmlns:p14="http://schemas.microsoft.com/office/powerpoint/2010/main" val="1085097540"/>
      </p:ext>
    </p:extLst>
  </p:cSld>
  <p:clrMapOvr>
    <a:masterClrMapping/>
  </p:clrMapOvr>
  <p:timing>
    <p:tnLst>
      <p:par>
        <p:cTn id="1" dur="indefinite" restart="never" nodeType="tmRoot"/>
      </p:par>
    </p:tnLst>
  </p:timing>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53</TotalTime>
  <Words>894</Words>
  <Application>Microsoft Office PowerPoint</Application>
  <PresentationFormat>Presentazione su schermo (4:3)</PresentationFormat>
  <Paragraphs>49</Paragraphs>
  <Slides>8</Slides>
  <Notes>0</Notes>
  <HiddenSlides>0</HiddenSlides>
  <MMClips>0</MMClips>
  <ScaleCrop>false</ScaleCrop>
  <HeadingPairs>
    <vt:vector size="4" baseType="variant">
      <vt:variant>
        <vt:lpstr>Tema</vt:lpstr>
      </vt:variant>
      <vt:variant>
        <vt:i4>1</vt:i4>
      </vt:variant>
      <vt:variant>
        <vt:lpstr>Titoli diapositive</vt:lpstr>
      </vt:variant>
      <vt:variant>
        <vt:i4>8</vt:i4>
      </vt:variant>
    </vt:vector>
  </HeadingPairs>
  <TitlesOfParts>
    <vt:vector size="9" baseType="lpstr">
      <vt:lpstr>Tema di Office</vt:lpstr>
      <vt:lpstr>LE LOCAZIONI TURISTICHE</vt:lpstr>
      <vt:lpstr>Presentazione standard di PowerPoint</vt:lpstr>
      <vt:lpstr>Presentazione standard di PowerPoint</vt:lpstr>
      <vt:lpstr>Le locazioni alberghiere e di interesse turistico</vt:lpstr>
      <vt:lpstr>Presentazione standard di PowerPoint</vt:lpstr>
      <vt:lpstr>Le locazioni ad uso abitativo per finalità turistica</vt:lpstr>
      <vt:lpstr>Presentazione standard di PowerPoint</vt:lpstr>
      <vt:lpstr>Presentazione standard di PowerPoint</vt:lpstr>
    </vt:vector>
  </TitlesOfParts>
  <Company>Hewlett-Packard Company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 LOCAZIONI TURISTICHE</dc:title>
  <dc:creator>Daniele Butturini</dc:creator>
  <cp:lastModifiedBy>Daniele Butturini</cp:lastModifiedBy>
  <cp:revision>11</cp:revision>
  <cp:lastPrinted>2014-11-28T10:58:12Z</cp:lastPrinted>
  <dcterms:created xsi:type="dcterms:W3CDTF">2014-11-26T11:11:59Z</dcterms:created>
  <dcterms:modified xsi:type="dcterms:W3CDTF">2014-11-28T11:02:36Z</dcterms:modified>
</cp:coreProperties>
</file>