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67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91C7B54-568B-3B45-A8DA-CFC0D22B8327}" type="datetimeFigureOut">
              <a:rPr lang="en-US" smtClean="0"/>
              <a:t>09/03/11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AB12A25-1516-B543-BFB8-03C5EA58E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Tipologia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scrittura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96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Bibliografia</a:t>
            </a:r>
            <a:r>
              <a:rPr lang="en-US" dirty="0" smtClean="0"/>
              <a:t> </a:t>
            </a:r>
            <a:r>
              <a:rPr lang="en-US" dirty="0" err="1" smtClean="0"/>
              <a:t>essenziale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 </a:t>
            </a:r>
            <a:r>
              <a:rPr lang="en-US" dirty="0" err="1"/>
              <a:t>Frei</a:t>
            </a:r>
            <a:r>
              <a:rPr lang="en-US" dirty="0"/>
              <a:t>, H</a:t>
            </a:r>
            <a:r>
              <a:rPr lang="en-US" dirty="0" smtClean="0"/>
              <a:t>.</a:t>
            </a:r>
            <a:r>
              <a:rPr lang="en-US" i="1" dirty="0" smtClean="0"/>
              <a:t>, La </a:t>
            </a:r>
            <a:r>
              <a:rPr lang="en-US" i="1" dirty="0" err="1" smtClean="0"/>
              <a:t>grammaire</a:t>
            </a:r>
            <a:r>
              <a:rPr lang="en-US" i="1" dirty="0" smtClean="0"/>
              <a:t> des </a:t>
            </a:r>
            <a:r>
              <a:rPr lang="en-US" i="1" dirty="0" err="1" smtClean="0"/>
              <a:t>fautes</a:t>
            </a:r>
            <a:r>
              <a:rPr lang="en-US" dirty="0" smtClean="0"/>
              <a:t>, Paris 1929.</a:t>
            </a:r>
            <a:endParaRPr lang="it-IT" dirty="0" smtClean="0"/>
          </a:p>
          <a:p>
            <a:r>
              <a:rPr lang="it-IT" dirty="0" smtClean="0"/>
              <a:t> </a:t>
            </a:r>
            <a:r>
              <a:rPr lang="it-IT" dirty="0" err="1" smtClean="0"/>
              <a:t>J</a:t>
            </a:r>
            <a:r>
              <a:rPr lang="it-IT" dirty="0" smtClean="0"/>
              <a:t>. </a:t>
            </a:r>
            <a:r>
              <a:rPr lang="it-IT" dirty="0" err="1" smtClean="0"/>
              <a:t>Mallon</a:t>
            </a:r>
            <a:r>
              <a:rPr lang="it-IT" i="1" dirty="0" smtClean="0"/>
              <a:t>, </a:t>
            </a:r>
            <a:r>
              <a:rPr lang="fr-FR" i="1" dirty="0"/>
              <a:t>De L‘écriture</a:t>
            </a:r>
            <a:r>
              <a:rPr lang="fr-FR" dirty="0"/>
              <a:t>, Paris 1982 (recueil d‘études publiées de 1937 a 1981</a:t>
            </a:r>
            <a:r>
              <a:rPr lang="fr-FR" dirty="0" smtClean="0"/>
              <a:t>).</a:t>
            </a:r>
          </a:p>
          <a:p>
            <a:r>
              <a:rPr lang="it-IT" dirty="0" smtClean="0"/>
              <a:t> A.W. </a:t>
            </a:r>
            <a:r>
              <a:rPr lang="it-IT" dirty="0" err="1" smtClean="0"/>
              <a:t>Ellis</a:t>
            </a:r>
            <a:r>
              <a:rPr lang="it-IT" i="1" dirty="0" smtClean="0"/>
              <a:t>, </a:t>
            </a:r>
            <a:r>
              <a:rPr lang="it-IT" i="1" dirty="0" err="1" smtClean="0"/>
              <a:t>Slips</a:t>
            </a:r>
            <a:r>
              <a:rPr lang="it-IT" i="1" dirty="0" smtClean="0"/>
              <a:t> of the </a:t>
            </a:r>
            <a:r>
              <a:rPr lang="it-IT" i="1" dirty="0" err="1" smtClean="0"/>
              <a:t>pen</a:t>
            </a:r>
            <a:r>
              <a:rPr lang="it-IT" dirty="0" smtClean="0"/>
              <a:t>, </a:t>
            </a:r>
            <a:r>
              <a:rPr lang="it-IT" dirty="0" err="1" smtClean="0"/>
              <a:t>Visible</a:t>
            </a:r>
            <a:r>
              <a:rPr lang="it-IT" dirty="0" smtClean="0"/>
              <a:t> Language, 13, 1979, pp. 265-282.</a:t>
            </a:r>
          </a:p>
          <a:p>
            <a:r>
              <a:rPr lang="it-IT" dirty="0" smtClean="0"/>
              <a:t> N. </a:t>
            </a:r>
            <a:r>
              <a:rPr lang="it-IT" dirty="0" err="1" smtClean="0"/>
              <a:t>Hotopf</a:t>
            </a:r>
            <a:r>
              <a:rPr lang="it-IT" dirty="0" smtClean="0"/>
              <a:t>, </a:t>
            </a:r>
            <a:r>
              <a:rPr lang="en-US" i="1" dirty="0"/>
              <a:t>Slips of the Pen</a:t>
            </a:r>
            <a:r>
              <a:rPr lang="en-US" dirty="0"/>
              <a:t>, in U. </a:t>
            </a:r>
            <a:r>
              <a:rPr lang="en-US" dirty="0" err="1"/>
              <a:t>Frith</a:t>
            </a:r>
            <a:r>
              <a:rPr lang="en-US" dirty="0"/>
              <a:t> (Ed.), Cognitive Processes in Spelling, London - New York - Toronto - Sydney - San </a:t>
            </a:r>
            <a:r>
              <a:rPr lang="en-US" dirty="0" smtClean="0"/>
              <a:t>Francisco 1980.</a:t>
            </a:r>
          </a:p>
          <a:p>
            <a:r>
              <a:rPr lang="it-IT" dirty="0" smtClean="0"/>
              <a:t> A. Amato, S. </a:t>
            </a:r>
            <a:r>
              <a:rPr lang="it-IT" dirty="0" err="1" smtClean="0"/>
              <a:t>Zancla</a:t>
            </a:r>
            <a:r>
              <a:rPr lang="it-IT" dirty="0" smtClean="0"/>
              <a:t>,  (a cura di), </a:t>
            </a:r>
            <a:r>
              <a:rPr lang="it-IT" i="1" dirty="0" smtClean="0"/>
              <a:t>Analisi </a:t>
            </a:r>
            <a:r>
              <a:rPr lang="it-IT" i="1" dirty="0"/>
              <a:t>contrastiva e analisi degli errori : </a:t>
            </a:r>
            <a:r>
              <a:rPr lang="it-IT" i="1" dirty="0" smtClean="0"/>
              <a:t>problematica,</a:t>
            </a:r>
            <a:r>
              <a:rPr lang="it-IT" dirty="0"/>
              <a:t> </a:t>
            </a:r>
            <a:r>
              <a:rPr lang="it-IT" dirty="0" smtClean="0"/>
              <a:t>Roma, 1981. </a:t>
            </a:r>
          </a:p>
          <a:p>
            <a:r>
              <a:rPr lang="it-IT" dirty="0" smtClean="0"/>
              <a:t> A. </a:t>
            </a:r>
            <a:r>
              <a:rPr lang="it-IT" dirty="0" err="1" smtClean="0"/>
              <a:t>Caramazza</a:t>
            </a:r>
            <a:r>
              <a:rPr lang="it-IT" dirty="0" smtClean="0"/>
              <a:t>, G. Miceli, </a:t>
            </a:r>
            <a:r>
              <a:rPr lang="en-US" i="1" dirty="0"/>
              <a:t>The structure of </a:t>
            </a:r>
            <a:r>
              <a:rPr lang="en-US" i="1" dirty="0" err="1"/>
              <a:t>graphemic</a:t>
            </a:r>
            <a:r>
              <a:rPr lang="en-US" i="1" dirty="0"/>
              <a:t> representations</a:t>
            </a:r>
            <a:r>
              <a:rPr lang="en-US" dirty="0"/>
              <a:t>, Cognition 37, 3, 1990</a:t>
            </a:r>
            <a:r>
              <a:rPr lang="en-US" dirty="0" smtClean="0"/>
              <a:t>,pp.  </a:t>
            </a:r>
            <a:r>
              <a:rPr lang="en-US" dirty="0"/>
              <a:t>243-</a:t>
            </a:r>
            <a:r>
              <a:rPr lang="en-US" dirty="0" smtClean="0"/>
              <a:t>297.</a:t>
            </a:r>
          </a:p>
          <a:p>
            <a:r>
              <a:rPr lang="it-IT" dirty="0" smtClean="0"/>
              <a:t> S</a:t>
            </a:r>
            <a:r>
              <a:rPr lang="it-IT" dirty="0"/>
              <a:t>. Marchesini, </a:t>
            </a:r>
            <a:r>
              <a:rPr lang="it-IT" i="1" dirty="0"/>
              <a:t>Excursus metodologico sugli errori di scrittura. Analisi di un corpus epigrafico dell’Italia Antica</a:t>
            </a:r>
            <a:r>
              <a:rPr lang="it-IT" dirty="0"/>
              <a:t>, in Studi Classici e Orientali, 50,  2007, pp. 1-</a:t>
            </a:r>
            <a:r>
              <a:rPr lang="it-IT" dirty="0" smtClean="0"/>
              <a:t>58.</a:t>
            </a:r>
          </a:p>
          <a:p>
            <a:pPr marL="0" indent="0">
              <a:buNone/>
            </a:pP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58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Testo</a:t>
            </a:r>
            <a:r>
              <a:rPr lang="en-US" dirty="0" smtClean="0"/>
              <a:t> </a:t>
            </a:r>
            <a:r>
              <a:rPr lang="en-US" dirty="0" err="1" smtClean="0"/>
              <a:t>copiato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81969" y="2690335"/>
            <a:ext cx="52786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Son nato a Siracusa,</a:t>
            </a:r>
          </a:p>
          <a:p>
            <a:r>
              <a:rPr lang="it-IT" sz="2400" dirty="0"/>
              <a:t>e là ho condotto in moglie una fanciulla</a:t>
            </a:r>
          </a:p>
          <a:p>
            <a:r>
              <a:rPr lang="it-IT" sz="2400" dirty="0"/>
              <a:t>con la quale sarei stato felice,</a:t>
            </a:r>
          </a:p>
          <a:p>
            <a:r>
              <a:rPr lang="it-IT" sz="2400" dirty="0"/>
              <a:t>e lei con me, se la maligna sorte</a:t>
            </a:r>
          </a:p>
          <a:p>
            <a:r>
              <a:rPr lang="it-IT" sz="2400" dirty="0"/>
              <a:t>non si fosse accanita su di noi.</a:t>
            </a:r>
          </a:p>
        </p:txBody>
      </p:sp>
    </p:spTree>
    <p:extLst>
      <p:ext uri="{BB962C8B-B14F-4D97-AF65-F5344CB8AC3E}">
        <p14:creationId xmlns:p14="http://schemas.microsoft.com/office/powerpoint/2010/main" val="3511879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controllo</a:t>
            </a:r>
            <a:r>
              <a:rPr lang="en-US" dirty="0" smtClean="0"/>
              <a:t> </a:t>
            </a:r>
            <a:r>
              <a:rPr lang="en-US" dirty="0" err="1" smtClean="0"/>
              <a:t>visivo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 smtClean="0"/>
              <a:t>Basta</a:t>
            </a:r>
            <a:r>
              <a:rPr lang="en-GB" dirty="0" smtClean="0"/>
              <a:t> </a:t>
            </a:r>
            <a:r>
              <a:rPr lang="en-GB" dirty="0"/>
              <a:t>un </a:t>
            </a:r>
            <a:r>
              <a:rPr lang="en-GB" dirty="0" err="1"/>
              <a:t>grido</a:t>
            </a:r>
            <a:r>
              <a:rPr lang="en-GB" dirty="0"/>
              <a:t> di Pin, un </a:t>
            </a:r>
            <a:r>
              <a:rPr lang="en-GB" dirty="0" err="1"/>
              <a:t>grido</a:t>
            </a:r>
            <a:r>
              <a:rPr lang="en-GB" dirty="0"/>
              <a:t> per </a:t>
            </a:r>
            <a:r>
              <a:rPr lang="en-GB" dirty="0" err="1"/>
              <a:t>incominciare</a:t>
            </a:r>
            <a:r>
              <a:rPr lang="en-GB" dirty="0"/>
              <a:t> </a:t>
            </a:r>
            <a:r>
              <a:rPr lang="en-GB" dirty="0" err="1"/>
              <a:t>una</a:t>
            </a:r>
            <a:r>
              <a:rPr lang="en-GB" dirty="0"/>
              <a:t> canzone, a </a:t>
            </a:r>
            <a:r>
              <a:rPr lang="en-GB" dirty="0" err="1"/>
              <a:t>naso</a:t>
            </a:r>
            <a:r>
              <a:rPr lang="en-GB" dirty="0"/>
              <a:t> </a:t>
            </a:r>
            <a:r>
              <a:rPr lang="en-GB" dirty="0" err="1"/>
              <a:t>all'aria</a:t>
            </a:r>
            <a:r>
              <a:rPr lang="en-GB" dirty="0"/>
              <a:t> </a:t>
            </a:r>
            <a:r>
              <a:rPr lang="en-GB" dirty="0" err="1"/>
              <a:t>sulla</a:t>
            </a:r>
            <a:r>
              <a:rPr lang="en-GB" dirty="0"/>
              <a:t> </a:t>
            </a:r>
            <a:r>
              <a:rPr lang="en-GB" dirty="0" err="1"/>
              <a:t>soglia</a:t>
            </a:r>
            <a:r>
              <a:rPr lang="en-GB" dirty="0"/>
              <a:t> </a:t>
            </a:r>
            <a:r>
              <a:rPr lang="en-GB" dirty="0" err="1"/>
              <a:t>della</a:t>
            </a:r>
            <a:r>
              <a:rPr lang="en-GB" dirty="0"/>
              <a:t> </a:t>
            </a:r>
            <a:r>
              <a:rPr lang="en-GB" dirty="0" err="1"/>
              <a:t>bottega</a:t>
            </a:r>
            <a:r>
              <a:rPr lang="en-GB" dirty="0"/>
              <a:t>, o un </a:t>
            </a:r>
            <a:r>
              <a:rPr lang="en-GB" dirty="0" err="1"/>
              <a:t>grido</a:t>
            </a:r>
            <a:r>
              <a:rPr lang="en-GB" dirty="0"/>
              <a:t> </a:t>
            </a:r>
            <a:r>
              <a:rPr lang="en-GB" dirty="0" err="1"/>
              <a:t>cacciato</a:t>
            </a:r>
            <a:r>
              <a:rPr lang="en-GB" dirty="0"/>
              <a:t> prima </a:t>
            </a:r>
            <a:r>
              <a:rPr lang="en-GB" dirty="0" err="1"/>
              <a:t>che</a:t>
            </a:r>
            <a:r>
              <a:rPr lang="en-GB" dirty="0"/>
              <a:t> la </a:t>
            </a:r>
            <a:r>
              <a:rPr lang="en-GB" dirty="0" err="1"/>
              <a:t>mano</a:t>
            </a:r>
            <a:r>
              <a:rPr lang="en-GB" dirty="0"/>
              <a:t> di </a:t>
            </a:r>
            <a:r>
              <a:rPr lang="en-GB" dirty="0" err="1"/>
              <a:t>Pietromagro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 </a:t>
            </a:r>
            <a:r>
              <a:rPr lang="en-GB" dirty="0" err="1"/>
              <a:t>ciabattino</a:t>
            </a:r>
            <a:r>
              <a:rPr lang="en-GB" dirty="0"/>
              <a:t> </a:t>
            </a:r>
            <a:r>
              <a:rPr lang="en-GB" dirty="0" err="1"/>
              <a:t>gli</a:t>
            </a:r>
            <a:r>
              <a:rPr lang="en-GB" dirty="0"/>
              <a:t> </a:t>
            </a:r>
            <a:r>
              <a:rPr lang="en-GB" dirty="0" err="1"/>
              <a:t>sia</a:t>
            </a:r>
            <a:r>
              <a:rPr lang="en-GB" dirty="0"/>
              <a:t> </a:t>
            </a:r>
            <a:r>
              <a:rPr lang="en-GB" dirty="0" err="1"/>
              <a:t>scesa</a:t>
            </a:r>
            <a:r>
              <a:rPr lang="en-GB" dirty="0"/>
              <a:t> </a:t>
            </a:r>
            <a:r>
              <a:rPr lang="en-GB" dirty="0" err="1"/>
              <a:t>tra</a:t>
            </a:r>
            <a:r>
              <a:rPr lang="en-GB" dirty="0"/>
              <a:t> capo e </a:t>
            </a:r>
            <a:r>
              <a:rPr lang="en-GB" dirty="0" err="1"/>
              <a:t>collo</a:t>
            </a:r>
            <a:r>
              <a:rPr lang="en-GB" dirty="0"/>
              <a:t> per </a:t>
            </a:r>
            <a:r>
              <a:rPr lang="en-GB" dirty="0" err="1"/>
              <a:t>picchiarlo</a:t>
            </a:r>
            <a:r>
              <a:rPr lang="en-GB" dirty="0"/>
              <a:t>, </a:t>
            </a:r>
            <a:r>
              <a:rPr lang="en-GB" dirty="0" err="1"/>
              <a:t>perché</a:t>
            </a:r>
            <a:r>
              <a:rPr lang="en-GB" dirty="0"/>
              <a:t> </a:t>
            </a:r>
            <a:r>
              <a:rPr lang="en-GB" dirty="0" err="1"/>
              <a:t>dai</a:t>
            </a:r>
            <a:r>
              <a:rPr lang="en-GB" dirty="0"/>
              <a:t> </a:t>
            </a:r>
            <a:r>
              <a:rPr lang="en-GB" dirty="0" err="1"/>
              <a:t>davanzali</a:t>
            </a:r>
            <a:r>
              <a:rPr lang="en-GB" dirty="0"/>
              <a:t> </a:t>
            </a:r>
            <a:r>
              <a:rPr lang="en-GB" dirty="0" err="1"/>
              <a:t>nasca</a:t>
            </a:r>
            <a:r>
              <a:rPr lang="en-GB" dirty="0"/>
              <a:t> </a:t>
            </a:r>
            <a:r>
              <a:rPr lang="en-GB" dirty="0" err="1"/>
              <a:t>un'eco</a:t>
            </a:r>
            <a:r>
              <a:rPr lang="en-GB" dirty="0"/>
              <a:t> di </a:t>
            </a:r>
            <a:r>
              <a:rPr lang="en-GB" dirty="0" err="1"/>
              <a:t>richiami</a:t>
            </a:r>
            <a:r>
              <a:rPr lang="en-GB" dirty="0"/>
              <a:t> e </a:t>
            </a:r>
            <a:r>
              <a:rPr lang="en-GB" dirty="0" err="1"/>
              <a:t>d'insulti</a:t>
            </a:r>
            <a:r>
              <a:rPr lang="en-GB" dirty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416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Testo</a:t>
            </a:r>
            <a:r>
              <a:rPr lang="en-US" dirty="0" smtClean="0"/>
              <a:t> </a:t>
            </a:r>
            <a:r>
              <a:rPr lang="en-US" dirty="0" err="1" smtClean="0"/>
              <a:t>copiato</a:t>
            </a:r>
            <a:r>
              <a:rPr lang="en-US" dirty="0" smtClean="0"/>
              <a:t> da L2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GB" dirty="0" err="1"/>
              <a:t>Flavia</a:t>
            </a:r>
            <a:r>
              <a:rPr lang="en-GB" dirty="0"/>
              <a:t>, die in </a:t>
            </a:r>
            <a:r>
              <a:rPr lang="en-GB" dirty="0" err="1"/>
              <a:t>völliger</a:t>
            </a:r>
            <a:r>
              <a:rPr lang="en-GB" dirty="0"/>
              <a:t> </a:t>
            </a:r>
            <a:r>
              <a:rPr lang="en-GB" dirty="0" err="1"/>
              <a:t>Übereinstimmung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ihrer</a:t>
            </a:r>
            <a:r>
              <a:rPr lang="en-GB" dirty="0"/>
              <a:t> </a:t>
            </a:r>
            <a:r>
              <a:rPr lang="en-GB" dirty="0" err="1"/>
              <a:t>Plattenstimme</a:t>
            </a:r>
            <a:r>
              <a:rPr lang="en-GB" dirty="0"/>
              <a:t> sang, </a:t>
            </a:r>
            <a:r>
              <a:rPr lang="en-GB" dirty="0" err="1"/>
              <a:t>unterbrach</a:t>
            </a:r>
            <a:r>
              <a:rPr lang="en-GB" dirty="0"/>
              <a:t> </a:t>
            </a:r>
            <a:r>
              <a:rPr lang="en-GB" dirty="0" err="1"/>
              <a:t>sich</a:t>
            </a:r>
            <a:r>
              <a:rPr lang="en-GB" dirty="0"/>
              <a:t> </a:t>
            </a:r>
            <a:r>
              <a:rPr lang="en-GB" dirty="0" err="1"/>
              <a:t>hin</a:t>
            </a:r>
            <a:r>
              <a:rPr lang="en-GB" dirty="0"/>
              <a:t> und </a:t>
            </a:r>
            <a:r>
              <a:rPr lang="en-GB" dirty="0" err="1"/>
              <a:t>wieder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Fragen</a:t>
            </a:r>
            <a:r>
              <a:rPr lang="en-GB" dirty="0"/>
              <a:t> </a:t>
            </a:r>
            <a:r>
              <a:rPr lang="en-GB" dirty="0" err="1"/>
              <a:t>wie</a:t>
            </a:r>
            <a:r>
              <a:rPr lang="en-GB" dirty="0"/>
              <a:t>: </a:t>
            </a:r>
            <a:r>
              <a:rPr lang="en-US" dirty="0"/>
              <a:t>»</a:t>
            </a:r>
            <a:r>
              <a:rPr lang="en-GB" dirty="0" err="1"/>
              <a:t>Uff</a:t>
            </a:r>
            <a:r>
              <a:rPr lang="en-GB" dirty="0"/>
              <a:t>, </a:t>
            </a:r>
            <a:r>
              <a:rPr lang="en-GB" dirty="0" err="1"/>
              <a:t>wer</a:t>
            </a:r>
            <a:r>
              <a:rPr lang="en-GB" dirty="0"/>
              <a:t> </a:t>
            </a:r>
            <a:r>
              <a:rPr lang="en-GB" dirty="0" err="1"/>
              <a:t>behauptet</a:t>
            </a:r>
            <a:r>
              <a:rPr lang="en-GB" dirty="0"/>
              <a:t> </a:t>
            </a:r>
            <a:r>
              <a:rPr lang="en-GB" dirty="0" err="1"/>
              <a:t>eigentlich</a:t>
            </a:r>
            <a:r>
              <a:rPr lang="en-GB" dirty="0"/>
              <a:t>, </a:t>
            </a:r>
            <a:r>
              <a:rPr lang="en-GB" dirty="0" err="1"/>
              <a:t>ich</a:t>
            </a:r>
            <a:r>
              <a:rPr lang="en-GB" dirty="0"/>
              <a:t> </a:t>
            </a:r>
            <a:r>
              <a:rPr lang="en-GB" dirty="0" err="1"/>
              <a:t>hätte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Mittellage</a:t>
            </a:r>
            <a:r>
              <a:rPr lang="en-GB" dirty="0"/>
              <a:t>?</a:t>
            </a:r>
            <a:r>
              <a:rPr lang="en-US" dirty="0"/>
              <a:t>« </a:t>
            </a:r>
            <a:r>
              <a:rPr lang="en-GB" dirty="0"/>
              <a:t> </a:t>
            </a:r>
            <a:r>
              <a:rPr lang="en-GB" dirty="0" err="1"/>
              <a:t>oder</a:t>
            </a:r>
            <a:r>
              <a:rPr lang="en-GB" dirty="0"/>
              <a:t>: </a:t>
            </a:r>
            <a:r>
              <a:rPr lang="en-US" dirty="0"/>
              <a:t>»</a:t>
            </a:r>
            <a:r>
              <a:rPr lang="en-GB" dirty="0" err="1"/>
              <a:t>Soll</a:t>
            </a:r>
            <a:r>
              <a:rPr lang="en-GB" dirty="0"/>
              <a:t> das </a:t>
            </a:r>
            <a:r>
              <a:rPr lang="en-GB" dirty="0" err="1"/>
              <a:t>ein</a:t>
            </a:r>
            <a:r>
              <a:rPr lang="en-GB" dirty="0"/>
              <a:t> B </a:t>
            </a:r>
            <a:r>
              <a:rPr lang="en-GB" dirty="0" err="1"/>
              <a:t>sein</a:t>
            </a:r>
            <a:r>
              <a:rPr lang="en-GB" dirty="0"/>
              <a:t>, was die </a:t>
            </a:r>
            <a:r>
              <a:rPr lang="en-GB" dirty="0" err="1"/>
              <a:t>Streicher</a:t>
            </a:r>
            <a:r>
              <a:rPr lang="en-GB" dirty="0"/>
              <a:t> da </a:t>
            </a:r>
            <a:r>
              <a:rPr lang="en-GB" dirty="0" err="1"/>
              <a:t>spielen</a:t>
            </a:r>
            <a:r>
              <a:rPr lang="en-GB" dirty="0"/>
              <a:t>?</a:t>
            </a:r>
            <a:r>
              <a:rPr lang="en-US" dirty="0"/>
              <a:t>«</a:t>
            </a: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972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Testo</a:t>
            </a:r>
            <a:r>
              <a:rPr lang="en-US" dirty="0" smtClean="0"/>
              <a:t> </a:t>
            </a:r>
            <a:r>
              <a:rPr lang="en-US" dirty="0" err="1" smtClean="0"/>
              <a:t>dettato</a:t>
            </a:r>
            <a:r>
              <a:rPr lang="en-US" dirty="0" smtClean="0"/>
              <a:t> con </a:t>
            </a:r>
            <a:r>
              <a:rPr lang="en-US" dirty="0" err="1" smtClean="0"/>
              <a:t>velocità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/>
              <a:t>Scaricato</a:t>
            </a:r>
            <a:r>
              <a:rPr lang="en-GB" dirty="0"/>
              <a:t> e </a:t>
            </a:r>
            <a:r>
              <a:rPr lang="en-GB" dirty="0" err="1"/>
              <a:t>consegnato</a:t>
            </a:r>
            <a:r>
              <a:rPr lang="en-GB" dirty="0"/>
              <a:t> al </a:t>
            </a:r>
            <a:r>
              <a:rPr lang="en-GB" dirty="0" err="1"/>
              <a:t>segretario</a:t>
            </a:r>
            <a:r>
              <a:rPr lang="en-GB" dirty="0"/>
              <a:t> </a:t>
            </a:r>
            <a:r>
              <a:rPr lang="en-GB" dirty="0" err="1"/>
              <a:t>comunale</a:t>
            </a:r>
            <a:r>
              <a:rPr lang="en-GB" dirty="0"/>
              <a:t>, un </a:t>
            </a:r>
            <a:r>
              <a:rPr lang="en-GB" dirty="0" err="1"/>
              <a:t>uomo</a:t>
            </a:r>
            <a:r>
              <a:rPr lang="en-GB" dirty="0"/>
              <a:t> </a:t>
            </a:r>
            <a:r>
              <a:rPr lang="en-GB" dirty="0" err="1"/>
              <a:t>magro</a:t>
            </a:r>
            <a:r>
              <a:rPr lang="en-GB" dirty="0"/>
              <a:t> e </a:t>
            </a:r>
            <a:r>
              <a:rPr lang="en-GB" dirty="0" err="1"/>
              <a:t>secco</a:t>
            </a:r>
            <a:r>
              <a:rPr lang="en-GB" dirty="0"/>
              <a:t>, </a:t>
            </a:r>
            <a:r>
              <a:rPr lang="en-GB" dirty="0" err="1"/>
              <a:t>duro</a:t>
            </a:r>
            <a:r>
              <a:rPr lang="en-GB" dirty="0"/>
              <a:t> </a:t>
            </a:r>
            <a:r>
              <a:rPr lang="en-GB" dirty="0" err="1"/>
              <a:t>d’orecchio</a:t>
            </a:r>
            <a:r>
              <a:rPr lang="en-GB" dirty="0"/>
              <a:t>, con </a:t>
            </a:r>
            <a:r>
              <a:rPr lang="en-GB" dirty="0" err="1"/>
              <a:t>dei</a:t>
            </a:r>
            <a:r>
              <a:rPr lang="en-GB" dirty="0"/>
              <a:t> </a:t>
            </a:r>
            <a:r>
              <a:rPr lang="en-GB" dirty="0" err="1"/>
              <a:t>baffi</a:t>
            </a:r>
            <a:r>
              <a:rPr lang="en-GB" dirty="0"/>
              <a:t> </a:t>
            </a:r>
            <a:r>
              <a:rPr lang="en-GB" dirty="0" err="1"/>
              <a:t>neri</a:t>
            </a:r>
            <a:r>
              <a:rPr lang="en-GB" dirty="0"/>
              <a:t> a </a:t>
            </a:r>
            <a:r>
              <a:rPr lang="en-GB" dirty="0" err="1"/>
              <a:t>punta</a:t>
            </a:r>
            <a:r>
              <a:rPr lang="en-GB" dirty="0"/>
              <a:t> </a:t>
            </a:r>
            <a:r>
              <a:rPr lang="en-GB" dirty="0" err="1"/>
              <a:t>sul</a:t>
            </a:r>
            <a:r>
              <a:rPr lang="en-GB" dirty="0"/>
              <a:t> </a:t>
            </a:r>
            <a:r>
              <a:rPr lang="en-GB" dirty="0" err="1"/>
              <a:t>viso</a:t>
            </a:r>
            <a:r>
              <a:rPr lang="en-GB" dirty="0"/>
              <a:t> </a:t>
            </a:r>
            <a:r>
              <a:rPr lang="en-GB" dirty="0" err="1"/>
              <a:t>giallo</a:t>
            </a:r>
            <a:r>
              <a:rPr lang="en-GB" dirty="0"/>
              <a:t>, e la </a:t>
            </a:r>
            <a:r>
              <a:rPr lang="en-GB" dirty="0" err="1"/>
              <a:t>giacca</a:t>
            </a:r>
            <a:r>
              <a:rPr lang="en-GB" dirty="0"/>
              <a:t> da cacciatore, </a:t>
            </a:r>
            <a:r>
              <a:rPr lang="en-GB" dirty="0" err="1"/>
              <a:t>presentato</a:t>
            </a:r>
            <a:r>
              <a:rPr lang="en-GB" dirty="0"/>
              <a:t> al </a:t>
            </a:r>
            <a:r>
              <a:rPr lang="en-GB" dirty="0" err="1"/>
              <a:t>podestà</a:t>
            </a:r>
            <a:r>
              <a:rPr lang="en-GB" dirty="0"/>
              <a:t> e al </a:t>
            </a:r>
            <a:r>
              <a:rPr lang="en-GB" dirty="0" err="1"/>
              <a:t>brigadiere</a:t>
            </a:r>
            <a:r>
              <a:rPr lang="en-GB" dirty="0"/>
              <a:t> </a:t>
            </a:r>
            <a:r>
              <a:rPr lang="en-GB" dirty="0" err="1"/>
              <a:t>dei</a:t>
            </a:r>
            <a:r>
              <a:rPr lang="en-GB" dirty="0"/>
              <a:t> </a:t>
            </a:r>
            <a:r>
              <a:rPr lang="en-GB" dirty="0" err="1"/>
              <a:t>carabinieri</a:t>
            </a:r>
            <a:r>
              <a:rPr lang="en-GB" dirty="0"/>
              <a:t>, </a:t>
            </a:r>
            <a:r>
              <a:rPr lang="en-GB" dirty="0" err="1"/>
              <a:t>salutati</a:t>
            </a:r>
            <a:r>
              <a:rPr lang="en-GB" dirty="0"/>
              <a:t> i </a:t>
            </a:r>
            <a:r>
              <a:rPr lang="en-GB" dirty="0" err="1"/>
              <a:t>miei</a:t>
            </a:r>
            <a:r>
              <a:rPr lang="en-GB" dirty="0"/>
              <a:t> </a:t>
            </a:r>
            <a:r>
              <a:rPr lang="en-GB" dirty="0" err="1"/>
              <a:t>custodi</a:t>
            </a:r>
            <a:r>
              <a:rPr lang="en-GB" dirty="0"/>
              <a:t> </a:t>
            </a:r>
            <a:r>
              <a:rPr lang="en-GB" dirty="0" err="1"/>
              <a:t>che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affrettavano</a:t>
            </a:r>
            <a:r>
              <a:rPr lang="en-GB" dirty="0"/>
              <a:t> a </a:t>
            </a:r>
            <a:r>
              <a:rPr lang="en-GB" dirty="0" err="1"/>
              <a:t>ripartire</a:t>
            </a:r>
            <a:r>
              <a:rPr lang="en-GB" dirty="0"/>
              <a:t>, </a:t>
            </a:r>
            <a:r>
              <a:rPr lang="en-GB" dirty="0" err="1"/>
              <a:t>rimasi</a:t>
            </a:r>
            <a:r>
              <a:rPr lang="en-GB" dirty="0"/>
              <a:t> solo in mezzo </a:t>
            </a:r>
            <a:r>
              <a:rPr lang="en-GB" dirty="0" err="1"/>
              <a:t>alla</a:t>
            </a:r>
            <a:r>
              <a:rPr lang="en-GB" dirty="0"/>
              <a:t> </a:t>
            </a:r>
            <a:r>
              <a:rPr lang="en-GB" dirty="0" err="1"/>
              <a:t>strada</a:t>
            </a:r>
            <a:r>
              <a:rPr lang="en-GB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820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sostituzione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duplicazione</a:t>
            </a:r>
            <a:r>
              <a:rPr lang="en-US" dirty="0" smtClean="0"/>
              <a:t> di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già</a:t>
            </a:r>
            <a:r>
              <a:rPr lang="en-US" dirty="0" smtClean="0"/>
              <a:t> </a:t>
            </a:r>
            <a:r>
              <a:rPr lang="en-US" dirty="0" err="1" smtClean="0"/>
              <a:t>presente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parola</a:t>
            </a:r>
            <a:r>
              <a:rPr lang="en-US" dirty="0" smtClean="0"/>
              <a:t> </a:t>
            </a:r>
            <a:r>
              <a:rPr lang="en-US" dirty="0" err="1" smtClean="0"/>
              <a:t>originaria</a:t>
            </a:r>
            <a:endParaRPr lang="en-US" dirty="0" smtClean="0"/>
          </a:p>
          <a:p>
            <a:pPr lvl="1"/>
            <a:r>
              <a:rPr lang="en-US" dirty="0" err="1" smtClean="0"/>
              <a:t>anticipazione</a:t>
            </a:r>
            <a:r>
              <a:rPr lang="en-US" dirty="0" smtClean="0"/>
              <a:t> (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piutaal</a:t>
            </a:r>
            <a:r>
              <a:rPr lang="en-US" dirty="0" smtClean="0"/>
              <a:t> per </a:t>
            </a:r>
            <a:r>
              <a:rPr lang="en-US" i="1" dirty="0" err="1" smtClean="0"/>
              <a:t>piutial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posticipazione</a:t>
            </a:r>
            <a:r>
              <a:rPr lang="en-US" dirty="0" smtClean="0"/>
              <a:t> (ital. </a:t>
            </a:r>
            <a:r>
              <a:rPr lang="en-US" i="1" dirty="0" err="1" smtClean="0"/>
              <a:t>cicile</a:t>
            </a:r>
            <a:r>
              <a:rPr lang="en-US" dirty="0" smtClean="0"/>
              <a:t> per </a:t>
            </a:r>
            <a:r>
              <a:rPr lang="en-US" i="1" dirty="0" err="1" smtClean="0"/>
              <a:t>civile</a:t>
            </a:r>
            <a:r>
              <a:rPr lang="en-US" dirty="0" smtClean="0"/>
              <a:t>)</a:t>
            </a:r>
            <a:endParaRPr lang="en-US" sz="2400" dirty="0"/>
          </a:p>
          <a:p>
            <a:pPr lvl="1"/>
            <a:endParaRPr lang="en-US" sz="2400" dirty="0"/>
          </a:p>
          <a:p>
            <a:pPr marL="274320" lvl="1"/>
            <a:r>
              <a:rPr lang="en-US" sz="2400" dirty="0" smtClean="0"/>
              <a:t> </a:t>
            </a:r>
            <a:r>
              <a:rPr lang="en-US" sz="2400" dirty="0" err="1" smtClean="0"/>
              <a:t>produzione</a:t>
            </a:r>
            <a:r>
              <a:rPr lang="en-US" sz="2400" dirty="0" smtClean="0"/>
              <a:t> di </a:t>
            </a:r>
            <a:r>
              <a:rPr lang="en-US" sz="2400" dirty="0" err="1" smtClean="0"/>
              <a:t>lettere</a:t>
            </a:r>
            <a:r>
              <a:rPr lang="en-US" sz="2400" dirty="0" smtClean="0"/>
              <a:t> </a:t>
            </a:r>
            <a:r>
              <a:rPr lang="en-US" sz="2400" dirty="0" err="1" smtClean="0"/>
              <a:t>che</a:t>
            </a:r>
            <a:r>
              <a:rPr lang="en-US" sz="2400" dirty="0" smtClean="0"/>
              <a:t> non </a:t>
            </a:r>
            <a:r>
              <a:rPr lang="en-US" sz="2400" dirty="0" err="1" smtClean="0"/>
              <a:t>occorrono</a:t>
            </a:r>
            <a:r>
              <a:rPr lang="en-US" sz="2400" dirty="0" smtClean="0"/>
              <a:t> </a:t>
            </a:r>
            <a:r>
              <a:rPr lang="en-US" sz="2400" dirty="0" err="1" smtClean="0"/>
              <a:t>nella</a:t>
            </a:r>
            <a:r>
              <a:rPr lang="en-US" sz="2400" dirty="0" smtClean="0"/>
              <a:t> forma </a:t>
            </a:r>
            <a:r>
              <a:rPr lang="en-US" sz="2400" dirty="0" err="1" smtClean="0"/>
              <a:t>originaria</a:t>
            </a:r>
            <a:r>
              <a:rPr lang="en-US" sz="2400" dirty="0" smtClean="0"/>
              <a:t>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parola</a:t>
            </a:r>
            <a:r>
              <a:rPr lang="en-US" sz="2400" dirty="0" smtClean="0"/>
              <a:t> </a:t>
            </a:r>
          </a:p>
          <a:p>
            <a:pPr marL="548640" lvl="2"/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es</a:t>
            </a:r>
            <a:r>
              <a:rPr lang="en-US" dirty="0" smtClean="0"/>
              <a:t>. lat. </a:t>
            </a:r>
            <a:r>
              <a:rPr lang="en-US" i="1" dirty="0" err="1" smtClean="0"/>
              <a:t>pequnia</a:t>
            </a:r>
            <a:r>
              <a:rPr lang="en-US" dirty="0" smtClean="0"/>
              <a:t> per </a:t>
            </a:r>
            <a:r>
              <a:rPr lang="en-US" i="1" dirty="0" err="1" smtClean="0"/>
              <a:t>pecunia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i="1" dirty="0" err="1" smtClean="0"/>
              <a:t>Apetaius</a:t>
            </a:r>
            <a:r>
              <a:rPr lang="en-US" dirty="0" smtClean="0"/>
              <a:t> per </a:t>
            </a:r>
            <a:r>
              <a:rPr lang="en-US" i="1" dirty="0" err="1" smtClean="0"/>
              <a:t>Aretaius</a:t>
            </a:r>
            <a:r>
              <a:rPr lang="en-US" dirty="0" smtClean="0"/>
              <a:t>; ital. </a:t>
            </a:r>
            <a:r>
              <a:rPr lang="en-US" i="1" dirty="0" err="1" smtClean="0"/>
              <a:t>munica</a:t>
            </a:r>
            <a:r>
              <a:rPr lang="en-US" dirty="0" smtClean="0"/>
              <a:t> per </a:t>
            </a:r>
            <a:r>
              <a:rPr lang="en-US" i="1" dirty="0" err="1" smtClean="0"/>
              <a:t>manica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23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inserzione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inserzione</a:t>
            </a:r>
            <a:r>
              <a:rPr lang="en-US" dirty="0" smtClean="0"/>
              <a:t> di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ricorre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parola</a:t>
            </a:r>
            <a:r>
              <a:rPr lang="en-US" dirty="0" smtClean="0"/>
              <a:t> </a:t>
            </a:r>
            <a:r>
              <a:rPr lang="en-US" dirty="0" err="1" smtClean="0"/>
              <a:t>originaria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err="1" smtClean="0"/>
              <a:t>anticipazione</a:t>
            </a:r>
            <a:r>
              <a:rPr lang="en-US" dirty="0" smtClean="0"/>
              <a:t> (lat. </a:t>
            </a:r>
            <a:r>
              <a:rPr lang="en-US" i="1" dirty="0" err="1" smtClean="0"/>
              <a:t>Martses</a:t>
            </a:r>
            <a:r>
              <a:rPr lang="en-US" dirty="0" smtClean="0"/>
              <a:t> per </a:t>
            </a:r>
            <a:r>
              <a:rPr lang="en-US" i="1" dirty="0" err="1" smtClean="0"/>
              <a:t>Martes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posticipazione</a:t>
            </a:r>
            <a:r>
              <a:rPr lang="en-US" dirty="0" smtClean="0"/>
              <a:t> (mess. </a:t>
            </a:r>
            <a:r>
              <a:rPr lang="en-US" i="1" dirty="0" err="1" smtClean="0"/>
              <a:t>Dašštas</a:t>
            </a:r>
            <a:r>
              <a:rPr lang="en-US" dirty="0" smtClean="0"/>
              <a:t> per </a:t>
            </a:r>
            <a:r>
              <a:rPr lang="en-US" i="1" dirty="0" err="1" smtClean="0"/>
              <a:t>Daštas</a:t>
            </a:r>
            <a:r>
              <a:rPr lang="en-US" dirty="0" smtClean="0"/>
              <a:t> ); 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cusuθursum</a:t>
            </a:r>
            <a:r>
              <a:rPr lang="en-US" dirty="0" smtClean="0"/>
              <a:t> per </a:t>
            </a:r>
            <a:r>
              <a:rPr lang="en-US" i="1" dirty="0" err="1" smtClean="0"/>
              <a:t>cusuθursum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inserzione</a:t>
            </a:r>
            <a:r>
              <a:rPr lang="en-US" dirty="0" smtClean="0"/>
              <a:t> di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non </a:t>
            </a:r>
            <a:r>
              <a:rPr lang="en-US" dirty="0" err="1" smtClean="0"/>
              <a:t>occorre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parola</a:t>
            </a:r>
            <a:r>
              <a:rPr lang="en-US" dirty="0" smtClean="0"/>
              <a:t> </a:t>
            </a:r>
            <a:r>
              <a:rPr lang="en-US" dirty="0" err="1" smtClean="0"/>
              <a:t>originaria</a:t>
            </a:r>
            <a:r>
              <a:rPr lang="en-US" dirty="0" smtClean="0"/>
              <a:t> (ital. </a:t>
            </a:r>
            <a:r>
              <a:rPr lang="en-US" i="1" dirty="0" err="1" smtClean="0"/>
              <a:t>divarno</a:t>
            </a:r>
            <a:r>
              <a:rPr lang="en-US" dirty="0" smtClean="0"/>
              <a:t> per </a:t>
            </a:r>
            <a:r>
              <a:rPr lang="en-US" i="1" dirty="0" err="1" smtClean="0"/>
              <a:t>divano</a:t>
            </a:r>
            <a:r>
              <a:rPr lang="en-US" dirty="0" smtClean="0"/>
              <a:t>)</a:t>
            </a:r>
          </a:p>
          <a:p>
            <a:r>
              <a:rPr lang="en-US" dirty="0"/>
              <a:t> </a:t>
            </a:r>
            <a:r>
              <a:rPr lang="en-US" dirty="0" err="1" smtClean="0"/>
              <a:t>duplicazione</a:t>
            </a:r>
            <a:r>
              <a:rPr lang="en-US" dirty="0" smtClean="0"/>
              <a:t> di due o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lettere</a:t>
            </a:r>
            <a:r>
              <a:rPr lang="en-US" dirty="0" smtClean="0"/>
              <a:t> (</a:t>
            </a:r>
            <a:r>
              <a:rPr lang="en-US" dirty="0" err="1" smtClean="0"/>
              <a:t>diplografia</a:t>
            </a:r>
            <a:r>
              <a:rPr lang="en-US" dirty="0" smtClean="0"/>
              <a:t> o </a:t>
            </a:r>
            <a:r>
              <a:rPr lang="en-US" dirty="0" err="1" smtClean="0"/>
              <a:t>dittografia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es</a:t>
            </a:r>
            <a:r>
              <a:rPr lang="en-US" dirty="0" smtClean="0"/>
              <a:t>. 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Qurtunianianas</a:t>
            </a:r>
            <a:r>
              <a:rPr lang="en-US" dirty="0" smtClean="0"/>
              <a:t> per </a:t>
            </a:r>
            <a:r>
              <a:rPr lang="en-US" i="1" dirty="0" err="1" smtClean="0"/>
              <a:t>Qurtunianas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15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omissione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In </a:t>
            </a:r>
            <a:r>
              <a:rPr lang="en-US" dirty="0" err="1" smtClean="0"/>
              <a:t>fonetica</a:t>
            </a:r>
            <a:r>
              <a:rPr lang="en-US" dirty="0" smtClean="0"/>
              <a:t> </a:t>
            </a:r>
            <a:r>
              <a:rPr lang="en-US" dirty="0" err="1" smtClean="0"/>
              <a:t>storica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chiamano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apocopi</a:t>
            </a:r>
            <a:r>
              <a:rPr lang="en-US" dirty="0" smtClean="0"/>
              <a:t> (in fine di </a:t>
            </a:r>
            <a:r>
              <a:rPr lang="en-US" dirty="0" err="1" smtClean="0"/>
              <a:t>parola</a:t>
            </a:r>
            <a:r>
              <a:rPr lang="en-US" dirty="0" smtClean="0"/>
              <a:t>), </a:t>
            </a:r>
            <a:r>
              <a:rPr lang="en-US" dirty="0" err="1" smtClean="0"/>
              <a:t>sincopi</a:t>
            </a:r>
            <a:r>
              <a:rPr lang="en-US" dirty="0" smtClean="0"/>
              <a:t> (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corpo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parola</a:t>
            </a:r>
            <a:r>
              <a:rPr lang="en-US" dirty="0" smtClean="0"/>
              <a:t>), </a:t>
            </a:r>
            <a:r>
              <a:rPr lang="en-US" dirty="0" err="1" smtClean="0"/>
              <a:t>aferesi</a:t>
            </a:r>
            <a:r>
              <a:rPr lang="en-US" dirty="0" smtClean="0"/>
              <a:t> (</a:t>
            </a:r>
            <a:r>
              <a:rPr lang="en-US" dirty="0" err="1" smtClean="0"/>
              <a:t>all’inizio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omissione</a:t>
            </a:r>
            <a:r>
              <a:rPr lang="en-US" dirty="0" smtClean="0"/>
              <a:t> di </a:t>
            </a:r>
            <a:r>
              <a:rPr lang="en-US" dirty="0" err="1" smtClean="0"/>
              <a:t>singole</a:t>
            </a:r>
            <a:r>
              <a:rPr lang="en-US" dirty="0" smtClean="0"/>
              <a:t> </a:t>
            </a:r>
            <a:r>
              <a:rPr lang="en-US" dirty="0" err="1" smtClean="0"/>
              <a:t>lettere</a:t>
            </a:r>
            <a:r>
              <a:rPr lang="en-US" dirty="0" smtClean="0"/>
              <a:t> (mess. </a:t>
            </a:r>
            <a:r>
              <a:rPr lang="en-US" i="1" dirty="0" err="1" smtClean="0"/>
              <a:t>Aprodta</a:t>
            </a:r>
            <a:r>
              <a:rPr lang="en-US" dirty="0" smtClean="0"/>
              <a:t> per </a:t>
            </a:r>
            <a:r>
              <a:rPr lang="en-US" i="1" dirty="0" err="1" smtClean="0"/>
              <a:t>Aprodita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omissione</a:t>
            </a:r>
            <a:r>
              <a:rPr lang="en-US" dirty="0" smtClean="0"/>
              <a:t> di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lettere</a:t>
            </a:r>
            <a:r>
              <a:rPr lang="en-US" dirty="0" smtClean="0"/>
              <a:t> in </a:t>
            </a:r>
            <a:r>
              <a:rPr lang="en-US" dirty="0" err="1" smtClean="0"/>
              <a:t>sequenza</a:t>
            </a:r>
            <a:r>
              <a:rPr lang="en-US" dirty="0" smtClean="0"/>
              <a:t> (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Lauša</a:t>
            </a:r>
            <a:r>
              <a:rPr lang="en-US" dirty="0"/>
              <a:t> </a:t>
            </a:r>
            <a:r>
              <a:rPr lang="en-US" dirty="0" smtClean="0"/>
              <a:t>per </a:t>
            </a:r>
            <a:r>
              <a:rPr lang="en-US" i="1" dirty="0" err="1" smtClean="0"/>
              <a:t>Laušiša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5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scambio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scambio</a:t>
            </a:r>
            <a:r>
              <a:rPr lang="en-US" dirty="0" smtClean="0"/>
              <a:t> di </a:t>
            </a:r>
            <a:r>
              <a:rPr lang="en-US" dirty="0" err="1" smtClean="0"/>
              <a:t>lettere</a:t>
            </a:r>
            <a:r>
              <a:rPr lang="en-US" dirty="0" smtClean="0"/>
              <a:t> non </a:t>
            </a:r>
            <a:r>
              <a:rPr lang="en-US" dirty="0" err="1" smtClean="0"/>
              <a:t>adiacenti</a:t>
            </a:r>
            <a:r>
              <a:rPr lang="en-US" dirty="0" smtClean="0"/>
              <a:t> (</a:t>
            </a:r>
            <a:r>
              <a:rPr lang="en-US" dirty="0" err="1" smtClean="0"/>
              <a:t>sudpic</a:t>
            </a:r>
            <a:r>
              <a:rPr lang="en-US" dirty="0" smtClean="0"/>
              <a:t>. </a:t>
            </a:r>
            <a:r>
              <a:rPr lang="en-US" i="1" dirty="0" err="1" smtClean="0"/>
              <a:t>Tetis</a:t>
            </a:r>
            <a:r>
              <a:rPr lang="en-US" dirty="0" smtClean="0"/>
              <a:t> per </a:t>
            </a:r>
            <a:r>
              <a:rPr lang="en-US" i="1" dirty="0" err="1" smtClean="0"/>
              <a:t>Tites</a:t>
            </a:r>
            <a:r>
              <a:rPr lang="en-US" dirty="0" smtClean="0"/>
              <a:t>; 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tênθursar</a:t>
            </a:r>
            <a:r>
              <a:rPr lang="en-US" dirty="0" smtClean="0"/>
              <a:t> per </a:t>
            </a:r>
            <a:r>
              <a:rPr lang="en-US" i="1" dirty="0" err="1" smtClean="0"/>
              <a:t>tênθuras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scambio</a:t>
            </a:r>
            <a:r>
              <a:rPr lang="en-US" dirty="0" smtClean="0"/>
              <a:t> di </a:t>
            </a:r>
            <a:r>
              <a:rPr lang="en-US" dirty="0" err="1" smtClean="0"/>
              <a:t>lettere</a:t>
            </a:r>
            <a:r>
              <a:rPr lang="en-US" dirty="0" smtClean="0"/>
              <a:t> </a:t>
            </a:r>
            <a:r>
              <a:rPr lang="en-US" dirty="0" err="1" smtClean="0"/>
              <a:t>adiacenti</a:t>
            </a:r>
            <a:r>
              <a:rPr lang="en-US" dirty="0" smtClean="0"/>
              <a:t> (</a:t>
            </a:r>
            <a:r>
              <a:rPr lang="en-US" dirty="0" err="1" smtClean="0"/>
              <a:t>etr</a:t>
            </a:r>
            <a:r>
              <a:rPr lang="en-US" dirty="0" smtClean="0"/>
              <a:t>. </a:t>
            </a:r>
            <a:r>
              <a:rPr lang="en-US" i="1" dirty="0" err="1" smtClean="0"/>
              <a:t>pevtial</a:t>
            </a:r>
            <a:r>
              <a:rPr lang="en-US" dirty="0" smtClean="0"/>
              <a:t> per </a:t>
            </a:r>
            <a:r>
              <a:rPr lang="en-US" i="1" dirty="0" err="1" smtClean="0"/>
              <a:t>petvial</a:t>
            </a:r>
            <a:r>
              <a:rPr lang="en-US" dirty="0" smtClean="0"/>
              <a:t>, </a:t>
            </a:r>
            <a:r>
              <a:rPr lang="en-US" i="1" dirty="0" err="1" smtClean="0"/>
              <a:t>velarie</a:t>
            </a:r>
            <a:r>
              <a:rPr lang="en-US" dirty="0" smtClean="0"/>
              <a:t> per </a:t>
            </a:r>
            <a:r>
              <a:rPr lang="en-US" i="1" dirty="0" err="1" smtClean="0"/>
              <a:t>velarei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95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Errori</a:t>
            </a:r>
            <a:r>
              <a:rPr lang="en-US" dirty="0" smtClean="0"/>
              <a:t> di </a:t>
            </a:r>
            <a:r>
              <a:rPr lang="en-US" dirty="0" err="1" smtClean="0"/>
              <a:t>spostamento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spostamento</a:t>
            </a:r>
            <a:r>
              <a:rPr lang="en-US" dirty="0" smtClean="0"/>
              <a:t> in </a:t>
            </a:r>
            <a:r>
              <a:rPr lang="en-US" dirty="0" err="1" smtClean="0"/>
              <a:t>avanti</a:t>
            </a:r>
            <a:r>
              <a:rPr lang="en-US" dirty="0" smtClean="0"/>
              <a:t> (ital. </a:t>
            </a:r>
            <a:r>
              <a:rPr lang="en-US" i="1" dirty="0" err="1" smtClean="0"/>
              <a:t>opisti</a:t>
            </a:r>
            <a:r>
              <a:rPr lang="en-US" dirty="0" smtClean="0"/>
              <a:t> per </a:t>
            </a:r>
            <a:r>
              <a:rPr lang="en-US" i="1" dirty="0" err="1" smtClean="0"/>
              <a:t>ospiti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spostamento</a:t>
            </a:r>
            <a:r>
              <a:rPr lang="en-US" dirty="0" smtClean="0"/>
              <a:t> </a:t>
            </a:r>
            <a:r>
              <a:rPr lang="en-US" dirty="0" err="1" smtClean="0"/>
              <a:t>indietro</a:t>
            </a:r>
            <a:r>
              <a:rPr lang="en-US" dirty="0" smtClean="0"/>
              <a:t> (ital. </a:t>
            </a:r>
            <a:r>
              <a:rPr lang="en-US" i="1" dirty="0" err="1" smtClean="0"/>
              <a:t>sgucio</a:t>
            </a:r>
            <a:r>
              <a:rPr lang="en-US" dirty="0" smtClean="0"/>
              <a:t> per </a:t>
            </a:r>
            <a:r>
              <a:rPr lang="en-US" i="1" dirty="0" err="1" smtClean="0"/>
              <a:t>guscio</a:t>
            </a:r>
            <a:r>
              <a:rPr lang="en-US" dirty="0" smtClean="0"/>
              <a:t>, </a:t>
            </a:r>
            <a:r>
              <a:rPr lang="en-US" i="1" dirty="0" err="1" smtClean="0"/>
              <a:t>norsto</a:t>
            </a:r>
            <a:r>
              <a:rPr lang="en-US" dirty="0" smtClean="0"/>
              <a:t> per </a:t>
            </a:r>
            <a:r>
              <a:rPr lang="en-US" i="1" dirty="0" err="1" smtClean="0"/>
              <a:t>nostro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56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Errata </a:t>
            </a:r>
            <a:r>
              <a:rPr lang="en-US" dirty="0" err="1" smtClean="0"/>
              <a:t>esecuzione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speculare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capovolta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con </a:t>
            </a:r>
            <a:r>
              <a:rPr lang="en-US" dirty="0" err="1" smtClean="0"/>
              <a:t>tratti</a:t>
            </a:r>
            <a:r>
              <a:rPr lang="en-US" dirty="0" smtClean="0"/>
              <a:t> </a:t>
            </a:r>
            <a:r>
              <a:rPr lang="en-US" dirty="0" err="1" smtClean="0"/>
              <a:t>ridondanti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con </a:t>
            </a:r>
            <a:r>
              <a:rPr lang="en-US" dirty="0" err="1" smtClean="0"/>
              <a:t>tratti</a:t>
            </a:r>
            <a:r>
              <a:rPr lang="en-US" dirty="0" smtClean="0"/>
              <a:t> </a:t>
            </a:r>
            <a:r>
              <a:rPr lang="en-US" dirty="0" err="1" smtClean="0"/>
              <a:t>mancanti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lettera</a:t>
            </a:r>
            <a:r>
              <a:rPr lang="en-US" dirty="0" smtClean="0"/>
              <a:t> </a:t>
            </a:r>
            <a:r>
              <a:rPr lang="en-US" dirty="0" err="1" smtClean="0"/>
              <a:t>fraintesa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31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pasticci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orrezioni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ripensamenti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cancellature</a:t>
            </a:r>
            <a:r>
              <a:rPr lang="en-US" dirty="0" smtClean="0"/>
              <a:t> (</a:t>
            </a:r>
            <a:r>
              <a:rPr lang="en-US" dirty="0" err="1" smtClean="0"/>
              <a:t>damnatio</a:t>
            </a:r>
            <a:r>
              <a:rPr lang="en-US" dirty="0" smtClean="0"/>
              <a:t> </a:t>
            </a:r>
            <a:r>
              <a:rPr lang="en-US" dirty="0" err="1" smtClean="0"/>
              <a:t>memoriae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842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cause </a:t>
            </a:r>
            <a:r>
              <a:rPr lang="en-US" dirty="0" err="1" smtClean="0"/>
              <a:t>dell’errore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nterferenza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carsa</a:t>
            </a:r>
            <a:r>
              <a:rPr lang="en-US" dirty="0" smtClean="0"/>
              <a:t> </a:t>
            </a:r>
            <a:r>
              <a:rPr lang="en-US" dirty="0" err="1" smtClean="0"/>
              <a:t>competenza</a:t>
            </a:r>
            <a:r>
              <a:rPr lang="en-US" dirty="0" smtClean="0"/>
              <a:t> </a:t>
            </a:r>
            <a:r>
              <a:rPr lang="en-US" dirty="0" err="1" smtClean="0"/>
              <a:t>scrittoria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 err="1" smtClean="0"/>
              <a:t>ancata</a:t>
            </a:r>
            <a:r>
              <a:rPr lang="en-US" dirty="0" smtClean="0"/>
              <a:t> </a:t>
            </a:r>
            <a:r>
              <a:rPr lang="en-US" dirty="0" err="1" smtClean="0"/>
              <a:t>adesione</a:t>
            </a:r>
            <a:r>
              <a:rPr lang="en-US" dirty="0" smtClean="0"/>
              <a:t> a </a:t>
            </a:r>
            <a:r>
              <a:rPr lang="en-US" dirty="0" err="1" smtClean="0"/>
              <a:t>riforma</a:t>
            </a:r>
            <a:r>
              <a:rPr lang="en-US" dirty="0" smtClean="0"/>
              <a:t> </a:t>
            </a:r>
            <a:r>
              <a:rPr lang="en-US" dirty="0" err="1" smtClean="0"/>
              <a:t>ortografica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21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87</TotalTime>
  <Words>725</Words>
  <Application>Microsoft Macintosh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Pushpin</vt:lpstr>
      <vt:lpstr>Tipologia degli errori di scrittura</vt:lpstr>
      <vt:lpstr>Errori di sostituzione </vt:lpstr>
      <vt:lpstr>Errori di inserzione</vt:lpstr>
      <vt:lpstr>Errori di omissione </vt:lpstr>
      <vt:lpstr>Errori di scambio</vt:lpstr>
      <vt:lpstr>Errori di spostamento</vt:lpstr>
      <vt:lpstr>Errata esecuzione</vt:lpstr>
      <vt:lpstr>Altri pasticci </vt:lpstr>
      <vt:lpstr>Le cause dell’errore </vt:lpstr>
      <vt:lpstr>Bibliografia essenziale</vt:lpstr>
      <vt:lpstr>2. Testo copiato</vt:lpstr>
      <vt:lpstr>3. Senza controllo visivo</vt:lpstr>
      <vt:lpstr>4. Testo copiato da L2</vt:lpstr>
      <vt:lpstr>1. Testo dettato con velocità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Tipologia degli errori di scrittura</dc:title>
  <dc:creator>S.M.</dc:creator>
  <cp:lastModifiedBy>S.M.</cp:lastModifiedBy>
  <cp:revision>12</cp:revision>
  <dcterms:created xsi:type="dcterms:W3CDTF">2011-03-08T07:51:54Z</dcterms:created>
  <dcterms:modified xsi:type="dcterms:W3CDTF">2011-03-09T07:40:30Z</dcterms:modified>
</cp:coreProperties>
</file>