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2" r:id="rId1"/>
  </p:sldMasterIdLst>
  <p:sldIdLst>
    <p:sldId id="256" r:id="rId2"/>
    <p:sldId id="257" r:id="rId3"/>
    <p:sldId id="258" r:id="rId4"/>
    <p:sldId id="259" r:id="rId5"/>
    <p:sldId id="291" r:id="rId6"/>
    <p:sldId id="292" r:id="rId7"/>
    <p:sldId id="293" r:id="rId8"/>
    <p:sldId id="294"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5" r:id="rId34"/>
    <p:sldId id="286" r:id="rId35"/>
    <p:sldId id="287" r:id="rId36"/>
    <p:sldId id="288" r:id="rId37"/>
    <p:sldId id="289" r:id="rId38"/>
    <p:sldId id="290" r:id="rId39"/>
    <p:sldId id="295"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0" d="100"/>
          <a:sy n="100" d="100"/>
        </p:scale>
        <p:origin x="-1344"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printerSettings" Target="printerSettings/printerSettings1.bin"/><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it-IT" smtClean="0"/>
              <a:t>Fare clic per modificare stile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Mercoledì 16 novembre 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Mercoledì 16 novembre 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it-IT" smtClean="0"/>
              <a:t>Fare clic per modificare stile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EC4549AC-EB31-477F-92A9-B1988E232878}" type="datetime2">
              <a:rPr lang="en-US" smtClean="0"/>
              <a:t>Mercoledì 16 novembre 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Content Placeholder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Mercoledì 16 novembre 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it-IT" smtClean="0"/>
              <a:t>Fare clic per modificare stile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Date Placeholder 3"/>
          <p:cNvSpPr>
            <a:spLocks noGrp="1"/>
          </p:cNvSpPr>
          <p:nvPr>
            <p:ph type="dt" sz="half" idx="10"/>
          </p:nvPr>
        </p:nvSpPr>
        <p:spPr/>
        <p:txBody>
          <a:bodyPr/>
          <a:lstStyle/>
          <a:p>
            <a:fld id="{9933D019-A32C-4EAD-B8E6-DBDA699692FD}" type="datetime2">
              <a:rPr lang="en-US" smtClean="0"/>
              <a:t>Mercoledì 16 novembre 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Mercoledì 16 novembre 16</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stile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6"/>
          <p:cNvSpPr>
            <a:spLocks noGrp="1"/>
          </p:cNvSpPr>
          <p:nvPr>
            <p:ph type="dt" sz="half" idx="10"/>
          </p:nvPr>
        </p:nvSpPr>
        <p:spPr/>
        <p:txBody>
          <a:bodyPr/>
          <a:lstStyle/>
          <a:p>
            <a:fld id="{150972B2-CA5C-437D-87D0-8081271A9E4B}" type="datetime2">
              <a:rPr lang="en-US" smtClean="0"/>
              <a:t>Mercoledì 16 novembre 16</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Mercoledì 16 novembre 16</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Mercoledì 16 novembre 16</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it-IT" smtClean="0"/>
              <a:t>Fare clic per modificare stile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3FE976D3-5B7F-4300-ABED-C91F1B2AE209}" type="datetime2">
              <a:rPr lang="en-US" smtClean="0"/>
              <a:t>Mercoledì 16 novembre 16</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it-IT" smtClean="0"/>
              <a:t>Fare clic per modificare stile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8" name="Date Placeholder 7"/>
          <p:cNvSpPr>
            <a:spLocks noGrp="1"/>
          </p:cNvSpPr>
          <p:nvPr>
            <p:ph type="dt" sz="half" idx="10"/>
          </p:nvPr>
        </p:nvSpPr>
        <p:spPr/>
        <p:txBody>
          <a:bodyPr/>
          <a:lstStyle/>
          <a:p>
            <a:fld id="{EBDC1E59-17DD-41CE-97CA-624A472382D4}" type="datetime2">
              <a:rPr lang="en-US" smtClean="0"/>
              <a:t>Mercoledì 16 novembre 16</a:t>
            </a:fld>
            <a:endParaRPr lang="en-US"/>
          </a:p>
        </p:txBody>
      </p:sp>
      <p:sp>
        <p:nvSpPr>
          <p:cNvPr id="9" name="Slide Number Placeholder 8"/>
          <p:cNvSpPr>
            <a:spLocks noGrp="1"/>
          </p:cNvSpPr>
          <p:nvPr>
            <p:ph type="sldNum" sz="quarter" idx="11"/>
          </p:nvPr>
        </p:nvSpPr>
        <p:spPr/>
        <p:txBody>
          <a:bodyPr/>
          <a:lstStyle/>
          <a:p>
            <a:fld id="{0CFEC368-1D7A-4F81-ABF6-AE0E36BAF64C}" type="slidenum">
              <a:rPr lang="en-US" smtClean="0"/>
              <a:pPr/>
              <a:t>‹n.›</a:t>
            </a:fld>
            <a:endParaRPr lang="en-US"/>
          </a:p>
        </p:txBody>
      </p:sp>
      <p:sp>
        <p:nvSpPr>
          <p:cNvPr id="10" name="Footer Placeholder 9"/>
          <p:cNvSpPr>
            <a:spLocks noGrp="1"/>
          </p:cNvSpPr>
          <p:nvPr>
            <p:ph type="ftr" sz="quarter" idx="12"/>
          </p:nvPr>
        </p:nvSpPr>
        <p:spPr/>
        <p:txBody>
          <a:bodyPr/>
          <a:lstStyle/>
          <a:p>
            <a:pPr algn="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it-IT" smtClean="0"/>
              <a:t>Fare clic per modificare stile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CFEC368-1D7A-4F81-ABF6-AE0E36BAF64C}" type="slidenum">
              <a:rPr lang="en-US" smtClean="0"/>
              <a:pPr/>
              <a:t>‹n.›</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algn="r"/>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80CB818-7379-467D-8E76-EF9D9074A26C}" type="datetime2">
              <a:rPr lang="en-US" smtClean="0"/>
              <a:t>Mercoledì 16 novembre 16</a:t>
            </a:fld>
            <a:endParaRPr lang="en-US" dirty="0"/>
          </a:p>
        </p:txBody>
      </p:sp>
    </p:spTree>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63550" y="800101"/>
            <a:ext cx="7848600" cy="835024"/>
          </a:xfrm>
        </p:spPr>
        <p:txBody>
          <a:bodyPr/>
          <a:lstStyle/>
          <a:p>
            <a:pPr algn="r"/>
            <a:r>
              <a:rPr lang="it-IT" sz="2400" dirty="0" smtClean="0"/>
              <a:t>16 Novembre 2016 – Dott. Enrico </a:t>
            </a:r>
            <a:r>
              <a:rPr lang="it-IT" sz="2400" dirty="0" err="1" smtClean="0"/>
              <a:t>Andreoli</a:t>
            </a:r>
            <a:endParaRPr lang="it-IT" sz="2400" dirty="0"/>
          </a:p>
        </p:txBody>
      </p:sp>
      <p:sp>
        <p:nvSpPr>
          <p:cNvPr id="3" name="Sottotitolo 2"/>
          <p:cNvSpPr>
            <a:spLocks noGrp="1"/>
          </p:cNvSpPr>
          <p:nvPr>
            <p:ph type="subTitle" idx="1"/>
          </p:nvPr>
        </p:nvSpPr>
        <p:spPr>
          <a:xfrm>
            <a:off x="685800" y="2416175"/>
            <a:ext cx="7251700" cy="2130425"/>
          </a:xfrm>
        </p:spPr>
        <p:txBody>
          <a:bodyPr>
            <a:normAutofit/>
          </a:bodyPr>
          <a:lstStyle/>
          <a:p>
            <a:pPr algn="ctr"/>
            <a:r>
              <a:rPr lang="it-IT" sz="4000" b="1" dirty="0" smtClean="0">
                <a:solidFill>
                  <a:schemeClr val="tx1"/>
                </a:solidFill>
              </a:rPr>
              <a:t>Sistemi e famiglie di sistemi:</a:t>
            </a:r>
          </a:p>
          <a:p>
            <a:pPr algn="ctr"/>
            <a:r>
              <a:rPr lang="it-IT" sz="4000" b="1" dirty="0" smtClean="0">
                <a:solidFill>
                  <a:schemeClr val="tx1"/>
                </a:solidFill>
              </a:rPr>
              <a:t>la classificazione nel diritto comparato</a:t>
            </a:r>
            <a:endParaRPr lang="it-IT" sz="4000" b="1" dirty="0">
              <a:solidFill>
                <a:schemeClr val="tx1"/>
              </a:solidFill>
            </a:endParaRPr>
          </a:p>
        </p:txBody>
      </p:sp>
    </p:spTree>
    <p:extLst>
      <p:ext uri="{BB962C8B-B14F-4D97-AF65-F5344CB8AC3E}">
        <p14:creationId xmlns:p14="http://schemas.microsoft.com/office/powerpoint/2010/main" val="347840288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normAutofit/>
          </a:bodyPr>
          <a:lstStyle/>
          <a:p>
            <a:pPr marL="114300" indent="0" algn="just">
              <a:buNone/>
            </a:pPr>
            <a:endParaRPr lang="it-IT" sz="2400" b="1" dirty="0" smtClean="0"/>
          </a:p>
          <a:p>
            <a:pPr marL="114300" indent="0" algn="just">
              <a:buNone/>
            </a:pPr>
            <a:endParaRPr lang="it-IT" sz="2400" b="1" dirty="0"/>
          </a:p>
          <a:p>
            <a:pPr marL="114300" indent="0" algn="just">
              <a:buNone/>
            </a:pPr>
            <a:endParaRPr lang="it-IT" sz="2400" b="1" dirty="0" smtClean="0"/>
          </a:p>
          <a:p>
            <a:pPr marL="114300" indent="0" algn="just">
              <a:buNone/>
            </a:pPr>
            <a:r>
              <a:rPr lang="it-IT" sz="2400" b="1" dirty="0" smtClean="0"/>
              <a:t>Henry </a:t>
            </a:r>
            <a:r>
              <a:rPr lang="it-IT" sz="2400" b="1" dirty="0" err="1" smtClean="0"/>
              <a:t>Lévy-Ulmann</a:t>
            </a:r>
            <a:r>
              <a:rPr lang="it-IT" sz="2400" b="1" dirty="0" smtClean="0"/>
              <a:t> </a:t>
            </a:r>
            <a:r>
              <a:rPr lang="it-IT" sz="2400" dirty="0" smtClean="0"/>
              <a:t>(</a:t>
            </a:r>
            <a:r>
              <a:rPr lang="it-IT" sz="2400" i="1" dirty="0" smtClean="0"/>
              <a:t>periodo primo conflitto mondiale</a:t>
            </a:r>
            <a:r>
              <a:rPr lang="it-IT" sz="2400" dirty="0" smtClean="0"/>
              <a:t>): i sistemi sono da classificare sulla base del sistema delle fonti</a:t>
            </a:r>
          </a:p>
          <a:p>
            <a:pPr algn="just">
              <a:buFont typeface="Wingdings" charset="2"/>
              <a:buChar char="§"/>
            </a:pPr>
            <a:r>
              <a:rPr lang="it-IT" sz="2400" dirty="0" smtClean="0"/>
              <a:t>i Paesi continentali, a diritto scritto e codificato</a:t>
            </a:r>
          </a:p>
          <a:p>
            <a:pPr algn="just">
              <a:buFont typeface="Wingdings" charset="2"/>
              <a:buChar char="§"/>
            </a:pPr>
            <a:r>
              <a:rPr lang="it-IT" sz="2400" dirty="0" smtClean="0"/>
              <a:t>i Paesi a lingua inglese, a consuetudine giurisprudenziale</a:t>
            </a:r>
          </a:p>
          <a:p>
            <a:pPr algn="just">
              <a:buFont typeface="Wingdings" charset="2"/>
              <a:buChar char="§"/>
            </a:pPr>
            <a:r>
              <a:rPr lang="it-IT" sz="2400" dirty="0" smtClean="0"/>
              <a:t>i Paesi islamici, a carattere religioso</a:t>
            </a:r>
            <a:endParaRPr lang="it-IT" sz="2400" dirty="0"/>
          </a:p>
        </p:txBody>
      </p:sp>
    </p:spTree>
    <p:extLst>
      <p:ext uri="{BB962C8B-B14F-4D97-AF65-F5344CB8AC3E}">
        <p14:creationId xmlns:p14="http://schemas.microsoft.com/office/powerpoint/2010/main" val="3064584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just">
              <a:buNone/>
            </a:pPr>
            <a:endParaRPr lang="it-IT" b="1" dirty="0" smtClean="0"/>
          </a:p>
          <a:p>
            <a:pPr marL="114300" indent="0" algn="just">
              <a:buNone/>
            </a:pPr>
            <a:endParaRPr lang="it-IT" sz="2400" b="1" dirty="0"/>
          </a:p>
          <a:p>
            <a:pPr marL="114300" indent="0" algn="just">
              <a:buNone/>
            </a:pPr>
            <a:r>
              <a:rPr lang="it-IT" sz="2400" b="1" dirty="0" smtClean="0"/>
              <a:t>René David </a:t>
            </a:r>
            <a:r>
              <a:rPr lang="it-IT" sz="2400" dirty="0" smtClean="0"/>
              <a:t>(</a:t>
            </a:r>
            <a:r>
              <a:rPr lang="it-IT" sz="2400" i="1" dirty="0" smtClean="0"/>
              <a:t>periodo secondo conflitto mondiale</a:t>
            </a:r>
            <a:r>
              <a:rPr lang="it-IT" sz="2400" dirty="0" smtClean="0"/>
              <a:t>): il punto di riferimento diviene l’ordinamento statunitense, i sistemi sono da classificare secondo caratteri giuridici ma anche ideologici (ad es. concezione della giustizia, credenze religiose, strutture politiche, economiche o sociali)</a:t>
            </a:r>
          </a:p>
          <a:p>
            <a:pPr algn="just">
              <a:buFont typeface="Wingdings" charset="2"/>
              <a:buChar char="§"/>
            </a:pPr>
            <a:r>
              <a:rPr lang="it-IT" sz="2400" dirty="0" smtClean="0"/>
              <a:t>sistema occidentale</a:t>
            </a:r>
          </a:p>
          <a:p>
            <a:pPr algn="just">
              <a:buFont typeface="Wingdings" charset="2"/>
              <a:buChar char="§"/>
            </a:pPr>
            <a:r>
              <a:rPr lang="it-IT" sz="2400" dirty="0" smtClean="0"/>
              <a:t>sistema sovietico</a:t>
            </a:r>
          </a:p>
          <a:p>
            <a:pPr algn="just">
              <a:buFont typeface="Wingdings" charset="2"/>
              <a:buChar char="§"/>
            </a:pPr>
            <a:r>
              <a:rPr lang="it-IT" sz="2400" dirty="0" smtClean="0"/>
              <a:t>sistema musulmano</a:t>
            </a:r>
          </a:p>
          <a:p>
            <a:pPr algn="just">
              <a:buFont typeface="Wingdings" charset="2"/>
              <a:buChar char="§"/>
            </a:pPr>
            <a:r>
              <a:rPr lang="it-IT" sz="2400" dirty="0" smtClean="0"/>
              <a:t>sistema indù</a:t>
            </a:r>
          </a:p>
          <a:p>
            <a:pPr algn="just">
              <a:buFont typeface="Wingdings" charset="2"/>
              <a:buChar char="§"/>
            </a:pPr>
            <a:r>
              <a:rPr lang="it-IT" sz="2400" dirty="0" smtClean="0"/>
              <a:t>sistema cinese</a:t>
            </a:r>
            <a:endParaRPr lang="it-IT" sz="2400" dirty="0"/>
          </a:p>
        </p:txBody>
      </p:sp>
    </p:spTree>
    <p:extLst>
      <p:ext uri="{BB962C8B-B14F-4D97-AF65-F5344CB8AC3E}">
        <p14:creationId xmlns:p14="http://schemas.microsoft.com/office/powerpoint/2010/main" val="1346264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normAutofit/>
          </a:bodyPr>
          <a:lstStyle/>
          <a:p>
            <a:pPr marL="114300" indent="0">
              <a:buNone/>
            </a:pPr>
            <a:endParaRPr lang="it-IT" sz="2400" dirty="0" smtClean="0"/>
          </a:p>
          <a:p>
            <a:pPr marL="114300" indent="0" algn="just">
              <a:buNone/>
            </a:pPr>
            <a:r>
              <a:rPr lang="it-IT" sz="2400" b="1" dirty="0" smtClean="0"/>
              <a:t>Pierre </a:t>
            </a:r>
            <a:r>
              <a:rPr lang="it-IT" sz="2400" b="1" dirty="0" err="1" smtClean="0"/>
              <a:t>Arminjon</a:t>
            </a:r>
            <a:r>
              <a:rPr lang="it-IT" sz="2400" b="1" dirty="0" smtClean="0"/>
              <a:t>, Boris </a:t>
            </a:r>
            <a:r>
              <a:rPr lang="it-IT" sz="2400" b="1" dirty="0" err="1" smtClean="0"/>
              <a:t>Nolde</a:t>
            </a:r>
            <a:r>
              <a:rPr lang="it-IT" sz="2400" b="1" dirty="0" smtClean="0"/>
              <a:t> e Martin Wolff </a:t>
            </a:r>
            <a:r>
              <a:rPr lang="it-IT" sz="2400" dirty="0" smtClean="0"/>
              <a:t>(</a:t>
            </a:r>
            <a:r>
              <a:rPr lang="it-IT" sz="2400" i="1" dirty="0" smtClean="0"/>
              <a:t>periodo secondo conflitto mondiale</a:t>
            </a:r>
            <a:r>
              <a:rPr lang="it-IT" sz="2400" dirty="0" smtClean="0"/>
              <a:t>): i sistemi sono da classificare senza riferimento ai fattori esterni, ma solamente sulla base del dato giuridico</a:t>
            </a:r>
          </a:p>
          <a:p>
            <a:pPr algn="just">
              <a:buFont typeface="Wingdings" charset="2"/>
              <a:buChar char="§"/>
            </a:pPr>
            <a:r>
              <a:rPr lang="it-IT" sz="2400" dirty="0" smtClean="0"/>
              <a:t>famiglia francese</a:t>
            </a:r>
          </a:p>
          <a:p>
            <a:pPr algn="just">
              <a:buFont typeface="Wingdings" charset="2"/>
              <a:buChar char="§"/>
            </a:pPr>
            <a:r>
              <a:rPr lang="it-IT" sz="2400" dirty="0" smtClean="0"/>
              <a:t>famiglia germanica</a:t>
            </a:r>
          </a:p>
          <a:p>
            <a:pPr algn="just">
              <a:buFont typeface="Wingdings" charset="2"/>
              <a:buChar char="§"/>
            </a:pPr>
            <a:r>
              <a:rPr lang="it-IT" sz="2400" dirty="0" smtClean="0"/>
              <a:t>famiglia scandinava</a:t>
            </a:r>
          </a:p>
          <a:p>
            <a:pPr algn="just">
              <a:buFont typeface="Wingdings" charset="2"/>
              <a:buChar char="§"/>
            </a:pPr>
            <a:r>
              <a:rPr lang="it-IT" sz="2400" dirty="0" smtClean="0"/>
              <a:t>famiglia inglese</a:t>
            </a:r>
          </a:p>
          <a:p>
            <a:pPr algn="just">
              <a:buFont typeface="Wingdings" charset="2"/>
              <a:buChar char="§"/>
            </a:pPr>
            <a:r>
              <a:rPr lang="it-IT" sz="2400" dirty="0" smtClean="0"/>
              <a:t>famiglia russa</a:t>
            </a:r>
          </a:p>
          <a:p>
            <a:pPr algn="just">
              <a:buFont typeface="Wingdings" charset="2"/>
              <a:buChar char="§"/>
            </a:pPr>
            <a:r>
              <a:rPr lang="it-IT" sz="2400" dirty="0" smtClean="0"/>
              <a:t>famiglia islamica</a:t>
            </a:r>
          </a:p>
          <a:p>
            <a:pPr algn="just">
              <a:buFont typeface="Wingdings" charset="2"/>
              <a:buChar char="§"/>
            </a:pPr>
            <a:r>
              <a:rPr lang="it-IT" sz="2400" dirty="0" smtClean="0"/>
              <a:t>famiglia indù</a:t>
            </a:r>
            <a:endParaRPr lang="it-IT" sz="2400" dirty="0"/>
          </a:p>
        </p:txBody>
      </p:sp>
    </p:spTree>
    <p:extLst>
      <p:ext uri="{BB962C8B-B14F-4D97-AF65-F5344CB8AC3E}">
        <p14:creationId xmlns:p14="http://schemas.microsoft.com/office/powerpoint/2010/main" val="584820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49"/>
            <a:ext cx="7620000" cy="5857875"/>
          </a:xfrm>
        </p:spPr>
        <p:txBody>
          <a:bodyPr>
            <a:normAutofit/>
          </a:bodyPr>
          <a:lstStyle/>
          <a:p>
            <a:pPr marL="114300" indent="0" algn="just">
              <a:buNone/>
            </a:pPr>
            <a:r>
              <a:rPr lang="it-IT" sz="2400" b="1" dirty="0" smtClean="0"/>
              <a:t>Konrad </a:t>
            </a:r>
            <a:r>
              <a:rPr lang="it-IT" sz="2400" b="1" dirty="0" err="1" smtClean="0"/>
              <a:t>Zweigert</a:t>
            </a:r>
            <a:r>
              <a:rPr lang="it-IT" sz="2400" b="1" dirty="0" smtClean="0"/>
              <a:t> e </a:t>
            </a:r>
            <a:r>
              <a:rPr lang="it-IT" sz="2400" b="1" dirty="0" err="1" smtClean="0"/>
              <a:t>Hein</a:t>
            </a:r>
            <a:r>
              <a:rPr lang="it-IT" sz="2400" b="1" dirty="0" smtClean="0"/>
              <a:t> </a:t>
            </a:r>
            <a:r>
              <a:rPr lang="it-IT" sz="2400" b="1" dirty="0" err="1" smtClean="0"/>
              <a:t>Kötz</a:t>
            </a:r>
            <a:r>
              <a:rPr lang="it-IT" sz="2400" b="1" dirty="0" smtClean="0"/>
              <a:t> </a:t>
            </a:r>
            <a:r>
              <a:rPr lang="it-IT" sz="2400" dirty="0" smtClean="0"/>
              <a:t>(</a:t>
            </a:r>
            <a:r>
              <a:rPr lang="it-IT" sz="2400" i="1" dirty="0" smtClean="0"/>
              <a:t>periodo anni </a:t>
            </a:r>
            <a:r>
              <a:rPr lang="uk-UA" sz="2400" i="1" dirty="0" smtClean="0"/>
              <a:t>’</a:t>
            </a:r>
            <a:r>
              <a:rPr lang="it-IT" sz="2400" i="1" dirty="0" smtClean="0"/>
              <a:t>70</a:t>
            </a:r>
            <a:r>
              <a:rPr lang="it-IT" sz="2400" dirty="0" smtClean="0"/>
              <a:t>): i sistemi sono da classificare secondo lo “stile”, determinato da fattori di tipo giuridico e – anche se non privilegiate – da vicende di ordine </a:t>
            </a:r>
            <a:r>
              <a:rPr lang="it-IT" sz="2400" dirty="0" err="1" smtClean="0"/>
              <a:t>extragiuridico</a:t>
            </a:r>
            <a:r>
              <a:rPr lang="it-IT" sz="2400" dirty="0" smtClean="0"/>
              <a:t>; si considera l’evoluzione storica degli ordinamenti, la mentalità giuridica (es. tendenza all’astrazione, approccio empirico)</a:t>
            </a:r>
          </a:p>
          <a:p>
            <a:pPr algn="just">
              <a:buFont typeface="Wingdings" charset="2"/>
              <a:buChar char="§"/>
            </a:pPr>
            <a:r>
              <a:rPr lang="it-IT" sz="2400" dirty="0" smtClean="0"/>
              <a:t>famiglia romana</a:t>
            </a:r>
          </a:p>
          <a:p>
            <a:pPr algn="just">
              <a:buFont typeface="Wingdings" charset="2"/>
              <a:buChar char="§"/>
            </a:pPr>
            <a:r>
              <a:rPr lang="it-IT" sz="2400" dirty="0" smtClean="0"/>
              <a:t>famiglia famiglia germanica</a:t>
            </a:r>
          </a:p>
          <a:p>
            <a:pPr algn="just">
              <a:buFont typeface="Wingdings" charset="2"/>
              <a:buChar char="§"/>
            </a:pPr>
            <a:r>
              <a:rPr lang="it-IT" sz="2400" dirty="0" smtClean="0"/>
              <a:t>famiglia angloamericana</a:t>
            </a:r>
          </a:p>
          <a:p>
            <a:pPr algn="just">
              <a:buFont typeface="Wingdings" charset="2"/>
              <a:buChar char="§"/>
            </a:pPr>
            <a:r>
              <a:rPr lang="it-IT" sz="2400" dirty="0" smtClean="0"/>
              <a:t>famiglia scandinava</a:t>
            </a:r>
          </a:p>
          <a:p>
            <a:pPr algn="just">
              <a:buFont typeface="Wingdings" charset="2"/>
              <a:buChar char="§"/>
            </a:pPr>
            <a:r>
              <a:rPr lang="it-IT" sz="2400" dirty="0" smtClean="0"/>
              <a:t>famiglia socialista</a:t>
            </a:r>
          </a:p>
          <a:p>
            <a:pPr algn="just">
              <a:buFont typeface="Wingdings" charset="2"/>
              <a:buChar char="§"/>
            </a:pPr>
            <a:r>
              <a:rPr lang="it-IT" sz="2400" dirty="0" smtClean="0"/>
              <a:t>famiglia dell’Estremo Oriente</a:t>
            </a:r>
          </a:p>
          <a:p>
            <a:pPr algn="just">
              <a:buFont typeface="Wingdings" charset="2"/>
              <a:buChar char="§"/>
            </a:pPr>
            <a:r>
              <a:rPr lang="it-IT" sz="2400" dirty="0" smtClean="0"/>
              <a:t>famiglia islamica</a:t>
            </a:r>
          </a:p>
          <a:p>
            <a:pPr algn="just">
              <a:buFont typeface="Wingdings" charset="2"/>
              <a:buChar char="§"/>
            </a:pPr>
            <a:r>
              <a:rPr lang="it-IT" sz="2400" dirty="0" smtClean="0"/>
              <a:t>famiglia indù</a:t>
            </a:r>
          </a:p>
          <a:p>
            <a:pPr algn="just">
              <a:buFont typeface="Wingdings" charset="2"/>
              <a:buChar char="§"/>
            </a:pPr>
            <a:endParaRPr lang="it-IT" sz="2400" dirty="0"/>
          </a:p>
        </p:txBody>
      </p:sp>
    </p:spTree>
    <p:extLst>
      <p:ext uri="{BB962C8B-B14F-4D97-AF65-F5344CB8AC3E}">
        <p14:creationId xmlns:p14="http://schemas.microsoft.com/office/powerpoint/2010/main" val="1023597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buNone/>
            </a:pPr>
            <a:endParaRPr lang="it-IT" b="1" dirty="0" smtClean="0"/>
          </a:p>
          <a:p>
            <a:pPr marL="114300" indent="0">
              <a:buNone/>
            </a:pPr>
            <a:endParaRPr lang="it-IT" b="1" dirty="0"/>
          </a:p>
          <a:p>
            <a:pPr marL="114300" indent="0" algn="ctr">
              <a:buNone/>
            </a:pPr>
            <a:r>
              <a:rPr lang="it-IT" b="1" dirty="0" smtClean="0"/>
              <a:t>Quali i limiti della </a:t>
            </a:r>
            <a:r>
              <a:rPr lang="it-IT" b="1" dirty="0" err="1" smtClean="0"/>
              <a:t>sistemologia</a:t>
            </a:r>
            <a:r>
              <a:rPr lang="it-IT" b="1" dirty="0" smtClean="0"/>
              <a:t>?</a:t>
            </a:r>
          </a:p>
          <a:p>
            <a:pPr marL="114300" indent="0" algn="ctr">
              <a:buNone/>
            </a:pPr>
            <a:endParaRPr lang="it-IT" dirty="0" smtClean="0"/>
          </a:p>
          <a:p>
            <a:pPr marL="114300" indent="0" algn="ctr">
              <a:buNone/>
            </a:pPr>
            <a:endParaRPr lang="it-IT" dirty="0"/>
          </a:p>
          <a:p>
            <a:pPr marL="114300" indent="0" algn="ctr">
              <a:buNone/>
            </a:pPr>
            <a:r>
              <a:rPr lang="it-IT" dirty="0"/>
              <a:t>i</a:t>
            </a:r>
            <a:r>
              <a:rPr lang="it-IT" dirty="0" smtClean="0"/>
              <a:t>l raggruppamento per famiglie costituisce una pratica diffusa, in primo luogo perché ritenuta dai comparatisti un pregevole strumento didattico</a:t>
            </a:r>
          </a:p>
          <a:p>
            <a:pPr marL="114300" indent="0" algn="ctr">
              <a:buNone/>
            </a:pPr>
            <a:endParaRPr lang="it-IT" dirty="0" smtClean="0"/>
          </a:p>
          <a:p>
            <a:pPr marL="114300" indent="0" algn="ctr">
              <a:buNone/>
            </a:pPr>
            <a:endParaRPr lang="it-IT" dirty="0"/>
          </a:p>
          <a:p>
            <a:pPr marL="114300" indent="0" algn="ctr">
              <a:buNone/>
            </a:pPr>
            <a:endParaRPr lang="it-IT" dirty="0" smtClean="0"/>
          </a:p>
          <a:p>
            <a:pPr marL="114300" indent="0" algn="ctr">
              <a:buNone/>
            </a:pPr>
            <a:r>
              <a:rPr lang="it-IT" dirty="0" smtClean="0"/>
              <a:t>accuse di </a:t>
            </a:r>
            <a:r>
              <a:rPr lang="it-IT" b="1" dirty="0" smtClean="0"/>
              <a:t>etnocentrismo </a:t>
            </a:r>
            <a:r>
              <a:rPr lang="it-IT" dirty="0" smtClean="0"/>
              <a:t>(in particolare con riguardo alla classificazione proposta da David)</a:t>
            </a:r>
            <a:endParaRPr lang="it-IT" dirty="0"/>
          </a:p>
        </p:txBody>
      </p:sp>
      <p:sp>
        <p:nvSpPr>
          <p:cNvPr id="2" name="Freccia in giù 1"/>
          <p:cNvSpPr/>
          <p:nvPr/>
        </p:nvSpPr>
        <p:spPr>
          <a:xfrm>
            <a:off x="3851810" y="2006825"/>
            <a:ext cx="598810" cy="6149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Freccia in giù 3"/>
          <p:cNvSpPr/>
          <p:nvPr/>
        </p:nvSpPr>
        <p:spPr>
          <a:xfrm>
            <a:off x="3851810" y="4028485"/>
            <a:ext cx="598810" cy="6149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586632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buNone/>
            </a:pPr>
            <a:endParaRPr lang="it-IT" dirty="0" smtClean="0"/>
          </a:p>
          <a:p>
            <a:pPr marL="114300" indent="0" algn="just">
              <a:buNone/>
            </a:pPr>
            <a:endParaRPr lang="it-IT" b="1" dirty="0" smtClean="0"/>
          </a:p>
          <a:p>
            <a:pPr marL="114300" indent="0" algn="just">
              <a:buNone/>
            </a:pPr>
            <a:r>
              <a:rPr lang="it-IT" b="1" dirty="0" smtClean="0"/>
              <a:t>Altra critica</a:t>
            </a:r>
            <a:r>
              <a:rPr lang="it-IT" dirty="0" smtClean="0"/>
              <a:t>:</a:t>
            </a:r>
          </a:p>
          <a:p>
            <a:pPr marL="114300" indent="0" algn="just">
              <a:buNone/>
            </a:pPr>
            <a:r>
              <a:rPr lang="it-IT" dirty="0" smtClean="0"/>
              <a:t>le classificazioni sarebbero state pensate da un punto di vista privatistico, senza dunque poter assurgere a valenza universale.</a:t>
            </a:r>
          </a:p>
          <a:p>
            <a:pPr marL="114300" indent="0">
              <a:buNone/>
            </a:pPr>
            <a:endParaRPr lang="it-IT" dirty="0" smtClean="0"/>
          </a:p>
          <a:p>
            <a:pPr marL="114300" indent="0">
              <a:buNone/>
            </a:pPr>
            <a:endParaRPr lang="it-IT" dirty="0"/>
          </a:p>
          <a:p>
            <a:pPr marL="114300" indent="0" algn="ctr">
              <a:buNone/>
            </a:pPr>
            <a:r>
              <a:rPr lang="it-IT" dirty="0" smtClean="0"/>
              <a:t>nell’ambito del diritto pubblico si arriva a preferire l’elaborazione di tassonomie con riferimento ai singoli ambiti di cui si occupa il diritto pubblico comparato (es. le fonti; le forme di governo; la giustizia costituzionale, ecc.)</a:t>
            </a:r>
            <a:endParaRPr lang="it-IT" dirty="0"/>
          </a:p>
          <a:p>
            <a:pPr marL="114300" indent="0">
              <a:buNone/>
            </a:pPr>
            <a:endParaRPr lang="it-IT" dirty="0" smtClean="0"/>
          </a:p>
          <a:p>
            <a:pPr marL="114300" indent="0">
              <a:buNone/>
            </a:pPr>
            <a:endParaRPr lang="it-IT" dirty="0"/>
          </a:p>
        </p:txBody>
      </p:sp>
      <p:pic>
        <p:nvPicPr>
          <p:cNvPr id="1026"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853382" y="2736021"/>
            <a:ext cx="593148" cy="58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1998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ctr">
              <a:buNone/>
            </a:pPr>
            <a:endParaRPr lang="it-IT" b="1" dirty="0" smtClean="0"/>
          </a:p>
          <a:p>
            <a:pPr marL="114300" indent="0" algn="ctr">
              <a:buNone/>
            </a:pPr>
            <a:endParaRPr lang="it-IT" b="1" dirty="0"/>
          </a:p>
          <a:p>
            <a:pPr marL="114300" indent="0" algn="ctr">
              <a:buNone/>
            </a:pPr>
            <a:endParaRPr lang="it-IT" b="1" dirty="0" smtClean="0"/>
          </a:p>
          <a:p>
            <a:pPr marL="114300" indent="0" algn="ctr">
              <a:buNone/>
            </a:pPr>
            <a:endParaRPr lang="it-IT" b="1" dirty="0"/>
          </a:p>
          <a:p>
            <a:pPr marL="114300" indent="0" algn="ctr">
              <a:buNone/>
            </a:pPr>
            <a:r>
              <a:rPr lang="it-IT" b="1" dirty="0" smtClean="0"/>
              <a:t>Cosa vuol dire accusa di etnocentrismo?</a:t>
            </a:r>
          </a:p>
          <a:p>
            <a:pPr marL="114300" indent="0" algn="ctr">
              <a:buNone/>
            </a:pPr>
            <a:r>
              <a:rPr lang="it-IT" dirty="0"/>
              <a:t>V</a:t>
            </a:r>
            <a:r>
              <a:rPr lang="it-IT" dirty="0" smtClean="0"/>
              <a:t>i è un’inclinazione del mondo occidentale alla classificazione dell’altro, in modo tale che di quest’ultimo possa esserne dimostrata l’inferiorità attraverso la composizione di “classifiche” giuridiche in cui il diritto occidentale viene sempre al vertice delle stesse.</a:t>
            </a:r>
          </a:p>
          <a:p>
            <a:pPr marL="114300" indent="0" algn="ctr">
              <a:buNone/>
            </a:pPr>
            <a:endParaRPr lang="it-IT" dirty="0"/>
          </a:p>
          <a:p>
            <a:pPr marL="114300" indent="0" algn="ctr">
              <a:buNone/>
            </a:pPr>
            <a:r>
              <a:rPr lang="it-IT" dirty="0"/>
              <a:t>U</a:t>
            </a:r>
            <a:r>
              <a:rPr lang="it-IT" dirty="0" smtClean="0"/>
              <a:t>na relazione tra </a:t>
            </a:r>
            <a:r>
              <a:rPr lang="it-IT" b="1" dirty="0" smtClean="0"/>
              <a:t>centro</a:t>
            </a:r>
            <a:r>
              <a:rPr lang="it-IT" dirty="0" smtClean="0"/>
              <a:t> e </a:t>
            </a:r>
            <a:r>
              <a:rPr lang="it-IT" b="1" dirty="0" smtClean="0"/>
              <a:t>periferia</a:t>
            </a:r>
            <a:r>
              <a:rPr lang="it-IT" dirty="0" smtClean="0"/>
              <a:t>.</a:t>
            </a:r>
            <a:endParaRPr lang="it-IT" dirty="0"/>
          </a:p>
        </p:txBody>
      </p:sp>
    </p:spTree>
    <p:extLst>
      <p:ext uri="{BB962C8B-B14F-4D97-AF65-F5344CB8AC3E}">
        <p14:creationId xmlns:p14="http://schemas.microsoft.com/office/powerpoint/2010/main" val="36504578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ctr">
              <a:buNone/>
            </a:pPr>
            <a:r>
              <a:rPr lang="it-IT" i="1" dirty="0" smtClean="0"/>
              <a:t>Primo tentativo di superare la classificazione</a:t>
            </a:r>
          </a:p>
          <a:p>
            <a:pPr marL="114300" indent="0">
              <a:buNone/>
            </a:pPr>
            <a:endParaRPr lang="it-IT" b="1" dirty="0" smtClean="0"/>
          </a:p>
          <a:p>
            <a:pPr marL="114300" indent="0">
              <a:buNone/>
            </a:pPr>
            <a:endParaRPr lang="it-IT" b="1" dirty="0" smtClean="0"/>
          </a:p>
          <a:p>
            <a:pPr marL="114300" indent="0">
              <a:buNone/>
            </a:pPr>
            <a:r>
              <a:rPr lang="it-IT" b="1" dirty="0" err="1" smtClean="0"/>
              <a:t>Léontine</a:t>
            </a:r>
            <a:r>
              <a:rPr lang="it-IT" b="1" dirty="0" smtClean="0"/>
              <a:t>-Jean </a:t>
            </a:r>
            <a:r>
              <a:rPr lang="it-IT" b="1" dirty="0" err="1" smtClean="0"/>
              <a:t>Constantinesco</a:t>
            </a:r>
            <a:r>
              <a:rPr lang="it-IT" dirty="0" smtClean="0"/>
              <a:t>, cerca l’individuazione di criteri classificatori utili a ricomprendere anche le famiglie cd. tradizionali (“appartenenti alle antiche culture esistenti ancora oggi”) e primitive (società contemporanee che “ignorano la scrittura e la storia”).</a:t>
            </a:r>
          </a:p>
          <a:p>
            <a:pPr marL="114300" indent="0" algn="ctr">
              <a:buNone/>
            </a:pPr>
            <a:r>
              <a:rPr lang="it-IT" dirty="0" smtClean="0"/>
              <a:t>Diviene una classificazione degli ordinamenti secondo la “civiltà”, lo “stile di vita”, l’“ambiente materiale”</a:t>
            </a:r>
          </a:p>
          <a:p>
            <a:pPr marL="114300" indent="0" algn="ctr">
              <a:buNone/>
            </a:pPr>
            <a:endParaRPr lang="it-IT" dirty="0"/>
          </a:p>
          <a:p>
            <a:pPr marL="114300" indent="0" algn="ctr">
              <a:buNone/>
            </a:pPr>
            <a:endParaRPr lang="it-IT" dirty="0" smtClean="0"/>
          </a:p>
          <a:p>
            <a:pPr marL="114300" indent="0" algn="ctr">
              <a:buNone/>
            </a:pPr>
            <a:r>
              <a:rPr lang="it-IT" dirty="0" smtClean="0"/>
              <a:t>«</a:t>
            </a:r>
            <a:r>
              <a:rPr lang="it-IT" b="1" dirty="0" smtClean="0"/>
              <a:t>elementi determinanti</a:t>
            </a:r>
            <a:r>
              <a:rPr lang="it-IT" dirty="0" smtClean="0"/>
              <a:t>»</a:t>
            </a:r>
            <a:endParaRPr lang="it-IT" dirty="0"/>
          </a:p>
        </p:txBody>
      </p:sp>
      <p:pic>
        <p:nvPicPr>
          <p:cNvPr id="2050"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912392" y="4446139"/>
            <a:ext cx="658813"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82400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ctr">
              <a:buNone/>
            </a:pPr>
            <a:endParaRPr lang="it-IT" dirty="0" smtClean="0"/>
          </a:p>
          <a:p>
            <a:pPr marL="114300" indent="0" algn="ctr">
              <a:buNone/>
            </a:pPr>
            <a:endParaRPr lang="it-IT" dirty="0"/>
          </a:p>
          <a:p>
            <a:pPr marL="114300" indent="0" algn="ctr">
              <a:buNone/>
            </a:pPr>
            <a:r>
              <a:rPr lang="it-IT" dirty="0" smtClean="0"/>
              <a:t>Cosa sono gli “</a:t>
            </a:r>
            <a:r>
              <a:rPr lang="it-IT" b="1" dirty="0" smtClean="0"/>
              <a:t>elementi determinanti</a:t>
            </a:r>
            <a:r>
              <a:rPr lang="it-IT" dirty="0" smtClean="0"/>
              <a:t>”?</a:t>
            </a:r>
          </a:p>
          <a:p>
            <a:pPr marL="114300" indent="0" algn="ctr">
              <a:buNone/>
            </a:pPr>
            <a:endParaRPr lang="it-IT" dirty="0"/>
          </a:p>
          <a:p>
            <a:pPr marL="114300" indent="0" algn="ctr">
              <a:buNone/>
            </a:pPr>
            <a:r>
              <a:rPr lang="it-IT" dirty="0"/>
              <a:t>S</a:t>
            </a:r>
            <a:r>
              <a:rPr lang="it-IT" dirty="0" smtClean="0"/>
              <a:t>i cerca di far emergere il rapporto tra il tipo di civiltà e il diritto in essa ricostruito, superando lo schema della </a:t>
            </a:r>
            <a:r>
              <a:rPr lang="it-IT" dirty="0" err="1" smtClean="0"/>
              <a:t>statualità</a:t>
            </a:r>
            <a:r>
              <a:rPr lang="it-IT" dirty="0" smtClean="0"/>
              <a:t> e della nazionalità.</a:t>
            </a:r>
          </a:p>
          <a:p>
            <a:pPr marL="114300" indent="0" algn="ctr">
              <a:buNone/>
            </a:pPr>
            <a:r>
              <a:rPr lang="it-IT" dirty="0" smtClean="0"/>
              <a:t>Tuttavia, non viene superata una visione comunque gerarchica all’interno dei singoli raggruppamenti.</a:t>
            </a:r>
            <a:endParaRPr lang="it-IT" dirty="0"/>
          </a:p>
        </p:txBody>
      </p:sp>
    </p:spTree>
    <p:extLst>
      <p:ext uri="{BB962C8B-B14F-4D97-AF65-F5344CB8AC3E}">
        <p14:creationId xmlns:p14="http://schemas.microsoft.com/office/powerpoint/2010/main" val="2729598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ctr">
              <a:buNone/>
            </a:pPr>
            <a:r>
              <a:rPr lang="it-IT" i="1" dirty="0" smtClean="0"/>
              <a:t>Secondo </a:t>
            </a:r>
            <a:r>
              <a:rPr lang="it-IT" i="1" dirty="0"/>
              <a:t>tentativo di superare la classificazione</a:t>
            </a:r>
          </a:p>
          <a:p>
            <a:pPr marL="114300" indent="0">
              <a:buNone/>
            </a:pPr>
            <a:endParaRPr lang="it-IT" dirty="0" smtClean="0"/>
          </a:p>
          <a:p>
            <a:pPr marL="114300" indent="0">
              <a:buNone/>
            </a:pPr>
            <a:r>
              <a:rPr lang="it-IT" b="1" dirty="0" smtClean="0"/>
              <a:t>Jacques </a:t>
            </a:r>
            <a:r>
              <a:rPr lang="it-IT" b="1" dirty="0" err="1" smtClean="0"/>
              <a:t>Vanderlinden</a:t>
            </a:r>
            <a:r>
              <a:rPr lang="it-IT" dirty="0" smtClean="0"/>
              <a:t>, propone di raggruppare i diversi diritti sulla base del concetto di “</a:t>
            </a:r>
            <a:r>
              <a:rPr lang="it-IT" b="1" dirty="0" smtClean="0"/>
              <a:t>fonte dominante</a:t>
            </a:r>
            <a:r>
              <a:rPr lang="it-IT" dirty="0" smtClean="0"/>
              <a:t>”, dunque partendo dal modo di formulare il diritto stesso.</a:t>
            </a:r>
          </a:p>
          <a:p>
            <a:pPr>
              <a:buFont typeface="Wingdings" panose="05000000000000000000" pitchFamily="2" charset="2"/>
              <a:buChar char="§"/>
            </a:pPr>
            <a:r>
              <a:rPr lang="it-IT" dirty="0" smtClean="0"/>
              <a:t>sistema consuetudinario</a:t>
            </a:r>
          </a:p>
          <a:p>
            <a:pPr>
              <a:buFont typeface="Wingdings" panose="05000000000000000000" pitchFamily="2" charset="2"/>
              <a:buChar char="§"/>
            </a:pPr>
            <a:r>
              <a:rPr lang="it-IT" dirty="0" smtClean="0"/>
              <a:t>sistema dottrinale</a:t>
            </a:r>
          </a:p>
          <a:p>
            <a:pPr>
              <a:buFont typeface="Wingdings" panose="05000000000000000000" pitchFamily="2" charset="2"/>
              <a:buChar char="§"/>
            </a:pPr>
            <a:r>
              <a:rPr lang="it-IT" dirty="0" smtClean="0"/>
              <a:t>sistema giurisprudenziale</a:t>
            </a:r>
          </a:p>
          <a:p>
            <a:pPr>
              <a:buFont typeface="Wingdings" panose="05000000000000000000" pitchFamily="2" charset="2"/>
              <a:buChar char="§"/>
            </a:pPr>
            <a:r>
              <a:rPr lang="it-IT" dirty="0" smtClean="0"/>
              <a:t>sistema legislativo</a:t>
            </a:r>
          </a:p>
          <a:p>
            <a:pPr>
              <a:buFont typeface="Wingdings" panose="05000000000000000000" pitchFamily="2" charset="2"/>
              <a:buChar char="§"/>
            </a:pPr>
            <a:r>
              <a:rPr lang="it-IT" dirty="0" smtClean="0"/>
              <a:t>sistema rivelativo</a:t>
            </a:r>
          </a:p>
          <a:p>
            <a:pPr marL="114300" indent="0">
              <a:buNone/>
            </a:pPr>
            <a:r>
              <a:rPr lang="it-IT" dirty="0"/>
              <a:t> </a:t>
            </a:r>
            <a:endParaRPr lang="it-IT" dirty="0" smtClean="0"/>
          </a:p>
          <a:p>
            <a:pPr marL="114300" indent="0" algn="just">
              <a:buNone/>
            </a:pPr>
            <a:r>
              <a:rPr lang="it-IT" b="1" dirty="0" smtClean="0"/>
              <a:t>Critica!</a:t>
            </a:r>
            <a:r>
              <a:rPr lang="it-IT" dirty="0" smtClean="0"/>
              <a:t> La riconduzione di un ordinamento nazionale in un raggruppamento non appare esclusiva.</a:t>
            </a:r>
            <a:endParaRPr lang="it-IT" dirty="0"/>
          </a:p>
        </p:txBody>
      </p:sp>
    </p:spTree>
    <p:extLst>
      <p:ext uri="{BB962C8B-B14F-4D97-AF65-F5344CB8AC3E}">
        <p14:creationId xmlns:p14="http://schemas.microsoft.com/office/powerpoint/2010/main" val="2294444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normAutofit/>
          </a:bodyPr>
          <a:lstStyle/>
          <a:p>
            <a:pPr marL="114300" indent="0">
              <a:buNone/>
            </a:pPr>
            <a:endParaRPr lang="it-IT" dirty="0" smtClean="0"/>
          </a:p>
          <a:p>
            <a:pPr marL="114300" indent="0">
              <a:buNone/>
            </a:pPr>
            <a:endParaRPr lang="it-IT" dirty="0"/>
          </a:p>
          <a:p>
            <a:pPr marL="114300" indent="0" algn="ctr">
              <a:buNone/>
            </a:pPr>
            <a:r>
              <a:rPr lang="it-IT" sz="2400" dirty="0" smtClean="0"/>
              <a:t>La comparazione giuridica nasce come </a:t>
            </a:r>
            <a:r>
              <a:rPr lang="it-IT" sz="2400" b="1" dirty="0" err="1" smtClean="0"/>
              <a:t>sistemologia</a:t>
            </a:r>
            <a:r>
              <a:rPr lang="it-IT" sz="2400" dirty="0" smtClean="0"/>
              <a:t>:</a:t>
            </a:r>
          </a:p>
          <a:p>
            <a:pPr marL="114300" indent="0" algn="ctr">
              <a:buNone/>
            </a:pPr>
            <a:r>
              <a:rPr lang="it-IT" sz="2400" dirty="0" smtClean="0"/>
              <a:t>il tentativo di individuare raggruppamenti di ordinamenti nazionali in base alle loro principali caratteristiche,</a:t>
            </a:r>
          </a:p>
          <a:p>
            <a:pPr marL="114300" indent="0" algn="ctr">
              <a:buNone/>
            </a:pPr>
            <a:r>
              <a:rPr lang="it-IT" sz="2400" dirty="0" smtClean="0"/>
              <a:t>di norma chiamati “</a:t>
            </a:r>
            <a:r>
              <a:rPr lang="it-IT" sz="2400" b="1" dirty="0" smtClean="0"/>
              <a:t>famiglie</a:t>
            </a:r>
            <a:r>
              <a:rPr lang="it-IT" sz="2400" dirty="0" smtClean="0"/>
              <a:t>”</a:t>
            </a:r>
          </a:p>
          <a:p>
            <a:pPr marL="114300" indent="0" algn="just">
              <a:buNone/>
            </a:pPr>
            <a:endParaRPr lang="it-IT" sz="2400" dirty="0"/>
          </a:p>
          <a:p>
            <a:pPr marL="114300" indent="0" algn="just">
              <a:buNone/>
            </a:pPr>
            <a:endParaRPr lang="it-IT" sz="2400" dirty="0" smtClean="0"/>
          </a:p>
          <a:p>
            <a:pPr marL="114300" indent="0" algn="just">
              <a:buNone/>
            </a:pPr>
            <a:endParaRPr lang="it-IT" sz="2400" dirty="0"/>
          </a:p>
          <a:p>
            <a:pPr marL="114300" indent="0" algn="ctr">
              <a:buNone/>
            </a:pPr>
            <a:r>
              <a:rPr lang="it-IT" sz="2400" dirty="0" smtClean="0"/>
              <a:t>trova definizione di famiglie giuridiche (vedi ad es </a:t>
            </a:r>
            <a:r>
              <a:rPr lang="it-IT" sz="2400" dirty="0" err="1" smtClean="0"/>
              <a:t>pego</a:t>
            </a:r>
            <a:r>
              <a:rPr lang="it-IT" sz="2400" dirty="0" smtClean="0"/>
              <a:t>)</a:t>
            </a:r>
          </a:p>
        </p:txBody>
      </p:sp>
      <p:sp>
        <p:nvSpPr>
          <p:cNvPr id="4" name="Freccia giù 3"/>
          <p:cNvSpPr/>
          <p:nvPr/>
        </p:nvSpPr>
        <p:spPr>
          <a:xfrm>
            <a:off x="3857625" y="3349624"/>
            <a:ext cx="635000" cy="87312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5844236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normAutofit/>
          </a:bodyPr>
          <a:lstStyle/>
          <a:p>
            <a:pPr marL="114300" indent="0" algn="ctr">
              <a:buNone/>
            </a:pPr>
            <a:r>
              <a:rPr lang="it-IT" i="1" dirty="0" smtClean="0"/>
              <a:t>Terzo </a:t>
            </a:r>
            <a:r>
              <a:rPr lang="it-IT" i="1" dirty="0"/>
              <a:t>tentativo di superare la classificazione</a:t>
            </a:r>
          </a:p>
          <a:p>
            <a:pPr marL="114300" indent="0">
              <a:buNone/>
            </a:pPr>
            <a:endParaRPr lang="it-IT" dirty="0" smtClean="0"/>
          </a:p>
          <a:p>
            <a:pPr marL="114300" indent="0" algn="just">
              <a:buNone/>
            </a:pPr>
            <a:r>
              <a:rPr lang="it-IT" b="1" dirty="0" smtClean="0"/>
              <a:t>Ugo Mattei, Pier Giuseppe </a:t>
            </a:r>
            <a:r>
              <a:rPr lang="it-IT" b="1" dirty="0" err="1" smtClean="0"/>
              <a:t>Monateri</a:t>
            </a:r>
            <a:r>
              <a:rPr lang="it-IT" dirty="0" smtClean="0"/>
              <a:t>, individuano nei singoli ordinamenti uno “</a:t>
            </a:r>
            <a:r>
              <a:rPr lang="it-IT" b="1" dirty="0" smtClean="0"/>
              <a:t>strumento egemone</a:t>
            </a:r>
            <a:r>
              <a:rPr lang="it-IT" dirty="0" smtClean="0"/>
              <a:t>”, il cui utilizzo determina il carattere residuale degli altri strumenti con i quali esercitare il controllo sociale.</a:t>
            </a:r>
          </a:p>
          <a:p>
            <a:pPr algn="just">
              <a:buFont typeface="Wingdings" panose="05000000000000000000" pitchFamily="2" charset="2"/>
              <a:buChar char="§"/>
            </a:pPr>
            <a:r>
              <a:rPr lang="it-IT" dirty="0" smtClean="0"/>
              <a:t>famiglia a egemonia professionale (diritto secolarizzato e distinto dalla politica: diritto europeo e angloamericano; netta prevalenza del modello angloamericano, il primo ad affermare la soggezione del potere politico al diritto)</a:t>
            </a:r>
          </a:p>
          <a:p>
            <a:pPr algn="just">
              <a:buFont typeface="Wingdings" panose="05000000000000000000" pitchFamily="2" charset="2"/>
              <a:buChar char="§"/>
            </a:pPr>
            <a:r>
              <a:rPr lang="it-IT" dirty="0" smtClean="0"/>
              <a:t>famiglia a egemonia politica (politica non ancora distinta dal diritto: Paesi ex socialisti, africani e latinoamericani)</a:t>
            </a:r>
          </a:p>
          <a:p>
            <a:pPr algn="just">
              <a:buFont typeface="Wingdings" panose="05000000000000000000" pitchFamily="2" charset="2"/>
              <a:buChar char="§"/>
            </a:pPr>
            <a:r>
              <a:rPr lang="it-IT" dirty="0" smtClean="0"/>
              <a:t>famiglia a egemonia tradizionale (ci si affida alla tradizione religiosa-filosofica più che al diritto: Paesi musulmani, indù, Estremo Oriente)</a:t>
            </a:r>
            <a:endParaRPr lang="it-IT" dirty="0"/>
          </a:p>
        </p:txBody>
      </p:sp>
    </p:spTree>
    <p:extLst>
      <p:ext uri="{BB962C8B-B14F-4D97-AF65-F5344CB8AC3E}">
        <p14:creationId xmlns:p14="http://schemas.microsoft.com/office/powerpoint/2010/main" val="2272250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ctr">
              <a:buNone/>
            </a:pPr>
            <a:endParaRPr lang="it-IT" b="1" dirty="0" smtClean="0"/>
          </a:p>
          <a:p>
            <a:pPr marL="114300" indent="0" algn="ctr">
              <a:buNone/>
            </a:pPr>
            <a:endParaRPr lang="it-IT" b="1" dirty="0"/>
          </a:p>
          <a:p>
            <a:pPr marL="114300" indent="0" algn="ctr">
              <a:buNone/>
            </a:pPr>
            <a:endParaRPr lang="it-IT" b="1" dirty="0" smtClean="0"/>
          </a:p>
          <a:p>
            <a:pPr marL="114300" indent="0" algn="ctr">
              <a:buNone/>
            </a:pPr>
            <a:r>
              <a:rPr lang="it-IT" b="1" dirty="0" smtClean="0"/>
              <a:t>Critica!</a:t>
            </a:r>
            <a:r>
              <a:rPr lang="it-IT" dirty="0" smtClean="0"/>
              <a:t> Si osservano i diritti non occidentali attraverso lenti occidentali: la separazione tra diritto e politica fonda il diritto occidentale, si ritiene di “classificare” l’universo dei sistemi giuridici attraverso la presenza o meno di tale separazione, implicando dunque il modello occidentale quale modello di riferimento.</a:t>
            </a:r>
          </a:p>
          <a:p>
            <a:pPr marL="114300" indent="0" algn="ctr">
              <a:buNone/>
            </a:pPr>
            <a:endParaRPr lang="it-IT" dirty="0"/>
          </a:p>
          <a:p>
            <a:pPr marL="114300" indent="0" algn="ctr">
              <a:buNone/>
            </a:pPr>
            <a:endParaRPr lang="it-IT" dirty="0" smtClean="0"/>
          </a:p>
          <a:p>
            <a:pPr marL="114300" indent="0" algn="ctr">
              <a:buNone/>
            </a:pPr>
            <a:r>
              <a:rPr lang="it-IT" dirty="0" smtClean="0"/>
              <a:t>permane l’</a:t>
            </a:r>
            <a:r>
              <a:rPr lang="it-IT" b="1" dirty="0" smtClean="0"/>
              <a:t>etnocentrismo</a:t>
            </a:r>
            <a:endParaRPr lang="it-IT" b="1" dirty="0"/>
          </a:p>
        </p:txBody>
      </p:sp>
      <p:sp>
        <p:nvSpPr>
          <p:cNvPr id="2" name="Freccia in giù 1"/>
          <p:cNvSpPr/>
          <p:nvPr/>
        </p:nvSpPr>
        <p:spPr>
          <a:xfrm>
            <a:off x="3948913" y="4029833"/>
            <a:ext cx="534075" cy="59071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3069376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ctr">
              <a:buNone/>
            </a:pPr>
            <a:r>
              <a:rPr lang="it-IT" i="1" dirty="0" smtClean="0"/>
              <a:t>Quarto </a:t>
            </a:r>
            <a:r>
              <a:rPr lang="it-IT" i="1" dirty="0"/>
              <a:t>tentativo di superare la classificazione</a:t>
            </a:r>
          </a:p>
          <a:p>
            <a:pPr marL="114300" indent="0">
              <a:buNone/>
            </a:pPr>
            <a:endParaRPr lang="it-IT" dirty="0" smtClean="0"/>
          </a:p>
          <a:p>
            <a:pPr marL="114300" indent="0" algn="just">
              <a:buNone/>
            </a:pPr>
            <a:r>
              <a:rPr lang="it-IT" b="1" dirty="0" smtClean="0"/>
              <a:t>Patrick Glenn</a:t>
            </a:r>
            <a:r>
              <a:rPr lang="it-IT" dirty="0" smtClean="0"/>
              <a:t>, propone il concetto di “famiglia giuridica”, utilizzato per comporre mappe e non gerarchie.</a:t>
            </a:r>
          </a:p>
          <a:p>
            <a:pPr algn="just">
              <a:buFont typeface="Wingdings" panose="05000000000000000000" pitchFamily="2" charset="2"/>
              <a:buChar char="§"/>
            </a:pPr>
            <a:r>
              <a:rPr lang="it-IT" dirty="0" smtClean="0"/>
              <a:t>tradizione giuridica ctonia (primordiale)</a:t>
            </a:r>
          </a:p>
          <a:p>
            <a:pPr algn="just">
              <a:buFont typeface="Wingdings" panose="05000000000000000000" pitchFamily="2" charset="2"/>
              <a:buChar char="§"/>
            </a:pPr>
            <a:r>
              <a:rPr lang="it-IT" dirty="0" smtClean="0"/>
              <a:t>tradizione giuridica talmudica (ebraica)</a:t>
            </a:r>
          </a:p>
          <a:p>
            <a:pPr algn="just">
              <a:buFont typeface="Wingdings" panose="05000000000000000000" pitchFamily="2" charset="2"/>
              <a:buChar char="§"/>
            </a:pPr>
            <a:r>
              <a:rPr lang="it-IT" dirty="0" smtClean="0"/>
              <a:t>tradizione giuridica di </a:t>
            </a:r>
            <a:r>
              <a:rPr lang="it-IT" i="1" dirty="0" err="1" smtClean="0"/>
              <a:t>civil</a:t>
            </a:r>
            <a:r>
              <a:rPr lang="it-IT" i="1" dirty="0" smtClean="0"/>
              <a:t> law</a:t>
            </a:r>
          </a:p>
          <a:p>
            <a:pPr algn="just">
              <a:buFont typeface="Wingdings" panose="05000000000000000000" pitchFamily="2" charset="2"/>
              <a:buChar char="§"/>
            </a:pPr>
            <a:r>
              <a:rPr lang="it-IT" dirty="0" smtClean="0"/>
              <a:t>tradizione giuridica islamica</a:t>
            </a:r>
          </a:p>
          <a:p>
            <a:pPr algn="just">
              <a:buFont typeface="Wingdings" panose="05000000000000000000" pitchFamily="2" charset="2"/>
              <a:buChar char="§"/>
            </a:pPr>
            <a:r>
              <a:rPr lang="it-IT" dirty="0" smtClean="0"/>
              <a:t>tradizione giuridica di </a:t>
            </a:r>
            <a:r>
              <a:rPr lang="it-IT" i="1" dirty="0" smtClean="0"/>
              <a:t>common law</a:t>
            </a:r>
          </a:p>
          <a:p>
            <a:pPr algn="just">
              <a:buFont typeface="Wingdings" panose="05000000000000000000" pitchFamily="2" charset="2"/>
              <a:buChar char="§"/>
            </a:pPr>
            <a:r>
              <a:rPr lang="it-IT" dirty="0" smtClean="0"/>
              <a:t>tradizione giuridica indù</a:t>
            </a:r>
          </a:p>
          <a:p>
            <a:pPr algn="just">
              <a:buFont typeface="Wingdings" panose="05000000000000000000" pitchFamily="2" charset="2"/>
              <a:buChar char="§"/>
            </a:pPr>
            <a:r>
              <a:rPr lang="it-IT" dirty="0" smtClean="0"/>
              <a:t>tradizione giuridica confuciana</a:t>
            </a:r>
            <a:endParaRPr lang="it-IT" dirty="0"/>
          </a:p>
        </p:txBody>
      </p:sp>
    </p:spTree>
    <p:extLst>
      <p:ext uri="{BB962C8B-B14F-4D97-AF65-F5344CB8AC3E}">
        <p14:creationId xmlns:p14="http://schemas.microsoft.com/office/powerpoint/2010/main" val="3067983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buNone/>
            </a:pPr>
            <a:endParaRPr lang="it-IT" b="1" dirty="0" smtClean="0"/>
          </a:p>
          <a:p>
            <a:pPr marL="114300" indent="0">
              <a:buNone/>
            </a:pPr>
            <a:endParaRPr lang="it-IT" b="1" dirty="0"/>
          </a:p>
          <a:p>
            <a:pPr marL="114300" indent="0" algn="ctr">
              <a:buNone/>
            </a:pPr>
            <a:r>
              <a:rPr lang="it-IT" b="1" dirty="0" smtClean="0"/>
              <a:t>Quale il merito della classificazione proposta da Glenn?</a:t>
            </a:r>
          </a:p>
          <a:p>
            <a:pPr marL="114300" indent="0">
              <a:buNone/>
            </a:pPr>
            <a:endParaRPr lang="it-IT" dirty="0"/>
          </a:p>
          <a:p>
            <a:pPr marL="114300" indent="0" algn="just">
              <a:buNone/>
            </a:pPr>
            <a:r>
              <a:rPr lang="it-IT" dirty="0" smtClean="0"/>
              <a:t>Egli contribuisce a promuovere il </a:t>
            </a:r>
            <a:r>
              <a:rPr lang="it-IT" b="1" dirty="0" smtClean="0"/>
              <a:t>pluralismo giuridico</a:t>
            </a:r>
            <a:r>
              <a:rPr lang="it-IT" dirty="0" smtClean="0"/>
              <a:t>, inteso come riscoperta delle </a:t>
            </a:r>
            <a:r>
              <a:rPr lang="it-IT" b="1" dirty="0" smtClean="0"/>
              <a:t>stratificazioni giuridiche</a:t>
            </a:r>
            <a:r>
              <a:rPr lang="it-IT" dirty="0" smtClean="0"/>
              <a:t>: ad es., la categoria ctonia opera anche nelle società dei c.d. Paesi sviluppati.</a:t>
            </a:r>
          </a:p>
          <a:p>
            <a:pPr marL="114300" indent="0" algn="just">
              <a:buNone/>
            </a:pPr>
            <a:r>
              <a:rPr lang="it-IT" dirty="0" smtClean="0"/>
              <a:t>Secondo questo schema, dunque, ciascun sistema avrà un radicamento di tradizioni complesse, le quali però potranno contenere tradizioni interne o essere attraversate da tradizioni trasversali.</a:t>
            </a:r>
            <a:endParaRPr lang="it-IT" dirty="0"/>
          </a:p>
        </p:txBody>
      </p:sp>
    </p:spTree>
    <p:extLst>
      <p:ext uri="{BB962C8B-B14F-4D97-AF65-F5344CB8AC3E}">
        <p14:creationId xmlns:p14="http://schemas.microsoft.com/office/powerpoint/2010/main" val="25682685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ctr">
              <a:buNone/>
            </a:pPr>
            <a:endParaRPr lang="it-IT" sz="2400" b="1" dirty="0" smtClean="0"/>
          </a:p>
          <a:p>
            <a:pPr marL="114300" indent="0" algn="ctr">
              <a:buNone/>
            </a:pPr>
            <a:endParaRPr lang="it-IT" sz="2400" b="1" dirty="0"/>
          </a:p>
          <a:p>
            <a:pPr marL="114300" indent="0" algn="ctr">
              <a:buNone/>
            </a:pPr>
            <a:endParaRPr lang="it-IT" sz="2400" b="1" dirty="0"/>
          </a:p>
          <a:p>
            <a:pPr marL="114300" indent="0" algn="ctr">
              <a:buNone/>
            </a:pPr>
            <a:r>
              <a:rPr lang="it-IT" sz="3200" b="1" dirty="0" smtClean="0"/>
              <a:t>Tradizione giuridica occidentale</a:t>
            </a:r>
          </a:p>
          <a:p>
            <a:pPr marL="114300" indent="0">
              <a:buNone/>
            </a:pPr>
            <a:endParaRPr lang="it-IT" dirty="0"/>
          </a:p>
          <a:p>
            <a:pPr marL="114300" indent="0" algn="ctr">
              <a:buNone/>
            </a:pPr>
            <a:endParaRPr lang="it-IT" dirty="0" smtClean="0"/>
          </a:p>
          <a:p>
            <a:pPr marL="114300" indent="0" algn="ctr">
              <a:buNone/>
            </a:pPr>
            <a:r>
              <a:rPr lang="it-IT" dirty="0" smtClean="0"/>
              <a:t>come visto, implica la distinzione tra diritto, da un lato,</a:t>
            </a:r>
          </a:p>
          <a:p>
            <a:pPr marL="114300" indent="0" algn="ctr">
              <a:buNone/>
            </a:pPr>
            <a:r>
              <a:rPr lang="it-IT" dirty="0" smtClean="0"/>
              <a:t>e politica e religione, dall’altro</a:t>
            </a:r>
            <a:endParaRPr lang="it-IT" dirty="0"/>
          </a:p>
        </p:txBody>
      </p:sp>
      <p:sp>
        <p:nvSpPr>
          <p:cNvPr id="2" name="Freccia in giù 1"/>
          <p:cNvSpPr/>
          <p:nvPr/>
        </p:nvSpPr>
        <p:spPr>
          <a:xfrm>
            <a:off x="3932728" y="2620133"/>
            <a:ext cx="582627" cy="6311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135798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buNone/>
            </a:pPr>
            <a:endParaRPr lang="it-IT" dirty="0" smtClean="0"/>
          </a:p>
          <a:p>
            <a:pPr marL="114300" indent="0" algn="just">
              <a:buNone/>
            </a:pPr>
            <a:r>
              <a:rPr lang="it-IT" dirty="0" smtClean="0"/>
              <a:t>Tale separazione viene storicamente fatta risalire a </a:t>
            </a:r>
            <a:r>
              <a:rPr lang="it-IT" b="1" dirty="0" smtClean="0"/>
              <a:t>Edward Coke</a:t>
            </a:r>
            <a:r>
              <a:rPr lang="it-IT" dirty="0" smtClean="0"/>
              <a:t>, giurista e politico inglese (XVI-XVII secolo), il quale, una volta al vertice della Corte di common </a:t>
            </a:r>
            <a:r>
              <a:rPr lang="it-IT" dirty="0" err="1" smtClean="0"/>
              <a:t>pleas</a:t>
            </a:r>
            <a:r>
              <a:rPr lang="it-IT" dirty="0" smtClean="0"/>
              <a:t>, ispirò due fondamentali decisioni:</a:t>
            </a:r>
          </a:p>
          <a:p>
            <a:pPr marL="571500" indent="-457200" algn="just">
              <a:buFont typeface="+mj-lt"/>
              <a:buAutoNum type="arabicPeriod"/>
            </a:pPr>
            <a:r>
              <a:rPr lang="it-IT" i="1" dirty="0" smtClean="0"/>
              <a:t>Case of </a:t>
            </a:r>
            <a:r>
              <a:rPr lang="it-IT" i="1" dirty="0" err="1" smtClean="0"/>
              <a:t>Proclamations</a:t>
            </a:r>
            <a:r>
              <a:rPr lang="it-IT" dirty="0" smtClean="0"/>
              <a:t> (1610), dove vennero circoscritte le prerogative regie, stabilendosi che le corti potevano accertarle e stabilirne l’estensione, tenendo conto delle regole stabilite dal common law e dal Parlamento;</a:t>
            </a:r>
          </a:p>
          <a:p>
            <a:pPr marL="571500" indent="-457200" algn="just">
              <a:buFont typeface="+mj-lt"/>
              <a:buAutoNum type="arabicPeriod"/>
            </a:pPr>
            <a:r>
              <a:rPr lang="it-IT" dirty="0" smtClean="0"/>
              <a:t>Caso </a:t>
            </a:r>
            <a:r>
              <a:rPr lang="it-IT" i="1" dirty="0" err="1" smtClean="0"/>
              <a:t>Bonham</a:t>
            </a:r>
            <a:r>
              <a:rPr lang="it-IT" dirty="0" smtClean="0"/>
              <a:t> (1610), dove venne fondato il potere di controllo delle corti sugli atti del Parlamento, da dichiararsi invalidi quando avessero violato il diritto o la ragione.</a:t>
            </a:r>
            <a:endParaRPr lang="it-IT" dirty="0"/>
          </a:p>
        </p:txBody>
      </p:sp>
    </p:spTree>
    <p:extLst>
      <p:ext uri="{BB962C8B-B14F-4D97-AF65-F5344CB8AC3E}">
        <p14:creationId xmlns:p14="http://schemas.microsoft.com/office/powerpoint/2010/main" val="38539402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just">
              <a:buNone/>
            </a:pPr>
            <a:r>
              <a:rPr lang="it-IT" dirty="0" smtClean="0"/>
              <a:t>La separazione tra diritto e politica fonda la tradizione giuridica occidentale            tale separazione viene fatta risalire al sistema anglosassone di </a:t>
            </a:r>
            <a:r>
              <a:rPr lang="it-IT" i="1" dirty="0" smtClean="0"/>
              <a:t>common law           </a:t>
            </a:r>
            <a:r>
              <a:rPr lang="it-IT" dirty="0" smtClean="0"/>
              <a:t>il sistema di </a:t>
            </a:r>
            <a:r>
              <a:rPr lang="it-IT" i="1" dirty="0" smtClean="0"/>
              <a:t>common law </a:t>
            </a:r>
            <a:r>
              <a:rPr lang="it-IT" dirty="0" smtClean="0"/>
              <a:t>sembra essere posto in posizione di preminenza nella tradizione giuridica occidentale.</a:t>
            </a:r>
          </a:p>
          <a:p>
            <a:pPr marL="114300" indent="0" algn="just">
              <a:buNone/>
            </a:pPr>
            <a:endParaRPr lang="it-IT" dirty="0" smtClean="0"/>
          </a:p>
          <a:p>
            <a:pPr marL="114300" indent="0" algn="just">
              <a:buNone/>
            </a:pPr>
            <a:endParaRPr lang="it-IT" dirty="0"/>
          </a:p>
          <a:p>
            <a:pPr marL="114300" indent="0" algn="just">
              <a:buNone/>
            </a:pPr>
            <a:endParaRPr lang="it-IT" dirty="0" smtClean="0"/>
          </a:p>
          <a:p>
            <a:pPr marL="114300" indent="0" algn="just">
              <a:buNone/>
            </a:pPr>
            <a:r>
              <a:rPr lang="it-IT" dirty="0" smtClean="0"/>
              <a:t>La posizione egemone in realtà viene svolta dall’ordinamento statunitense: caso </a:t>
            </a:r>
            <a:r>
              <a:rPr lang="it-IT" i="1" dirty="0" err="1" smtClean="0"/>
              <a:t>Marbury</a:t>
            </a:r>
            <a:r>
              <a:rPr lang="it-IT" i="1" dirty="0" smtClean="0"/>
              <a:t> v. Madison </a:t>
            </a:r>
            <a:r>
              <a:rPr lang="it-IT" dirty="0" smtClean="0"/>
              <a:t>(1803), con il quale viene previsto il controllo di revisionare gli atti legislativi da parte delle corti, fondando tale potere nelle previsioni costituzionali.</a:t>
            </a:r>
            <a:endParaRPr lang="it-IT" dirty="0"/>
          </a:p>
          <a:p>
            <a:pPr marL="114300" indent="0" algn="just">
              <a:buNone/>
            </a:pPr>
            <a:endParaRPr lang="it-IT" dirty="0"/>
          </a:p>
        </p:txBody>
      </p:sp>
      <p:sp>
        <p:nvSpPr>
          <p:cNvPr id="2" name="Freccia a destra 1"/>
          <p:cNvSpPr/>
          <p:nvPr/>
        </p:nvSpPr>
        <p:spPr>
          <a:xfrm>
            <a:off x="2201035" y="1088378"/>
            <a:ext cx="420786" cy="2346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Freccia a destra 3"/>
          <p:cNvSpPr/>
          <p:nvPr/>
        </p:nvSpPr>
        <p:spPr>
          <a:xfrm>
            <a:off x="4272595" y="1439005"/>
            <a:ext cx="623086" cy="2346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Freccia in giù 4"/>
          <p:cNvSpPr/>
          <p:nvPr/>
        </p:nvSpPr>
        <p:spPr>
          <a:xfrm>
            <a:off x="1464660" y="2613727"/>
            <a:ext cx="736375" cy="8253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8147800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buNone/>
            </a:pPr>
            <a:endParaRPr lang="it-IT" dirty="0" smtClean="0"/>
          </a:p>
          <a:p>
            <a:pPr marL="114300" indent="0">
              <a:buNone/>
            </a:pPr>
            <a:endParaRPr lang="it-IT" dirty="0"/>
          </a:p>
          <a:p>
            <a:pPr marL="114300" indent="0" algn="just">
              <a:buNone/>
            </a:pPr>
            <a:r>
              <a:rPr lang="it-IT" dirty="0" smtClean="0"/>
              <a:t>Il potere di controllo degli atti legislativi da parte delle corti si è però poi sviluppato attraverso il c.d. controllo di costituzionalità: questo è avvenuto principalmente nei Paesi di </a:t>
            </a:r>
            <a:r>
              <a:rPr lang="it-IT" i="1" dirty="0" err="1" smtClean="0"/>
              <a:t>civil</a:t>
            </a:r>
            <a:r>
              <a:rPr lang="it-IT" i="1" dirty="0" smtClean="0"/>
              <a:t> law</a:t>
            </a:r>
            <a:r>
              <a:rPr lang="it-IT" dirty="0" smtClean="0"/>
              <a:t>.</a:t>
            </a:r>
          </a:p>
          <a:p>
            <a:pPr marL="114300" indent="0">
              <a:buNone/>
            </a:pPr>
            <a:endParaRPr lang="it-IT" dirty="0" smtClean="0"/>
          </a:p>
          <a:p>
            <a:pPr marL="114300" indent="0">
              <a:buNone/>
            </a:pPr>
            <a:endParaRPr lang="it-IT" dirty="0"/>
          </a:p>
          <a:p>
            <a:pPr marL="114300" indent="0">
              <a:buNone/>
            </a:pPr>
            <a:endParaRPr lang="it-IT" dirty="0" smtClean="0"/>
          </a:p>
          <a:p>
            <a:pPr marL="114300" indent="0" algn="just">
              <a:buNone/>
            </a:pPr>
            <a:r>
              <a:rPr lang="it-IT" dirty="0" smtClean="0"/>
              <a:t>I Paesi di </a:t>
            </a:r>
            <a:r>
              <a:rPr lang="it-IT" i="1" dirty="0" err="1" smtClean="0"/>
              <a:t>civil</a:t>
            </a:r>
            <a:r>
              <a:rPr lang="it-IT" i="1" dirty="0" smtClean="0"/>
              <a:t> law </a:t>
            </a:r>
            <a:r>
              <a:rPr lang="it-IT" dirty="0" smtClean="0"/>
              <a:t>hanno attuato il controllo di costituzionalità inserendolo nelle Carte costituzionali            questi Paesi hanno attuato in concreto la separazione tra diritto e politica, esportando il modello egemone dei Paesi di </a:t>
            </a:r>
            <a:r>
              <a:rPr lang="it-IT" i="1" dirty="0" smtClean="0"/>
              <a:t>common law</a:t>
            </a:r>
            <a:r>
              <a:rPr lang="it-IT" dirty="0" smtClean="0"/>
              <a:t>.</a:t>
            </a:r>
            <a:endParaRPr lang="it-IT" dirty="0"/>
          </a:p>
        </p:txBody>
      </p:sp>
      <p:sp>
        <p:nvSpPr>
          <p:cNvPr id="2" name="Freccia in giù 1"/>
          <p:cNvSpPr/>
          <p:nvPr/>
        </p:nvSpPr>
        <p:spPr>
          <a:xfrm>
            <a:off x="1100517" y="2747245"/>
            <a:ext cx="671639" cy="8698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Freccia a destra 3"/>
          <p:cNvSpPr/>
          <p:nvPr/>
        </p:nvSpPr>
        <p:spPr>
          <a:xfrm>
            <a:off x="5065615" y="4236180"/>
            <a:ext cx="614994" cy="18611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0886279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buNone/>
            </a:pPr>
            <a:endParaRPr lang="it-IT" dirty="0" smtClean="0"/>
          </a:p>
          <a:p>
            <a:pPr marL="114300" indent="0">
              <a:buNone/>
            </a:pPr>
            <a:endParaRPr lang="it-IT" dirty="0"/>
          </a:p>
          <a:p>
            <a:pPr marL="114300" indent="0">
              <a:buNone/>
            </a:pPr>
            <a:endParaRPr lang="it-IT" dirty="0" smtClean="0"/>
          </a:p>
          <a:p>
            <a:pPr marL="114300" indent="0" algn="ctr">
              <a:buNone/>
            </a:pPr>
            <a:r>
              <a:rPr lang="it-IT" dirty="0" smtClean="0"/>
              <a:t>La distinzione tra </a:t>
            </a:r>
            <a:r>
              <a:rPr lang="it-IT" i="1" dirty="0" smtClean="0"/>
              <a:t>common law</a:t>
            </a:r>
            <a:r>
              <a:rPr lang="it-IT" dirty="0" smtClean="0"/>
              <a:t> e </a:t>
            </a:r>
            <a:r>
              <a:rPr lang="it-IT" i="1" dirty="0" err="1" smtClean="0"/>
              <a:t>civil</a:t>
            </a:r>
            <a:r>
              <a:rPr lang="it-IT" i="1" dirty="0" smtClean="0"/>
              <a:t> law </a:t>
            </a:r>
            <a:r>
              <a:rPr lang="it-IT" dirty="0" smtClean="0"/>
              <a:t>è stata per molto tempo l’essenza del diritto comparato.</a:t>
            </a:r>
          </a:p>
          <a:p>
            <a:pPr marL="114300" indent="0" algn="just">
              <a:buNone/>
            </a:pPr>
            <a:endParaRPr lang="it-IT" dirty="0"/>
          </a:p>
          <a:p>
            <a:pPr marL="114300" indent="0" algn="just">
              <a:buNone/>
            </a:pPr>
            <a:r>
              <a:rPr lang="it-IT" dirty="0" smtClean="0"/>
              <a:t>Da sempre si è enfatizzata, in primo luogo, la circostanza che i due sistemi si fondano su un diverso assetto delle fonti del diritto: </a:t>
            </a:r>
            <a:r>
              <a:rPr lang="it-IT" b="1" dirty="0" smtClean="0"/>
              <a:t>codice</a:t>
            </a:r>
            <a:r>
              <a:rPr lang="it-IT" dirty="0" smtClean="0"/>
              <a:t> (</a:t>
            </a:r>
            <a:r>
              <a:rPr lang="it-IT" i="1" dirty="0" err="1" smtClean="0"/>
              <a:t>civil</a:t>
            </a:r>
            <a:r>
              <a:rPr lang="it-IT" i="1" dirty="0" smtClean="0"/>
              <a:t> law</a:t>
            </a:r>
            <a:r>
              <a:rPr lang="it-IT" dirty="0" smtClean="0"/>
              <a:t>) oppure </a:t>
            </a:r>
            <a:r>
              <a:rPr lang="it-IT" b="1" dirty="0" smtClean="0"/>
              <a:t>decisioni dei giudici </a:t>
            </a:r>
            <a:r>
              <a:rPr lang="it-IT" dirty="0" smtClean="0"/>
              <a:t>(</a:t>
            </a:r>
            <a:r>
              <a:rPr lang="it-IT" i="1" dirty="0" smtClean="0"/>
              <a:t>common law</a:t>
            </a:r>
            <a:r>
              <a:rPr lang="it-IT" dirty="0" smtClean="0"/>
              <a:t>).</a:t>
            </a:r>
            <a:endParaRPr lang="it-IT" dirty="0"/>
          </a:p>
        </p:txBody>
      </p:sp>
    </p:spTree>
    <p:extLst>
      <p:ext uri="{BB962C8B-B14F-4D97-AF65-F5344CB8AC3E}">
        <p14:creationId xmlns:p14="http://schemas.microsoft.com/office/powerpoint/2010/main" val="28706659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ctr">
              <a:buNone/>
            </a:pPr>
            <a:endParaRPr lang="it-IT" dirty="0" smtClean="0"/>
          </a:p>
          <a:p>
            <a:pPr marL="114300" indent="0" algn="ctr">
              <a:buNone/>
            </a:pPr>
            <a:endParaRPr lang="it-IT" dirty="0"/>
          </a:p>
          <a:p>
            <a:pPr marL="114300" indent="0" algn="ctr">
              <a:buNone/>
            </a:pPr>
            <a:endParaRPr lang="it-IT" dirty="0" smtClean="0"/>
          </a:p>
          <a:p>
            <a:pPr marL="114300" indent="0" algn="ctr">
              <a:buNone/>
            </a:pPr>
            <a:r>
              <a:rPr lang="it-IT" dirty="0" smtClean="0"/>
              <a:t>Tale distinzione, tuttavia, è destinata ad assottigliarsi:</a:t>
            </a:r>
          </a:p>
          <a:p>
            <a:pPr marL="114300" indent="0" algn="ctr">
              <a:buNone/>
            </a:pPr>
            <a:r>
              <a:rPr lang="it-IT" dirty="0" smtClean="0"/>
              <a:t>nei sistemi di </a:t>
            </a:r>
            <a:r>
              <a:rPr lang="it-IT" i="1" dirty="0" smtClean="0"/>
              <a:t>common law </a:t>
            </a:r>
            <a:r>
              <a:rPr lang="it-IT" dirty="0" smtClean="0"/>
              <a:t>il vincolo del precedente è stato notevolmente allentato, soprattutto in senso orizzontale; anche nei sistemi di </a:t>
            </a:r>
            <a:r>
              <a:rPr lang="it-IT" i="1" dirty="0" smtClean="0"/>
              <a:t>common law </a:t>
            </a:r>
            <a:r>
              <a:rPr lang="it-IT" dirty="0" smtClean="0"/>
              <a:t>assume un’importanza primaria la legge scritta (ad es., il codice commerciale – </a:t>
            </a:r>
            <a:r>
              <a:rPr lang="it-IT" i="1" dirty="0" err="1" smtClean="0"/>
              <a:t>Uniform</a:t>
            </a:r>
            <a:r>
              <a:rPr lang="it-IT" i="1" dirty="0" smtClean="0"/>
              <a:t> commercial Code</a:t>
            </a:r>
            <a:r>
              <a:rPr lang="it-IT" dirty="0" smtClean="0"/>
              <a:t>, 1952 – negli Stati Uniti d’America); nei sistemi di </a:t>
            </a:r>
            <a:r>
              <a:rPr lang="it-IT" i="1" dirty="0" err="1" smtClean="0"/>
              <a:t>civil</a:t>
            </a:r>
            <a:r>
              <a:rPr lang="it-IT" i="1" dirty="0" smtClean="0"/>
              <a:t> law </a:t>
            </a:r>
            <a:r>
              <a:rPr lang="it-IT" dirty="0" smtClean="0"/>
              <a:t>è sfumata la distanza tra autorità persuasiva e vincolatività di un precedente giurisprudenziale.</a:t>
            </a:r>
            <a:endParaRPr lang="it-IT" dirty="0"/>
          </a:p>
        </p:txBody>
      </p:sp>
    </p:spTree>
    <p:extLst>
      <p:ext uri="{BB962C8B-B14F-4D97-AF65-F5344CB8AC3E}">
        <p14:creationId xmlns:p14="http://schemas.microsoft.com/office/powerpoint/2010/main" val="3789372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buNone/>
            </a:pPr>
            <a:endParaRPr lang="it-IT" dirty="0" smtClean="0"/>
          </a:p>
          <a:p>
            <a:pPr marL="114300" indent="0">
              <a:buNone/>
            </a:pPr>
            <a:endParaRPr lang="it-IT" dirty="0"/>
          </a:p>
          <a:p>
            <a:pPr marL="114300" indent="0">
              <a:buNone/>
            </a:pPr>
            <a:endParaRPr lang="it-IT" dirty="0" smtClean="0"/>
          </a:p>
          <a:p>
            <a:pPr marL="114300" indent="0">
              <a:buNone/>
            </a:pPr>
            <a:endParaRPr lang="it-IT" dirty="0"/>
          </a:p>
          <a:p>
            <a:pPr marL="114300" indent="0" algn="just">
              <a:buNone/>
            </a:pPr>
            <a:r>
              <a:rPr lang="it-IT" sz="2400" dirty="0" smtClean="0"/>
              <a:t>A </a:t>
            </a:r>
            <a:r>
              <a:rPr lang="it-IT" sz="2400" dirty="0"/>
              <a:t>livello storico, il Congresso di Parigi del 1900 ha visto un contrasto tra coloro i quali volevano studiare il diritto inteso nel senso dell’universalità dello stesso e tra coloro i quali intendevano limitarsi a considerare il diritto comune ai sistemi ritenuti dotati di un medesimo livello di civilizzazione.</a:t>
            </a:r>
          </a:p>
          <a:p>
            <a:pPr marL="114300" indent="0">
              <a:buNone/>
            </a:pPr>
            <a:endParaRPr lang="it-IT" dirty="0"/>
          </a:p>
        </p:txBody>
      </p:sp>
    </p:spTree>
    <p:extLst>
      <p:ext uri="{BB962C8B-B14F-4D97-AF65-F5344CB8AC3E}">
        <p14:creationId xmlns:p14="http://schemas.microsoft.com/office/powerpoint/2010/main" val="14522093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ctr">
              <a:buNone/>
            </a:pPr>
            <a:endParaRPr lang="it-IT" dirty="0" smtClean="0"/>
          </a:p>
          <a:p>
            <a:pPr marL="114300" indent="0" algn="ctr">
              <a:buNone/>
            </a:pPr>
            <a:endParaRPr lang="it-IT" dirty="0"/>
          </a:p>
          <a:p>
            <a:pPr marL="114300" indent="0" algn="ctr">
              <a:buNone/>
            </a:pPr>
            <a:r>
              <a:rPr lang="it-IT" dirty="0" smtClean="0"/>
              <a:t>La tradizione giuridica occidentale vede il piano “ideologico” quale punto di contatto tra sistemi di </a:t>
            </a:r>
            <a:r>
              <a:rPr lang="it-IT" i="1" dirty="0" smtClean="0"/>
              <a:t>common law </a:t>
            </a:r>
            <a:r>
              <a:rPr lang="it-IT" dirty="0" smtClean="0"/>
              <a:t>e di </a:t>
            </a:r>
            <a:r>
              <a:rPr lang="it-IT" i="1" dirty="0" err="1" smtClean="0"/>
              <a:t>civil</a:t>
            </a:r>
            <a:r>
              <a:rPr lang="it-IT" i="1" dirty="0" smtClean="0"/>
              <a:t> law</a:t>
            </a:r>
            <a:r>
              <a:rPr lang="it-IT" dirty="0" smtClean="0"/>
              <a:t>: comune riferimento alla democrazia politica e ai principi economici del capitalismo.</a:t>
            </a:r>
          </a:p>
          <a:p>
            <a:pPr marL="114300" indent="0" algn="just">
              <a:buNone/>
            </a:pPr>
            <a:endParaRPr lang="it-IT" dirty="0"/>
          </a:p>
          <a:p>
            <a:pPr marL="114300" indent="0" algn="just">
              <a:buNone/>
            </a:pPr>
            <a:endParaRPr lang="it-IT" dirty="0" smtClean="0"/>
          </a:p>
          <a:p>
            <a:pPr marL="114300" indent="0" algn="ctr">
              <a:buNone/>
            </a:pPr>
            <a:r>
              <a:rPr lang="it-IT" dirty="0" smtClean="0"/>
              <a:t>il modello di </a:t>
            </a:r>
            <a:r>
              <a:rPr lang="it-IT" i="1" dirty="0" smtClean="0"/>
              <a:t>common law</a:t>
            </a:r>
            <a:r>
              <a:rPr lang="it-IT" dirty="0" smtClean="0"/>
              <a:t> viene fatto prevalere sulla base di considerazioni di tipo economico, in quanto ritenuto fondatore di un “governo limitato” e dunque da preferire all’inclinazione dei Paesi di </a:t>
            </a:r>
            <a:r>
              <a:rPr lang="it-IT" i="1" dirty="0" err="1" smtClean="0"/>
              <a:t>civil</a:t>
            </a:r>
            <a:r>
              <a:rPr lang="it-IT" i="1" dirty="0" smtClean="0"/>
              <a:t> law </a:t>
            </a:r>
            <a:r>
              <a:rPr lang="it-IT" dirty="0" smtClean="0"/>
              <a:t>nel senso dell’intervento pubblico nella vita economica.</a:t>
            </a:r>
            <a:endParaRPr lang="it-IT" dirty="0"/>
          </a:p>
        </p:txBody>
      </p:sp>
      <p:sp>
        <p:nvSpPr>
          <p:cNvPr id="2" name="Freccia in giù 1"/>
          <p:cNvSpPr/>
          <p:nvPr/>
        </p:nvSpPr>
        <p:spPr>
          <a:xfrm>
            <a:off x="3908454" y="2969777"/>
            <a:ext cx="631179" cy="5988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2822370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ctr">
              <a:buNone/>
            </a:pPr>
            <a:r>
              <a:rPr lang="it-IT" b="1" dirty="0" smtClean="0"/>
              <a:t>Continuità o rottura con la tradizione giuridica occidentale?</a:t>
            </a:r>
          </a:p>
          <a:p>
            <a:pPr marL="114300" indent="0" algn="ctr">
              <a:buNone/>
            </a:pPr>
            <a:r>
              <a:rPr lang="it-IT" b="1" dirty="0" smtClean="0"/>
              <a:t>Il diritto socialista.</a:t>
            </a:r>
          </a:p>
          <a:p>
            <a:pPr marL="114300" indent="0">
              <a:buNone/>
            </a:pPr>
            <a:endParaRPr lang="it-IT" dirty="0"/>
          </a:p>
          <a:p>
            <a:pPr marL="114300" indent="0" algn="just">
              <a:buNone/>
            </a:pPr>
            <a:r>
              <a:rPr lang="it-IT" dirty="0" smtClean="0"/>
              <a:t>I Paesi socialisti hanno sempre aderito ad una visione del mondo sponsorizzata dall’ideologia marxista-leninista, dove dunque le evoluzioni del diritto conseguono all’evoluzione dell’ordine sociale in quanto ordine economico.</a:t>
            </a:r>
          </a:p>
          <a:p>
            <a:pPr marL="114300" indent="0" algn="just">
              <a:buNone/>
            </a:pPr>
            <a:endParaRPr lang="it-IT" dirty="0"/>
          </a:p>
          <a:p>
            <a:pPr marL="114300" indent="0" algn="just">
              <a:buNone/>
            </a:pPr>
            <a:r>
              <a:rPr lang="it-IT" dirty="0" smtClean="0"/>
              <a:t>Storicamente, molti Paesi poi divenuti socialisti facevano parte della tradizione giuridica occidentale: </a:t>
            </a:r>
            <a:r>
              <a:rPr lang="it-IT" dirty="0" err="1" smtClean="0"/>
              <a:t>Cecosolovacchia</a:t>
            </a:r>
            <a:r>
              <a:rPr lang="it-IT" dirty="0" smtClean="0"/>
              <a:t>, Croazia, Polonia, Slovenia, Ungheria, vedevano un diritto debitore della tradizione francese, austriaca o tedesca.</a:t>
            </a:r>
            <a:endParaRPr lang="it-IT" dirty="0"/>
          </a:p>
        </p:txBody>
      </p:sp>
    </p:spTree>
    <p:extLst>
      <p:ext uri="{BB962C8B-B14F-4D97-AF65-F5344CB8AC3E}">
        <p14:creationId xmlns:p14="http://schemas.microsoft.com/office/powerpoint/2010/main" val="469621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buNone/>
            </a:pPr>
            <a:endParaRPr lang="it-IT" dirty="0" smtClean="0"/>
          </a:p>
          <a:p>
            <a:pPr marL="114300" indent="0">
              <a:buNone/>
            </a:pPr>
            <a:endParaRPr lang="it-IT" dirty="0"/>
          </a:p>
          <a:p>
            <a:pPr marL="114300" indent="0" algn="ctr">
              <a:buNone/>
            </a:pPr>
            <a:r>
              <a:rPr lang="it-IT" dirty="0" smtClean="0"/>
              <a:t>Il diritto socialista, quindi, si è inserito in alcuni sistemi che presentavano alcuni tratti della tradizione giuridica occidentale: è intervenuta una “</a:t>
            </a:r>
            <a:r>
              <a:rPr lang="it-IT" b="1" dirty="0" smtClean="0"/>
              <a:t>stratificazione</a:t>
            </a:r>
            <a:r>
              <a:rPr lang="it-IT" dirty="0" smtClean="0"/>
              <a:t>”,  si sono rilevati alcuni “</a:t>
            </a:r>
            <a:r>
              <a:rPr lang="it-IT" b="1" dirty="0" smtClean="0"/>
              <a:t>sostrati</a:t>
            </a:r>
            <a:r>
              <a:rPr lang="it-IT" dirty="0" smtClean="0"/>
              <a:t>” soprattutto nel diritto privato (meno esposto a condizionamenti e mutamenti politici)</a:t>
            </a:r>
          </a:p>
          <a:p>
            <a:pPr marL="114300" indent="0">
              <a:buNone/>
            </a:pPr>
            <a:endParaRPr lang="it-IT" dirty="0"/>
          </a:p>
          <a:p>
            <a:pPr marL="114300" indent="0">
              <a:buNone/>
            </a:pPr>
            <a:endParaRPr lang="it-IT" dirty="0" smtClean="0"/>
          </a:p>
          <a:p>
            <a:pPr marL="114300" indent="0" algn="ctr">
              <a:buNone/>
            </a:pPr>
            <a:r>
              <a:rPr lang="it-IT" dirty="0" smtClean="0"/>
              <a:t>vi è stata una continuità sul piano tecnico che non ha impedito una rottura sul piano ideologico</a:t>
            </a:r>
            <a:endParaRPr lang="it-IT" dirty="0"/>
          </a:p>
        </p:txBody>
      </p:sp>
      <p:sp>
        <p:nvSpPr>
          <p:cNvPr id="2" name="Freccia in giù 1"/>
          <p:cNvSpPr/>
          <p:nvPr/>
        </p:nvSpPr>
        <p:spPr>
          <a:xfrm>
            <a:off x="3681876" y="3317736"/>
            <a:ext cx="720192" cy="59881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255497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ctr">
              <a:buNone/>
            </a:pPr>
            <a:r>
              <a:rPr lang="it-IT" b="1" dirty="0"/>
              <a:t>Continuità o rottura con la tradizione giuridica occidentale?</a:t>
            </a:r>
          </a:p>
          <a:p>
            <a:pPr marL="114300" indent="0" algn="ctr">
              <a:buNone/>
            </a:pPr>
            <a:r>
              <a:rPr lang="it-IT" b="1" dirty="0"/>
              <a:t>Il diritto latinoamericano.</a:t>
            </a:r>
          </a:p>
          <a:p>
            <a:pPr marL="114300" indent="0">
              <a:buNone/>
            </a:pPr>
            <a:endParaRPr lang="it-IT" dirty="0" smtClean="0"/>
          </a:p>
          <a:p>
            <a:pPr marL="114300" indent="0" algn="just">
              <a:buNone/>
            </a:pPr>
            <a:r>
              <a:rPr lang="it-IT" dirty="0" smtClean="0"/>
              <a:t>Il diritto latinoamericano non è mai stato considerato quale esperienza dotata di una propria identità, essendo sempre stato riconsiderato nell’alveo della tradizione giuridica occidentale: tuttavia, è sempre stato inteso come periferico.</a:t>
            </a:r>
          </a:p>
          <a:p>
            <a:pPr marL="114300" indent="0" algn="just">
              <a:buNone/>
            </a:pPr>
            <a:endParaRPr lang="it-IT" dirty="0"/>
          </a:p>
          <a:p>
            <a:pPr marL="114300" indent="0" algn="just">
              <a:buNone/>
            </a:pPr>
            <a:r>
              <a:rPr lang="it-IT" dirty="0" smtClean="0"/>
              <a:t>Dal punto di vista del diritto pubblica, sembra possibile evidenziale come tali Paesi siano debitori ai sistemi di </a:t>
            </a:r>
            <a:r>
              <a:rPr lang="it-IT" i="1" dirty="0" smtClean="0"/>
              <a:t>common law</a:t>
            </a:r>
            <a:r>
              <a:rPr lang="it-IT" dirty="0" smtClean="0"/>
              <a:t>, in particolare di quello statunitense.</a:t>
            </a:r>
            <a:endParaRPr lang="it-IT" dirty="0"/>
          </a:p>
        </p:txBody>
      </p:sp>
    </p:spTree>
    <p:extLst>
      <p:ext uri="{BB962C8B-B14F-4D97-AF65-F5344CB8AC3E}">
        <p14:creationId xmlns:p14="http://schemas.microsoft.com/office/powerpoint/2010/main" val="6176648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just">
              <a:buNone/>
            </a:pPr>
            <a:endParaRPr lang="it-IT" dirty="0" smtClean="0"/>
          </a:p>
          <a:p>
            <a:pPr marL="114300" indent="0" algn="just">
              <a:buNone/>
            </a:pPr>
            <a:endParaRPr lang="it-IT" dirty="0"/>
          </a:p>
          <a:p>
            <a:pPr marL="114300" indent="0" algn="just">
              <a:buNone/>
            </a:pPr>
            <a:endParaRPr lang="it-IT" dirty="0" smtClean="0"/>
          </a:p>
          <a:p>
            <a:pPr marL="114300" indent="0" algn="just">
              <a:buNone/>
            </a:pPr>
            <a:r>
              <a:rPr lang="it-IT" dirty="0" smtClean="0"/>
              <a:t>Vi sono però delle classificazioni che esaltano il ruolo dell’identità latinoamericana: </a:t>
            </a:r>
            <a:r>
              <a:rPr lang="it-IT" b="1" dirty="0" smtClean="0"/>
              <a:t>Mario </a:t>
            </a:r>
            <a:r>
              <a:rPr lang="it-IT" b="1" dirty="0" err="1" smtClean="0"/>
              <a:t>Losano</a:t>
            </a:r>
            <a:r>
              <a:rPr lang="it-IT" dirty="0" smtClean="0"/>
              <a:t>, vede nel mondo latinoamericano lo sviluppo di talune peculiarità di </a:t>
            </a:r>
            <a:r>
              <a:rPr lang="it-IT" b="1" dirty="0" smtClean="0"/>
              <a:t>pluralismo giuridico</a:t>
            </a:r>
            <a:r>
              <a:rPr lang="it-IT" dirty="0" smtClean="0"/>
              <a:t>, una sorta di commistione di tratti identificativi del diritto occidentale con elementi della tradizione indigena.</a:t>
            </a:r>
          </a:p>
          <a:p>
            <a:pPr marL="114300" indent="0" algn="just">
              <a:buNone/>
            </a:pPr>
            <a:endParaRPr lang="it-IT" dirty="0"/>
          </a:p>
          <a:p>
            <a:pPr marL="114300" indent="0" algn="just">
              <a:buNone/>
            </a:pPr>
            <a:endParaRPr lang="it-IT" dirty="0" smtClean="0"/>
          </a:p>
          <a:p>
            <a:pPr marL="114300" indent="0" algn="just">
              <a:buNone/>
            </a:pPr>
            <a:r>
              <a:rPr lang="it-IT" b="1" dirty="0" smtClean="0"/>
              <a:t>Glenn</a:t>
            </a:r>
            <a:r>
              <a:rPr lang="it-IT" dirty="0" smtClean="0"/>
              <a:t>: tradizione ctonia fra i tratti peculiari del diritto latinoamericano              </a:t>
            </a:r>
            <a:r>
              <a:rPr lang="it-IT" b="1" dirty="0" smtClean="0"/>
              <a:t>stratificazione</a:t>
            </a:r>
            <a:r>
              <a:rPr lang="it-IT" dirty="0" smtClean="0"/>
              <a:t>!</a:t>
            </a:r>
            <a:endParaRPr lang="it-IT" dirty="0"/>
          </a:p>
        </p:txBody>
      </p:sp>
      <p:sp>
        <p:nvSpPr>
          <p:cNvPr id="2" name="Freccia in giù 1"/>
          <p:cNvSpPr/>
          <p:nvPr/>
        </p:nvSpPr>
        <p:spPr>
          <a:xfrm>
            <a:off x="1254264" y="3722335"/>
            <a:ext cx="517891" cy="59071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Freccia a destra 3"/>
          <p:cNvSpPr/>
          <p:nvPr/>
        </p:nvSpPr>
        <p:spPr>
          <a:xfrm>
            <a:off x="2759384" y="4851176"/>
            <a:ext cx="461246" cy="2468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2690658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ctr">
              <a:buNone/>
            </a:pPr>
            <a:r>
              <a:rPr lang="it-IT" sz="2800" b="1" dirty="0" smtClean="0"/>
              <a:t>La prospettiva dinamica della classificazione:</a:t>
            </a:r>
          </a:p>
          <a:p>
            <a:pPr marL="114300" indent="0" algn="ctr">
              <a:buNone/>
            </a:pPr>
            <a:r>
              <a:rPr lang="it-IT" sz="2800" b="1" dirty="0" smtClean="0"/>
              <a:t>la mutazione giuridica</a:t>
            </a:r>
            <a:endParaRPr lang="it-IT" dirty="0"/>
          </a:p>
          <a:p>
            <a:pPr marL="114300" indent="0">
              <a:buNone/>
            </a:pPr>
            <a:endParaRPr lang="it-IT" dirty="0" smtClean="0"/>
          </a:p>
          <a:p>
            <a:pPr marL="114300" indent="0" algn="just">
              <a:buNone/>
            </a:pPr>
            <a:r>
              <a:rPr lang="it-IT" dirty="0" smtClean="0"/>
              <a:t>Anche il diritto muta, l’appartenenza di un dato sistema giuridico ad una particolare famiglia non costituisce un dato immutabile: questo è tanto più vero, quanto più si considerino gli ordinamenti considerati periferici (ad es. i Paesi africani o latinoamericani), i quali hanno conosciuto cambiamenti rapidi e radicali.</a:t>
            </a:r>
          </a:p>
          <a:p>
            <a:pPr marL="114300" indent="0" algn="just">
              <a:buNone/>
            </a:pPr>
            <a:r>
              <a:rPr lang="it-IT" dirty="0" smtClean="0"/>
              <a:t>Vale, però, anche per gli ordinamenti considerati egemoni all’interno di una famiglia (ad es. i Paesi socialisti).</a:t>
            </a:r>
            <a:endParaRPr lang="it-IT" dirty="0"/>
          </a:p>
        </p:txBody>
      </p:sp>
    </p:spTree>
    <p:extLst>
      <p:ext uri="{BB962C8B-B14F-4D97-AF65-F5344CB8AC3E}">
        <p14:creationId xmlns:p14="http://schemas.microsoft.com/office/powerpoint/2010/main" val="30739797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ctr">
              <a:buNone/>
            </a:pPr>
            <a:endParaRPr lang="it-IT" b="1" dirty="0" smtClean="0"/>
          </a:p>
          <a:p>
            <a:pPr marL="114300" indent="0" algn="ctr">
              <a:buNone/>
            </a:pPr>
            <a:r>
              <a:rPr lang="it-IT" b="1" dirty="0" smtClean="0"/>
              <a:t>Come spiegare la mutazione giuridica?</a:t>
            </a:r>
          </a:p>
          <a:p>
            <a:pPr marL="114300" indent="0">
              <a:buNone/>
            </a:pPr>
            <a:endParaRPr lang="it-IT" dirty="0"/>
          </a:p>
          <a:p>
            <a:pPr marL="114300" indent="0" algn="just">
              <a:buNone/>
            </a:pPr>
            <a:r>
              <a:rPr lang="it-IT" b="1" dirty="0" smtClean="0"/>
              <a:t>Paradigma evoluzionista</a:t>
            </a:r>
            <a:r>
              <a:rPr lang="it-IT" dirty="0" smtClean="0"/>
              <a:t>: il diritto è destinato naturalmente a svilupparsi in modo unilaterale, secondo uno schema nel quale il progresso rappresenta un valore universale e la tradizione un indice di arretratezza.</a:t>
            </a:r>
          </a:p>
          <a:p>
            <a:pPr marL="114300" indent="0">
              <a:buNone/>
            </a:pPr>
            <a:endParaRPr lang="it-IT" dirty="0" smtClean="0"/>
          </a:p>
          <a:p>
            <a:pPr marL="114300" indent="0">
              <a:buNone/>
            </a:pPr>
            <a:endParaRPr lang="it-IT" dirty="0"/>
          </a:p>
          <a:p>
            <a:pPr marL="114300" indent="0">
              <a:buNone/>
            </a:pPr>
            <a:endParaRPr lang="it-IT" dirty="0" smtClean="0"/>
          </a:p>
          <a:p>
            <a:pPr marL="114300" indent="0" algn="just">
              <a:buNone/>
            </a:pPr>
            <a:r>
              <a:rPr lang="it-IT" dirty="0" smtClean="0"/>
              <a:t>È l’approccio che ha accompagnato le prime proposte di classificazione dei sistemi (Congresso di Parigi del 1900).</a:t>
            </a:r>
          </a:p>
          <a:p>
            <a:pPr marL="114300" indent="0" algn="just">
              <a:buNone/>
            </a:pPr>
            <a:r>
              <a:rPr lang="it-IT" dirty="0" smtClean="0"/>
              <a:t>Riconduce sempre a un senso di superiorità del diritto occidentale (</a:t>
            </a:r>
            <a:r>
              <a:rPr lang="it-IT" b="1" dirty="0" smtClean="0"/>
              <a:t>etnocentrismo</a:t>
            </a:r>
            <a:r>
              <a:rPr lang="it-IT" dirty="0" smtClean="0"/>
              <a:t>).</a:t>
            </a:r>
            <a:endParaRPr lang="it-IT" dirty="0"/>
          </a:p>
        </p:txBody>
      </p:sp>
      <p:sp>
        <p:nvSpPr>
          <p:cNvPr id="2" name="Freccia in giù 1"/>
          <p:cNvSpPr/>
          <p:nvPr/>
        </p:nvSpPr>
        <p:spPr>
          <a:xfrm>
            <a:off x="1569855" y="3471483"/>
            <a:ext cx="671639" cy="8415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7963915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just">
              <a:buNone/>
            </a:pPr>
            <a:endParaRPr lang="it-IT" b="1" dirty="0" smtClean="0"/>
          </a:p>
          <a:p>
            <a:pPr marL="114300" indent="0" algn="just">
              <a:buNone/>
            </a:pPr>
            <a:r>
              <a:rPr lang="it-IT" b="1" dirty="0" smtClean="0"/>
              <a:t>Paradigma </a:t>
            </a:r>
            <a:r>
              <a:rPr lang="it-IT" b="1" dirty="0" err="1" smtClean="0"/>
              <a:t>diffusionista</a:t>
            </a:r>
            <a:r>
              <a:rPr lang="it-IT" dirty="0" smtClean="0"/>
              <a:t>: la mutazione diviene un effetto del contatto tra culture, non tanto dell’innovazione originale.</a:t>
            </a:r>
          </a:p>
          <a:p>
            <a:pPr marL="114300" indent="0" algn="just">
              <a:buNone/>
            </a:pPr>
            <a:r>
              <a:rPr lang="it-IT" dirty="0" smtClean="0"/>
              <a:t>La nozione di famiglia giuridica deriva da un concetto quale quello di cerchio culturale, o </a:t>
            </a:r>
            <a:r>
              <a:rPr lang="it-IT" i="1" dirty="0" err="1" smtClean="0"/>
              <a:t>Kulturkreis</a:t>
            </a:r>
            <a:r>
              <a:rPr lang="it-IT" dirty="0" smtClean="0"/>
              <a:t>.</a:t>
            </a:r>
          </a:p>
          <a:p>
            <a:pPr marL="114300" indent="0" algn="just">
              <a:buNone/>
            </a:pPr>
            <a:endParaRPr lang="it-IT" dirty="0"/>
          </a:p>
          <a:p>
            <a:pPr marL="114300" indent="0" algn="just">
              <a:buNone/>
            </a:pPr>
            <a:r>
              <a:rPr lang="it-IT" dirty="0" smtClean="0"/>
              <a:t>La creazione di un modello originale è un fatto raro, la mutazione sembra derivare dalla mera recezione del modello esportato, senza apporto creativo da parte dell’ordinamento importatore.</a:t>
            </a:r>
          </a:p>
          <a:p>
            <a:pPr marL="114300" indent="0" algn="just">
              <a:buNone/>
            </a:pPr>
            <a:endParaRPr lang="it-IT" dirty="0" smtClean="0"/>
          </a:p>
          <a:p>
            <a:pPr marL="114300" indent="0" algn="just">
              <a:buNone/>
            </a:pPr>
            <a:r>
              <a:rPr lang="it-IT" dirty="0" smtClean="0"/>
              <a:t>si finisce, così, a formare una gerarchia dei modelli, tra “imitanti” (periferici) e “imitati” (egemoni): si classifica secondo il </a:t>
            </a:r>
            <a:r>
              <a:rPr lang="it-IT" b="1" dirty="0" smtClean="0"/>
              <a:t>prestigio</a:t>
            </a:r>
            <a:r>
              <a:rPr lang="it-IT" dirty="0"/>
              <a:t> </a:t>
            </a:r>
            <a:r>
              <a:rPr lang="it-IT" dirty="0" smtClean="0"/>
              <a:t>del modello, così che il diffusionismo occulta la recezione imposta dei modelli dettata da rapporti di potere.</a:t>
            </a:r>
            <a:endParaRPr lang="it-IT" dirty="0"/>
          </a:p>
          <a:p>
            <a:pPr marL="114300" indent="0" algn="just">
              <a:buNone/>
            </a:pPr>
            <a:endParaRPr lang="it-IT" dirty="0" smtClean="0"/>
          </a:p>
        </p:txBody>
      </p:sp>
      <p:pic>
        <p:nvPicPr>
          <p:cNvPr id="1026"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337551" y="4393975"/>
            <a:ext cx="365918" cy="3764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56991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just">
              <a:buNone/>
            </a:pPr>
            <a:r>
              <a:rPr lang="it-IT" dirty="0" smtClean="0"/>
              <a:t>Lo sviluppo di un sistema non si lega più tanto allo sviluppo del diritto, quanto allo </a:t>
            </a:r>
            <a:r>
              <a:rPr lang="it-IT" b="1" dirty="0" smtClean="0"/>
              <a:t>sviluppo economico</a:t>
            </a:r>
            <a:r>
              <a:rPr lang="it-IT" dirty="0" smtClean="0"/>
              <a:t>: Banca Mondiale e Fondo Monetario Internazionale promuovono i fondamenti della tradizione giuridica occidentale</a:t>
            </a:r>
          </a:p>
          <a:p>
            <a:pPr algn="just">
              <a:buFont typeface="Wingdings" panose="05000000000000000000" pitchFamily="2" charset="2"/>
              <a:buChar char="§"/>
            </a:pPr>
            <a:r>
              <a:rPr lang="it-IT" dirty="0"/>
              <a:t>d</a:t>
            </a:r>
            <a:r>
              <a:rPr lang="it-IT" dirty="0" smtClean="0"/>
              <a:t>emocrazia</a:t>
            </a:r>
          </a:p>
          <a:p>
            <a:pPr algn="just">
              <a:buFont typeface="Wingdings" panose="05000000000000000000" pitchFamily="2" charset="2"/>
              <a:buChar char="§"/>
            </a:pPr>
            <a:r>
              <a:rPr lang="it-IT" dirty="0" smtClean="0"/>
              <a:t>capitalismo</a:t>
            </a:r>
          </a:p>
          <a:p>
            <a:pPr marL="114300" indent="0">
              <a:buNone/>
            </a:pPr>
            <a:endParaRPr lang="it-IT" dirty="0" smtClean="0"/>
          </a:p>
          <a:p>
            <a:pPr marL="114300" indent="0" algn="just">
              <a:buNone/>
            </a:pPr>
            <a:r>
              <a:rPr lang="it-IT" dirty="0" smtClean="0"/>
              <a:t>L’attività della Banca Mondiale rivendica un interesse per la buona </a:t>
            </a:r>
            <a:r>
              <a:rPr lang="it-IT" dirty="0" err="1" smtClean="0"/>
              <a:t>governance</a:t>
            </a:r>
            <a:r>
              <a:rPr lang="it-IT" dirty="0" smtClean="0"/>
              <a:t> degli Stati: ha condizionato i prestiti alla realizzazione di piani strutturali in grado di promuovere la democrazia, i diritti umani e riforme politiche </a:t>
            </a:r>
            <a:r>
              <a:rPr lang="it-IT" dirty="0" err="1" smtClean="0"/>
              <a:t>fondative</a:t>
            </a:r>
            <a:r>
              <a:rPr lang="it-IT" dirty="0" smtClean="0"/>
              <a:t> del capitalismo </a:t>
            </a:r>
            <a:r>
              <a:rPr lang="it-IT" dirty="0" err="1" smtClean="0"/>
              <a:t>neoamericano</a:t>
            </a:r>
            <a:r>
              <a:rPr lang="it-IT" dirty="0" smtClean="0"/>
              <a:t> (tutela dei diritti patrimoniali).</a:t>
            </a:r>
          </a:p>
          <a:p>
            <a:pPr marL="114300" indent="0" algn="just">
              <a:buNone/>
            </a:pPr>
            <a:endParaRPr lang="it-IT" dirty="0" smtClean="0"/>
          </a:p>
          <a:p>
            <a:pPr marL="114300" indent="0" algn="just">
              <a:buNone/>
            </a:pPr>
            <a:r>
              <a:rPr lang="it-IT" dirty="0" smtClean="0"/>
              <a:t>Si torna ai modelli egemoni per la via economica.</a:t>
            </a:r>
            <a:endParaRPr lang="it-IT" dirty="0"/>
          </a:p>
        </p:txBody>
      </p:sp>
      <p:pic>
        <p:nvPicPr>
          <p:cNvPr id="2050"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243605" y="2899212"/>
            <a:ext cx="318158" cy="381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243605" y="5050345"/>
            <a:ext cx="318158" cy="381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76178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lstStyle/>
          <a:p>
            <a:pPr marL="114300" indent="0" algn="ctr">
              <a:buNone/>
            </a:pPr>
            <a:endParaRPr lang="it-IT" b="1" dirty="0"/>
          </a:p>
          <a:p>
            <a:pPr marL="114300" indent="0" algn="ctr">
              <a:buNone/>
            </a:pPr>
            <a:r>
              <a:rPr lang="it-IT" b="1" dirty="0" smtClean="0"/>
              <a:t>Come circolano i modelli?</a:t>
            </a:r>
          </a:p>
          <a:p>
            <a:pPr marL="114300" indent="0" algn="just">
              <a:buNone/>
            </a:pPr>
            <a:endParaRPr lang="it-IT" dirty="0"/>
          </a:p>
          <a:p>
            <a:pPr algn="just">
              <a:buFont typeface="Wingdings" charset="2"/>
              <a:buChar char="§"/>
            </a:pPr>
            <a:r>
              <a:rPr lang="it-IT" b="1" dirty="0" smtClean="0"/>
              <a:t>trapianto</a:t>
            </a:r>
            <a:r>
              <a:rPr lang="it-IT" dirty="0" smtClean="0"/>
              <a:t>: la circolazione-imitazione di un modello giuridico (c.d. </a:t>
            </a:r>
            <a:r>
              <a:rPr lang="it-IT" b="1" dirty="0" smtClean="0"/>
              <a:t>modello esemplare</a:t>
            </a:r>
            <a:r>
              <a:rPr lang="it-IT" dirty="0" smtClean="0"/>
              <a:t>) può essere conseguenza dell’immigrazione di un popolo in un altro territorio</a:t>
            </a:r>
          </a:p>
          <a:p>
            <a:pPr algn="just">
              <a:buFont typeface="Wingdings" charset="2"/>
              <a:buChar char="§"/>
            </a:pPr>
            <a:r>
              <a:rPr lang="it-IT" b="1" dirty="0" smtClean="0"/>
              <a:t>imposizione</a:t>
            </a:r>
            <a:r>
              <a:rPr lang="it-IT" dirty="0" smtClean="0"/>
              <a:t>: </a:t>
            </a:r>
            <a:r>
              <a:rPr lang="is-IS" dirty="0" smtClean="0"/>
              <a:t>… di una conquista</a:t>
            </a:r>
          </a:p>
          <a:p>
            <a:pPr algn="just">
              <a:buFont typeface="Wingdings" charset="2"/>
              <a:buChar char="§"/>
            </a:pPr>
            <a:r>
              <a:rPr lang="is-IS" b="1" dirty="0" smtClean="0"/>
              <a:t>recezione</a:t>
            </a:r>
            <a:r>
              <a:rPr lang="is-IS" dirty="0" smtClean="0"/>
              <a:t>: ... di un’azione volontaria</a:t>
            </a:r>
          </a:p>
          <a:p>
            <a:pPr algn="just">
              <a:buFont typeface="Wingdings" charset="2"/>
              <a:buChar char="§"/>
            </a:pPr>
            <a:r>
              <a:rPr lang="is-IS" b="1" dirty="0" smtClean="0"/>
              <a:t>imitazione per prestigio</a:t>
            </a:r>
            <a:r>
              <a:rPr lang="is-IS" dirty="0" smtClean="0"/>
              <a:t>: si segue un c.d. modello esemplare e lo si imita; è il metodo più seguito nei tempi recenti, non solo per imitazione legale/dottrinale/giudiziale, ma anche sulla base dell’influenza politica ed economica</a:t>
            </a:r>
            <a:endParaRPr lang="it-IT" dirty="0"/>
          </a:p>
        </p:txBody>
      </p:sp>
    </p:spTree>
    <p:extLst>
      <p:ext uri="{BB962C8B-B14F-4D97-AF65-F5344CB8AC3E}">
        <p14:creationId xmlns:p14="http://schemas.microsoft.com/office/powerpoint/2010/main" val="452245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normAutofit/>
          </a:bodyPr>
          <a:lstStyle/>
          <a:p>
            <a:pPr marL="114300" indent="0" algn="just">
              <a:buNone/>
            </a:pPr>
            <a:endParaRPr lang="it-IT" sz="2400" dirty="0" smtClean="0"/>
          </a:p>
          <a:p>
            <a:pPr marL="114300" indent="0" algn="just">
              <a:buNone/>
            </a:pPr>
            <a:endParaRPr lang="it-IT" sz="2400" dirty="0"/>
          </a:p>
          <a:p>
            <a:pPr marL="114300" indent="0" algn="ctr">
              <a:buNone/>
            </a:pPr>
            <a:r>
              <a:rPr lang="it-IT" sz="2400" dirty="0" smtClean="0"/>
              <a:t>Il diritto può essere inteso anche come sistema di potere, espressivo di un progetto di </a:t>
            </a:r>
            <a:r>
              <a:rPr lang="it-IT" sz="2400" i="1" dirty="0" err="1" smtClean="0"/>
              <a:t>governance</a:t>
            </a:r>
            <a:r>
              <a:rPr lang="it-IT" sz="2400" dirty="0" smtClean="0"/>
              <a:t>: ecco come la </a:t>
            </a:r>
            <a:r>
              <a:rPr lang="it-IT" sz="2400" dirty="0" err="1" smtClean="0"/>
              <a:t>sistemologia</a:t>
            </a:r>
            <a:r>
              <a:rPr lang="it-IT" sz="2400" dirty="0" smtClean="0"/>
              <a:t> giuridica potrebbe dar vita a una sorta di </a:t>
            </a:r>
            <a:r>
              <a:rPr lang="it-IT" sz="2400" b="1" dirty="0" smtClean="0"/>
              <a:t>geopolitica</a:t>
            </a:r>
          </a:p>
          <a:p>
            <a:pPr marL="114300" indent="0" algn="just">
              <a:buNone/>
            </a:pPr>
            <a:endParaRPr lang="it-IT" sz="2400" b="1" dirty="0"/>
          </a:p>
          <a:p>
            <a:pPr marL="114300" indent="0" algn="just">
              <a:buNone/>
            </a:pPr>
            <a:endParaRPr lang="it-IT" sz="2400" b="1" dirty="0" smtClean="0"/>
          </a:p>
          <a:p>
            <a:pPr marL="114300" indent="0" algn="ctr">
              <a:buNone/>
            </a:pPr>
            <a:r>
              <a:rPr lang="it-IT" sz="2400" dirty="0" smtClean="0"/>
              <a:t>la </a:t>
            </a:r>
            <a:r>
              <a:rPr lang="it-IT" sz="2400" u="sng" dirty="0" smtClean="0"/>
              <a:t>classificazione</a:t>
            </a:r>
            <a:r>
              <a:rPr lang="it-IT" sz="2400" dirty="0" smtClean="0"/>
              <a:t> dei sistemi giuridici porta a</a:t>
            </a:r>
          </a:p>
          <a:p>
            <a:pPr marL="114300" indent="0" algn="ctr">
              <a:buNone/>
            </a:pPr>
            <a:r>
              <a:rPr lang="it-IT" sz="2400" dirty="0" smtClean="0"/>
              <a:t>una </a:t>
            </a:r>
            <a:r>
              <a:rPr lang="it-IT" sz="2400" u="sng" dirty="0" smtClean="0"/>
              <a:t>classifica</a:t>
            </a:r>
            <a:r>
              <a:rPr lang="it-IT" sz="2400" dirty="0" smtClean="0"/>
              <a:t> degli stessi, una gerarchia mondiale delle grandi famiglie giuridiche</a:t>
            </a:r>
            <a:endParaRPr lang="it-IT" sz="2400" dirty="0"/>
          </a:p>
        </p:txBody>
      </p:sp>
      <p:sp>
        <p:nvSpPr>
          <p:cNvPr id="2" name="Freccia giù 1"/>
          <p:cNvSpPr/>
          <p:nvPr/>
        </p:nvSpPr>
        <p:spPr>
          <a:xfrm>
            <a:off x="4064000" y="3238500"/>
            <a:ext cx="555625" cy="61912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412276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09600"/>
            <a:ext cx="7620000" cy="5791200"/>
          </a:xfrm>
        </p:spPr>
        <p:txBody>
          <a:bodyPr/>
          <a:lstStyle/>
          <a:p>
            <a:pPr marL="114300" indent="0" algn="ctr">
              <a:buNone/>
            </a:pPr>
            <a:endParaRPr lang="it-IT" b="1" dirty="0" smtClean="0"/>
          </a:p>
          <a:p>
            <a:pPr marL="114300" indent="0" algn="ctr">
              <a:buNone/>
            </a:pPr>
            <a:r>
              <a:rPr lang="it-IT" b="1" dirty="0" smtClean="0"/>
              <a:t>Perché classificare?</a:t>
            </a:r>
          </a:p>
          <a:p>
            <a:pPr marL="114300" indent="0" algn="just">
              <a:buNone/>
            </a:pPr>
            <a:r>
              <a:rPr lang="it-IT" dirty="0" smtClean="0"/>
              <a:t>C’è un potenziale analitico: gli stessi oggetti osservati possono essere classificati con griglie di diverso spessore.</a:t>
            </a:r>
          </a:p>
          <a:p>
            <a:pPr marL="114300" indent="0" algn="just">
              <a:buNone/>
            </a:pPr>
            <a:endParaRPr lang="it-IT" dirty="0" smtClean="0"/>
          </a:p>
          <a:p>
            <a:pPr marL="114300" indent="0" algn="just">
              <a:buNone/>
            </a:pPr>
            <a:endParaRPr lang="it-IT" dirty="0" smtClean="0"/>
          </a:p>
          <a:p>
            <a:pPr marL="114300" indent="0" algn="just">
              <a:buNone/>
            </a:pPr>
            <a:r>
              <a:rPr lang="it-IT" dirty="0" smtClean="0"/>
              <a:t>Una classificazione presenta due proprietà sul piano logico: le categorie devono essere </a:t>
            </a:r>
            <a:r>
              <a:rPr lang="it-IT" b="1" dirty="0" smtClean="0"/>
              <a:t>reciprocamente esclusive </a:t>
            </a:r>
            <a:r>
              <a:rPr lang="it-IT" dirty="0" smtClean="0"/>
              <a:t>(un elemento non deve rientrare in più categorie); le categorie devono essere </a:t>
            </a:r>
            <a:r>
              <a:rPr lang="it-IT" b="1" dirty="0" smtClean="0"/>
              <a:t>congiuntamente esaustive </a:t>
            </a:r>
            <a:r>
              <a:rPr lang="it-IT" dirty="0" smtClean="0"/>
              <a:t>(nessun oggetto deve essere lasciato fuori dalla classificazione).</a:t>
            </a:r>
            <a:endParaRPr lang="it-IT" dirty="0"/>
          </a:p>
        </p:txBody>
      </p:sp>
    </p:spTree>
    <p:extLst>
      <p:ext uri="{BB962C8B-B14F-4D97-AF65-F5344CB8AC3E}">
        <p14:creationId xmlns:p14="http://schemas.microsoft.com/office/powerpoint/2010/main" val="4081195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09600"/>
            <a:ext cx="7620000" cy="5791200"/>
          </a:xfrm>
        </p:spPr>
        <p:txBody>
          <a:bodyPr/>
          <a:lstStyle/>
          <a:p>
            <a:pPr algn="just">
              <a:buFont typeface="Wingdings" charset="2"/>
              <a:buChar char="§"/>
            </a:pPr>
            <a:endParaRPr lang="it-IT" b="1" dirty="0" smtClean="0"/>
          </a:p>
          <a:p>
            <a:pPr algn="just">
              <a:buFont typeface="Wingdings" charset="2"/>
              <a:buChar char="§"/>
            </a:pPr>
            <a:endParaRPr lang="it-IT" b="1" dirty="0"/>
          </a:p>
          <a:p>
            <a:pPr algn="just">
              <a:buFont typeface="Wingdings" charset="2"/>
              <a:buChar char="§"/>
            </a:pPr>
            <a:endParaRPr lang="it-IT" b="1" dirty="0" smtClean="0"/>
          </a:p>
          <a:p>
            <a:pPr algn="just">
              <a:buFont typeface="Wingdings" charset="2"/>
              <a:buChar char="§"/>
            </a:pPr>
            <a:r>
              <a:rPr lang="it-IT" b="1" dirty="0" smtClean="0"/>
              <a:t>Elementi pertinenti</a:t>
            </a:r>
            <a:r>
              <a:rPr lang="it-IT" dirty="0" smtClean="0"/>
              <a:t>: un’ulteriore proprietà della classificazione è data dal fatto che, per classificare, bisogna rifarsi comunque ad elementi di </a:t>
            </a:r>
            <a:r>
              <a:rPr lang="it-IT" dirty="0" err="1" smtClean="0"/>
              <a:t>aggragazione</a:t>
            </a:r>
            <a:r>
              <a:rPr lang="it-IT" dirty="0" smtClean="0"/>
              <a:t>.</a:t>
            </a:r>
          </a:p>
          <a:p>
            <a:pPr algn="just">
              <a:buFont typeface="Wingdings" charset="2"/>
              <a:buChar char="§"/>
            </a:pPr>
            <a:endParaRPr lang="it-IT" dirty="0" smtClean="0"/>
          </a:p>
          <a:p>
            <a:pPr algn="just">
              <a:buFont typeface="Wingdings" charset="2"/>
              <a:buChar char="§"/>
            </a:pPr>
            <a:r>
              <a:rPr lang="it-IT" b="1" dirty="0" smtClean="0"/>
              <a:t>Elementi determinanti </a:t>
            </a:r>
            <a:r>
              <a:rPr lang="it-IT" dirty="0" smtClean="0"/>
              <a:t>(</a:t>
            </a:r>
            <a:r>
              <a:rPr lang="it-IT" dirty="0" err="1" smtClean="0"/>
              <a:t>Constantinesco</a:t>
            </a:r>
            <a:r>
              <a:rPr lang="it-IT" dirty="0" smtClean="0"/>
              <a:t>): ci sono alcune componenti dell’ordinamento che devono essere poste in un ruolo particolare, dato che non tutte sono poste sullo stesso piano, ma ne esiste una gerarchia.</a:t>
            </a:r>
          </a:p>
        </p:txBody>
      </p:sp>
    </p:spTree>
    <p:extLst>
      <p:ext uri="{BB962C8B-B14F-4D97-AF65-F5344CB8AC3E}">
        <p14:creationId xmlns:p14="http://schemas.microsoft.com/office/powerpoint/2010/main" val="2464702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82600"/>
            <a:ext cx="7620000" cy="5918200"/>
          </a:xfrm>
        </p:spPr>
        <p:txBody>
          <a:bodyPr/>
          <a:lstStyle/>
          <a:p>
            <a:pPr marL="114300" indent="0" algn="just">
              <a:buNone/>
            </a:pPr>
            <a:r>
              <a:rPr lang="it-IT" dirty="0" smtClean="0"/>
              <a:t>Gli elementi determinanti sono ordinati dal sistema di valori alla base del singolo ordinamento giuridico:</a:t>
            </a:r>
          </a:p>
          <a:p>
            <a:pPr algn="just">
              <a:buFont typeface="Wingdings" charset="2"/>
              <a:buChar char="§"/>
            </a:pPr>
            <a:r>
              <a:rPr lang="it-IT" dirty="0" smtClean="0"/>
              <a:t>la concezione e il ruolo del diritto</a:t>
            </a:r>
          </a:p>
          <a:p>
            <a:pPr algn="just">
              <a:buFont typeface="Wingdings" charset="2"/>
              <a:buChar char="§"/>
            </a:pPr>
            <a:r>
              <a:rPr lang="it-IT" dirty="0" smtClean="0"/>
              <a:t>l’ideologia e la dottrina che incidono sul diritto e sui suoi rapporti con il potere</a:t>
            </a:r>
          </a:p>
          <a:p>
            <a:pPr algn="just">
              <a:buFont typeface="Wingdings" charset="2"/>
              <a:buChar char="§"/>
            </a:pPr>
            <a:r>
              <a:rPr lang="it-IT" dirty="0" smtClean="0"/>
              <a:t>i rapporti tra la realtà economico-sociale e l’edificio giuridico costruito</a:t>
            </a:r>
          </a:p>
          <a:p>
            <a:pPr algn="just">
              <a:buFont typeface="Wingdings" charset="2"/>
              <a:buChar char="§"/>
            </a:pPr>
            <a:r>
              <a:rPr lang="it-IT" dirty="0" smtClean="0"/>
              <a:t>la costituzione economica vigente</a:t>
            </a:r>
          </a:p>
          <a:p>
            <a:pPr algn="just">
              <a:buFont typeface="Wingdings" charset="2"/>
              <a:buChar char="§"/>
            </a:pPr>
            <a:r>
              <a:rPr lang="it-IT" dirty="0" smtClean="0"/>
              <a:t>la concezione e il ruolo dello Stato</a:t>
            </a:r>
          </a:p>
          <a:p>
            <a:pPr algn="just">
              <a:buFont typeface="Wingdings" charset="2"/>
              <a:buChar char="§"/>
            </a:pPr>
            <a:r>
              <a:rPr lang="it-IT" dirty="0" smtClean="0"/>
              <a:t>l’idea dominante circa le funzioni dello Stato</a:t>
            </a:r>
          </a:p>
          <a:p>
            <a:pPr algn="just">
              <a:buFont typeface="Wingdings" charset="2"/>
              <a:buChar char="§"/>
            </a:pPr>
            <a:r>
              <a:rPr lang="it-IT" dirty="0" smtClean="0"/>
              <a:t>il sistema delle fonti del diritto</a:t>
            </a:r>
          </a:p>
          <a:p>
            <a:pPr algn="just">
              <a:buFont typeface="Wingdings" charset="2"/>
              <a:buChar char="§"/>
            </a:pPr>
            <a:r>
              <a:rPr lang="it-IT" dirty="0" smtClean="0"/>
              <a:t>l’interpretazione delle leggi, del diritto e del ruolo dei giudici</a:t>
            </a:r>
          </a:p>
          <a:p>
            <a:pPr algn="just">
              <a:buFont typeface="Wingdings" charset="2"/>
              <a:buChar char="§"/>
            </a:pPr>
            <a:r>
              <a:rPr lang="it-IT" dirty="0" smtClean="0"/>
              <a:t>le nozioni e le categorie giuridiche fondamentali (es. </a:t>
            </a:r>
            <a:r>
              <a:rPr lang="it-IT" i="1" dirty="0" err="1" smtClean="0"/>
              <a:t>civil</a:t>
            </a:r>
            <a:r>
              <a:rPr lang="it-IT" i="1" dirty="0" smtClean="0"/>
              <a:t> law </a:t>
            </a:r>
            <a:r>
              <a:rPr lang="it-IT" dirty="0" smtClean="0"/>
              <a:t>o </a:t>
            </a:r>
            <a:r>
              <a:rPr lang="it-IT" i="1" dirty="0" smtClean="0"/>
              <a:t>common law</a:t>
            </a:r>
            <a:r>
              <a:rPr lang="it-IT" dirty="0" smtClean="0"/>
              <a:t>)</a:t>
            </a:r>
            <a:endParaRPr lang="it-IT" dirty="0"/>
          </a:p>
        </p:txBody>
      </p:sp>
    </p:spTree>
    <p:extLst>
      <p:ext uri="{BB962C8B-B14F-4D97-AF65-F5344CB8AC3E}">
        <p14:creationId xmlns:p14="http://schemas.microsoft.com/office/powerpoint/2010/main" val="1679527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82600"/>
            <a:ext cx="7620000" cy="5918200"/>
          </a:xfrm>
        </p:spPr>
        <p:txBody>
          <a:bodyPr/>
          <a:lstStyle/>
          <a:p>
            <a:pPr marL="114300" indent="0" algn="ctr">
              <a:buNone/>
            </a:pPr>
            <a:endParaRPr lang="it-IT" b="1" dirty="0" smtClean="0"/>
          </a:p>
          <a:p>
            <a:pPr marL="114300" indent="0" algn="ctr">
              <a:buNone/>
            </a:pPr>
            <a:endParaRPr lang="it-IT" b="1" dirty="0"/>
          </a:p>
          <a:p>
            <a:pPr marL="114300" indent="0" algn="ctr">
              <a:buNone/>
            </a:pPr>
            <a:r>
              <a:rPr lang="it-IT" b="1" dirty="0" smtClean="0"/>
              <a:t>Quale il problema degli elementi determinanti?</a:t>
            </a:r>
          </a:p>
          <a:p>
            <a:pPr marL="114300" indent="0" algn="ctr">
              <a:buNone/>
            </a:pPr>
            <a:endParaRPr lang="it-IT" b="1" dirty="0"/>
          </a:p>
          <a:p>
            <a:pPr marL="114300" indent="0" algn="ctr">
              <a:buNone/>
            </a:pPr>
            <a:endParaRPr lang="it-IT" dirty="0" smtClean="0"/>
          </a:p>
          <a:p>
            <a:pPr marL="114300" indent="0" algn="ctr">
              <a:buNone/>
            </a:pPr>
            <a:r>
              <a:rPr lang="it-IT" dirty="0" smtClean="0"/>
              <a:t>“</a:t>
            </a:r>
            <a:r>
              <a:rPr lang="it-IT" i="1" dirty="0" err="1" smtClean="0"/>
              <a:t>fuzzy</a:t>
            </a:r>
            <a:r>
              <a:rPr lang="it-IT" i="1" dirty="0" smtClean="0"/>
              <a:t> sets </a:t>
            </a:r>
            <a:r>
              <a:rPr lang="it-IT" i="1" dirty="0" err="1" smtClean="0"/>
              <a:t>theory</a:t>
            </a:r>
            <a:r>
              <a:rPr lang="it-IT" dirty="0" smtClean="0"/>
              <a:t>” (Lofti </a:t>
            </a:r>
            <a:r>
              <a:rPr lang="it-IT" dirty="0" err="1" smtClean="0"/>
              <a:t>Asker</a:t>
            </a:r>
            <a:r>
              <a:rPr lang="it-IT" dirty="0" smtClean="0"/>
              <a:t> </a:t>
            </a:r>
            <a:r>
              <a:rPr lang="it-IT" dirty="0" err="1" smtClean="0"/>
              <a:t>Zadeh</a:t>
            </a:r>
            <a:r>
              <a:rPr lang="it-IT" dirty="0" smtClean="0"/>
              <a:t>): le classi potrebbero essere rigide in una certa misura, sfumando il ruolo delle teorie classiche della classificazione, in modo tale che gli oggetti inseriti in una classe possano ricadere per certi aspetti anche in altra classe.</a:t>
            </a:r>
          </a:p>
          <a:p>
            <a:pPr marL="114300" indent="0" algn="just">
              <a:buNone/>
            </a:pPr>
            <a:endParaRPr lang="it-IT" dirty="0"/>
          </a:p>
        </p:txBody>
      </p:sp>
      <p:sp>
        <p:nvSpPr>
          <p:cNvPr id="2" name="Freccia giù 1"/>
          <p:cNvSpPr/>
          <p:nvPr/>
        </p:nvSpPr>
        <p:spPr>
          <a:xfrm>
            <a:off x="4038600" y="1879600"/>
            <a:ext cx="482600" cy="5715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792894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66750"/>
            <a:ext cx="7620000" cy="5734050"/>
          </a:xfrm>
        </p:spPr>
        <p:txBody>
          <a:bodyPr>
            <a:normAutofit/>
          </a:bodyPr>
          <a:lstStyle/>
          <a:p>
            <a:pPr marL="114300" indent="0">
              <a:buNone/>
            </a:pPr>
            <a:r>
              <a:rPr lang="it-IT" sz="2800" b="1" dirty="0" smtClean="0"/>
              <a:t>Le prime classificazioni.</a:t>
            </a:r>
          </a:p>
          <a:p>
            <a:pPr marL="114300" indent="0">
              <a:buNone/>
            </a:pPr>
            <a:endParaRPr lang="it-IT" sz="2400" dirty="0" smtClean="0"/>
          </a:p>
          <a:p>
            <a:pPr marL="114300" indent="0" algn="just">
              <a:buNone/>
            </a:pPr>
            <a:r>
              <a:rPr lang="it-IT" sz="2400" b="1" dirty="0" err="1" smtClean="0"/>
              <a:t>Adhémar</a:t>
            </a:r>
            <a:r>
              <a:rPr lang="it-IT" sz="2400" b="1" dirty="0" smtClean="0"/>
              <a:t> </a:t>
            </a:r>
            <a:r>
              <a:rPr lang="it-IT" sz="2400" b="1" dirty="0" err="1" smtClean="0"/>
              <a:t>Esmein</a:t>
            </a:r>
            <a:r>
              <a:rPr lang="it-IT" sz="2400" b="1" dirty="0" smtClean="0"/>
              <a:t> </a:t>
            </a:r>
            <a:r>
              <a:rPr lang="it-IT" sz="2400" dirty="0" smtClean="0"/>
              <a:t>(</a:t>
            </a:r>
            <a:r>
              <a:rPr lang="it-IT" sz="2400" i="1" dirty="0" smtClean="0"/>
              <a:t>1900</a:t>
            </a:r>
            <a:r>
              <a:rPr lang="it-IT" sz="2400" dirty="0" smtClean="0"/>
              <a:t>): i sistemi sono da classificare valorizzandone la “formazione storica”</a:t>
            </a:r>
          </a:p>
          <a:p>
            <a:pPr algn="just">
              <a:buFont typeface="Wingdings" charset="2"/>
              <a:buChar char="§"/>
            </a:pPr>
            <a:r>
              <a:rPr lang="it-IT" sz="2400" dirty="0" smtClean="0"/>
              <a:t>sistema latino</a:t>
            </a:r>
          </a:p>
          <a:p>
            <a:pPr algn="just">
              <a:buFont typeface="Wingdings" charset="2"/>
              <a:buChar char="§"/>
            </a:pPr>
            <a:r>
              <a:rPr lang="it-IT" sz="2400" dirty="0" smtClean="0"/>
              <a:t>sistema germanico</a:t>
            </a:r>
          </a:p>
          <a:p>
            <a:pPr algn="just">
              <a:buFont typeface="Wingdings" charset="2"/>
              <a:buChar char="§"/>
            </a:pPr>
            <a:r>
              <a:rPr lang="it-IT" sz="2400" dirty="0" smtClean="0"/>
              <a:t>sistema anglosassone</a:t>
            </a:r>
          </a:p>
          <a:p>
            <a:pPr algn="just">
              <a:buFont typeface="Wingdings" charset="2"/>
              <a:buChar char="§"/>
            </a:pPr>
            <a:r>
              <a:rPr lang="it-IT" sz="2400" dirty="0" smtClean="0"/>
              <a:t>sistema slavo</a:t>
            </a:r>
          </a:p>
          <a:p>
            <a:pPr algn="just">
              <a:buFont typeface="Wingdings" charset="2"/>
              <a:buChar char="§"/>
            </a:pPr>
            <a:r>
              <a:rPr lang="it-IT" sz="2400" dirty="0" smtClean="0"/>
              <a:t>sistema musulmano</a:t>
            </a:r>
          </a:p>
          <a:p>
            <a:pPr marL="571500" indent="-457200">
              <a:buAutoNum type="arabicPeriod"/>
            </a:pPr>
            <a:endParaRPr lang="it-IT" sz="2400" dirty="0" smtClean="0"/>
          </a:p>
          <a:p>
            <a:pPr marL="114300" indent="0" algn="just">
              <a:buNone/>
            </a:pPr>
            <a:r>
              <a:rPr lang="it-IT" sz="2400" dirty="0" smtClean="0"/>
              <a:t>Tale classificazione rispecchiava l’equilibrio tra le potenze dell’epoca: Terza </a:t>
            </a:r>
            <a:r>
              <a:rPr lang="it-IT" sz="2400" dirty="0" err="1" smtClean="0"/>
              <a:t>Repubbica</a:t>
            </a:r>
            <a:r>
              <a:rPr lang="it-IT" sz="2400" dirty="0" smtClean="0"/>
              <a:t> Francese, Inghilterra vittoriana, Reich tedesco, Russia zarista, Impero ottomano.</a:t>
            </a:r>
            <a:endParaRPr lang="it-IT" sz="2400" dirty="0"/>
          </a:p>
        </p:txBody>
      </p:sp>
    </p:spTree>
    <p:extLst>
      <p:ext uri="{BB962C8B-B14F-4D97-AF65-F5344CB8AC3E}">
        <p14:creationId xmlns:p14="http://schemas.microsoft.com/office/powerpoint/2010/main" val="34135166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iacenza">
  <a:themeElements>
    <a:clrScheme name="Adiacenz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iacenza">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iacenz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Adiacenza.thmx</Template>
  <TotalTime>309</TotalTime>
  <Words>2619</Words>
  <Application>Microsoft Macintosh PowerPoint</Application>
  <PresentationFormat>Presentazione su schermo (4:3)</PresentationFormat>
  <Paragraphs>274</Paragraphs>
  <Slides>39</Slides>
  <Notes>0</Notes>
  <HiddenSlides>0</HiddenSlides>
  <MMClips>0</MMClips>
  <ScaleCrop>false</ScaleCrop>
  <HeadingPairs>
    <vt:vector size="4" baseType="variant">
      <vt:variant>
        <vt:lpstr>Tema</vt:lpstr>
      </vt:variant>
      <vt:variant>
        <vt:i4>1</vt:i4>
      </vt:variant>
      <vt:variant>
        <vt:lpstr>Titoli diapositive</vt:lpstr>
      </vt:variant>
      <vt:variant>
        <vt:i4>39</vt:i4>
      </vt:variant>
    </vt:vector>
  </HeadingPairs>
  <TitlesOfParts>
    <vt:vector size="40" baseType="lpstr">
      <vt:lpstr>Adiacenza</vt:lpstr>
      <vt:lpstr>16 Novembre 2016 – Dott. Enrico Andreoli</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 Novembre 2016</dc:title>
  <dc:creator>Enrico Andreoli</dc:creator>
  <cp:lastModifiedBy>Matteo Nicolini</cp:lastModifiedBy>
  <cp:revision>107</cp:revision>
  <dcterms:created xsi:type="dcterms:W3CDTF">2016-11-11T09:33:11Z</dcterms:created>
  <dcterms:modified xsi:type="dcterms:W3CDTF">2016-11-16T10:32:24Z</dcterms:modified>
</cp:coreProperties>
</file>