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381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0" r:id="rId3"/>
    <p:sldId id="294" r:id="rId4"/>
    <p:sldId id="335" r:id="rId5"/>
    <p:sldId id="257" r:id="rId6"/>
    <p:sldId id="344" r:id="rId7"/>
    <p:sldId id="291" r:id="rId8"/>
    <p:sldId id="277" r:id="rId9"/>
    <p:sldId id="342" r:id="rId10"/>
    <p:sldId id="271" r:id="rId11"/>
    <p:sldId id="341" r:id="rId12"/>
    <p:sldId id="281" r:id="rId13"/>
    <p:sldId id="295" r:id="rId14"/>
    <p:sldId id="359" r:id="rId15"/>
    <p:sldId id="262" r:id="rId16"/>
    <p:sldId id="350" r:id="rId17"/>
    <p:sldId id="263" r:id="rId18"/>
    <p:sldId id="351" r:id="rId19"/>
    <p:sldId id="297" r:id="rId20"/>
    <p:sldId id="267" r:id="rId21"/>
    <p:sldId id="334" r:id="rId22"/>
    <p:sldId id="346" r:id="rId23"/>
    <p:sldId id="349" r:id="rId24"/>
    <p:sldId id="354" r:id="rId25"/>
    <p:sldId id="303" r:id="rId26"/>
    <p:sldId id="286" r:id="rId27"/>
    <p:sldId id="304" r:id="rId28"/>
    <p:sldId id="308" r:id="rId29"/>
    <p:sldId id="309" r:id="rId30"/>
    <p:sldId id="310" r:id="rId31"/>
    <p:sldId id="360" r:id="rId32"/>
    <p:sldId id="311" r:id="rId33"/>
    <p:sldId id="312" r:id="rId34"/>
    <p:sldId id="316" r:id="rId35"/>
    <p:sldId id="317" r:id="rId36"/>
    <p:sldId id="318" r:id="rId37"/>
    <p:sldId id="319" r:id="rId38"/>
    <p:sldId id="320" r:id="rId39"/>
    <p:sldId id="357" r:id="rId40"/>
    <p:sldId id="355" r:id="rId41"/>
    <p:sldId id="356" r:id="rId42"/>
    <p:sldId id="322" r:id="rId43"/>
    <p:sldId id="323" r:id="rId44"/>
    <p:sldId id="325" r:id="rId45"/>
    <p:sldId id="358" r:id="rId46"/>
    <p:sldId id="329" r:id="rId47"/>
    <p:sldId id="330" r:id="rId48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4"/>
    <p:restoredTop sz="94605"/>
  </p:normalViewPr>
  <p:slideViewPr>
    <p:cSldViewPr snapToObjects="1">
      <p:cViewPr varScale="1">
        <p:scale>
          <a:sx n="124" d="100"/>
          <a:sy n="124" d="100"/>
        </p:scale>
        <p:origin x="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A7807D6-173C-2043-968B-499CA641BEF2}" type="datetime1">
              <a:rPr lang="it-IT" altLang="it-IT"/>
              <a:pPr/>
              <a:t>15/11/18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E7A5D7-2EA1-7847-AB45-31F64B6D54F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0951DD7-6EEF-AF4E-8D8A-C6CA4516E196}" type="datetime1">
              <a:rPr lang="it-IT" altLang="it-IT"/>
              <a:pPr/>
              <a:t>15/11/18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B00B856-8A85-8945-BC91-F7CF27E6A6B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B856-8A85-8945-BC91-F7CF27E6A6BC}" type="slidenum">
              <a:rPr lang="it-IT" altLang="it-IT" smtClean="0"/>
              <a:pPr/>
              <a:t>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015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B856-8A85-8945-BC91-F7CF27E6A6BC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71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C6E0-8DBC-B44C-A3D2-0C6F8738C334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632B-B2CC-D44F-94D7-812B13B9F47B}" type="slidenum">
              <a:rPr lang="it-IT" altLang="it-IT" smtClean="0"/>
              <a:pPr/>
              <a:t>‹N›</a:t>
            </a:fld>
            <a:endParaRPr lang="it-IT" alt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79A3-7334-0E4C-AE17-F7D93FE688DA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2AE5-396B-CE41-9221-2E385EDE472E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019-AB7B-6847-8B6A-65C8821AAEC4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8B1-6210-2C4F-97F9-1183F3F694B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47F0-48B1-AB43-B96B-38762F905FD5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5F54-052C-3741-8B0B-18367544DF8E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49F-20C8-D148-BE19-687B1C8AB7A2}" type="slidenum">
              <a:rPr lang="en-US" altLang="it-IT" smtClean="0"/>
              <a:pPr/>
              <a:t>‹N›</a:t>
            </a:fld>
            <a:endParaRPr lang="en-US" alt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849F-58F0-C04C-BEDB-5AC576EBBC3E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8B1-6210-2C4F-97F9-1183F3F694B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E05F-60B1-4645-8D1F-E84983B65E45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69EF-D484-5A45-8059-4BEAECF01BEE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FC4-7C4F-2A47-95A8-5A278FFC27A6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3313-75EB-5B4A-8D06-BB154816CD91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3C6B-4938-5D43-8C78-12658D267595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8B1-6210-2C4F-97F9-1183F3F694B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72604B8-DC8C-174E-A74C-EE583EADF6AA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911CC-7460-6744-85B6-B4F02B1CF81F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D0FD-F940-F440-93FA-6B3E7A5C7DF8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D131-156D-E44F-9C6B-EDA85038C219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08D210-312B-6C4E-997B-E536FA89188A}" type="datetime1">
              <a:rPr lang="it-IT" altLang="it-IT" smtClean="0"/>
              <a:t>15/11/18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it-IT"/>
              <a:t>Verona, 16 novembre,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06C8B1-6210-2C4F-97F9-1183F3F694BC}" type="slidenum">
              <a:rPr lang="it-IT" altLang="it-IT" smtClean="0"/>
              <a:pPr/>
              <a:t>‹N›</a:t>
            </a:fld>
            <a:endParaRPr lang="it-IT" alt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8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41" y="188640"/>
            <a:ext cx="2903982" cy="586011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4011" y="1542800"/>
            <a:ext cx="7826281" cy="1675529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/>
              <a:t>Gli squilibri internazionali e le politiche su innovazioni, brevetti e proprietà intellettuale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51692" y="3284984"/>
            <a:ext cx="7826281" cy="1004628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000" dirty="0"/>
              <a:t>P</a:t>
            </a:r>
            <a:r>
              <a:rPr lang="it-IT" sz="1000" b="1" dirty="0"/>
              <a:t>rof. Riccardo Fiorentini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000" b="1" dirty="0"/>
              <a:t>Dipartimento di Scienze Economiche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000" b="1" dirty="0"/>
              <a:t>Università di Verona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000" b="1" dirty="0" err="1"/>
              <a:t>riccardo.fiorentini@univr.it</a:t>
            </a:r>
            <a:endParaRPr lang="it-IT" sz="1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Differenze di genere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19125" y="1981200"/>
            <a:ext cx="7878763" cy="4257675"/>
          </a:xfrm>
        </p:spPr>
        <p:txBody>
          <a:bodyPr/>
          <a:lstStyle/>
          <a:p>
            <a:pPr eaLnBrk="1" hangingPunct="1"/>
            <a:r>
              <a:rPr lang="it-IT" altLang="it-IT" dirty="0"/>
              <a:t>Persistono grandi differenze di genere:</a:t>
            </a:r>
            <a:br>
              <a:rPr lang="it-IT" altLang="it-IT" dirty="0"/>
            </a:br>
            <a:endParaRPr lang="it-IT" altLang="it-IT" dirty="0"/>
          </a:p>
          <a:p>
            <a:pPr lvl="1" eaLnBrk="1" hangingPunct="1"/>
            <a:r>
              <a:rPr lang="it-IT" altLang="it-IT" dirty="0"/>
              <a:t>Le ragazze hanno minori opportunità di scolarizzazione, specialmente nelle aree rurali</a:t>
            </a:r>
          </a:p>
          <a:p>
            <a:pPr lvl="1" eaLnBrk="1" hangingPunct="1"/>
            <a:r>
              <a:rPr lang="it-IT" altLang="it-IT" dirty="0"/>
              <a:t>Le donne ottengono più facilmente lavori poco sicuri e sottopagati</a:t>
            </a:r>
          </a:p>
          <a:p>
            <a:pPr lvl="1" eaLnBrk="1" hangingPunct="1"/>
            <a:r>
              <a:rPr lang="it-IT" altLang="it-IT" dirty="0"/>
              <a:t>Queste differenze sono più accentuate in Asia e Africa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AF50F9-8E86-214B-80F6-E0B94F15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9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8E3693-4AFF-C44E-9687-DB03F198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/>
              <a:t>Tasso di occupazione femminile in attività extra-agricole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900113" y="1852613"/>
          <a:ext cx="7345362" cy="4441825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1990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2011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Africa del nord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Africa sub sahariana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Asia occidentale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Asia del sud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Caucaso e Asia centrale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Asia sud-orientale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Asia orientale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America Latina e Caraibi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Aree sviluppate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Mondo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C57C76-46AB-7643-AF3F-94626178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10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861C9F-BAC1-804F-B3E0-ED9470D0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Il nesso povertà salute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La povertà è associata a</a:t>
            </a:r>
          </a:p>
          <a:p>
            <a:pPr lvl="1" eaLnBrk="1" hangingPunct="1"/>
            <a:r>
              <a:rPr lang="it-IT" altLang="it-IT" dirty="0"/>
              <a:t>Malnutrizione</a:t>
            </a:r>
          </a:p>
          <a:p>
            <a:pPr lvl="1" eaLnBrk="1" hangingPunct="1"/>
            <a:r>
              <a:rPr lang="it-IT" altLang="it-IT" dirty="0"/>
              <a:t>Alta mortalità infantile</a:t>
            </a:r>
          </a:p>
          <a:p>
            <a:pPr lvl="1" eaLnBrk="1" hangingPunct="1"/>
            <a:r>
              <a:rPr lang="it-IT" altLang="it-IT" dirty="0"/>
              <a:t>Alta mortalità materna</a:t>
            </a:r>
          </a:p>
          <a:p>
            <a:pPr lvl="1" eaLnBrk="1" hangingPunct="1"/>
            <a:r>
              <a:rPr lang="it-IT" altLang="it-IT" dirty="0"/>
              <a:t>Alta incidenza di malattie </a:t>
            </a:r>
          </a:p>
          <a:p>
            <a:pPr lvl="2" eaLnBrk="1" hangingPunct="1"/>
            <a:r>
              <a:rPr lang="it-IT" altLang="it-IT" dirty="0"/>
              <a:t>AIDS</a:t>
            </a:r>
          </a:p>
          <a:p>
            <a:pPr lvl="2" eaLnBrk="1" hangingPunct="1"/>
            <a:r>
              <a:rPr lang="it-IT" altLang="it-IT" dirty="0"/>
              <a:t>Morbillo</a:t>
            </a:r>
          </a:p>
          <a:p>
            <a:pPr lvl="2" eaLnBrk="1" hangingPunct="1"/>
            <a:r>
              <a:rPr lang="it-IT" altLang="it-IT" dirty="0"/>
              <a:t>Tubercolosi</a:t>
            </a:r>
          </a:p>
          <a:p>
            <a:pPr lvl="1" eaLnBrk="1" hangingPunct="1"/>
            <a:r>
              <a:rPr lang="it-IT" altLang="it-IT" dirty="0"/>
              <a:t>Difficoltà di accesso a cure sanitarie</a:t>
            </a:r>
          </a:p>
          <a:p>
            <a:pPr lvl="1" eaLnBrk="1" hangingPunct="1"/>
            <a:r>
              <a:rPr lang="it-IT" altLang="it-IT" dirty="0"/>
              <a:t>A parità di potere d’acquisto (PPA) i farmaci nei paesi meno sviluppati costano più che negli Usa (anche fino 200% in più)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BFD76A-5837-8847-977F-BB9DF305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11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7BA1A3-F44A-5A46-964F-0113BD4A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Malnutrizione</a:t>
            </a:r>
          </a:p>
        </p:txBody>
      </p:sp>
      <p:pic>
        <p:nvPicPr>
          <p:cNvPr id="48131" name="Immagine 4" descr="Schermata 2012-11-16 alle 10.1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700213"/>
            <a:ext cx="874871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42F981-CE63-6C47-B756-03D5559A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12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8AC125-CA96-3B45-AE35-63A40A37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00" y="110263"/>
            <a:ext cx="5871837" cy="6428649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CF9498-3B6B-3F41-9AF2-E2F2BBBA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8B1-6210-2C4F-97F9-1183F3F694BC}" type="slidenum">
              <a:rPr lang="it-IT" altLang="it-IT" smtClean="0"/>
              <a:pPr/>
              <a:t>13</a:t>
            </a:fld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8E3864-955B-1E44-8CD2-7FD37710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121435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Mortalità infantile</a:t>
            </a:r>
          </a:p>
        </p:txBody>
      </p:sp>
      <p:pic>
        <p:nvPicPr>
          <p:cNvPr id="49155" name="Immagine 4" descr="Schermata 2012-11-16 alle 10.1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628775"/>
            <a:ext cx="889158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899E85-FDE1-E04B-AB39-718C8526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14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1F9556-C2EF-2D4B-852F-6151EFDF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367" y="107950"/>
            <a:ext cx="4536504" cy="6320522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0575F2-6EF1-D340-B1B4-9DC10DF5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8B1-6210-2C4F-97F9-1183F3F694BC}" type="slidenum">
              <a:rPr lang="it-IT" altLang="it-IT" smtClean="0"/>
              <a:pPr/>
              <a:t>15</a:t>
            </a:fld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EACE17-6564-C749-B891-301FE280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194812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Mortalità materna</a:t>
            </a:r>
          </a:p>
        </p:txBody>
      </p:sp>
      <p:pic>
        <p:nvPicPr>
          <p:cNvPr id="50179" name="Immagine 2" descr="Schermata 2012-11-16 alle 10.23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8201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1BDC53-CC4A-AB44-BF0F-7B575AF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16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15BC7A-945C-CA4C-9913-9EFD0E8D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06356"/>
            <a:ext cx="3960440" cy="6137951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0938C97-7424-8947-8B56-C568545D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8B1-6210-2C4F-97F9-1183F3F694BC}" type="slidenum">
              <a:rPr lang="it-IT" altLang="it-IT" smtClean="0"/>
              <a:pPr/>
              <a:t>17</a:t>
            </a:fld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A80851-203E-8948-968F-B279B54B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1639176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300"/>
              <a:t>Assistenza sanitaria alla nascita</a:t>
            </a:r>
          </a:p>
        </p:txBody>
      </p:sp>
      <p:pic>
        <p:nvPicPr>
          <p:cNvPr id="51203" name="Segnaposto contenuto 7" descr="Schermata 2010-11-02 a 10.12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4" y="1846263"/>
            <a:ext cx="7436401" cy="4022725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CBA0D4-7015-8445-A26C-D2370C72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18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AD3697-F65D-534D-9D21-B913F028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Un mondo squilibrato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19125" y="1828800"/>
            <a:ext cx="7878763" cy="4410075"/>
          </a:xfrm>
        </p:spPr>
        <p:txBody>
          <a:bodyPr/>
          <a:lstStyle/>
          <a:p>
            <a:pPr eaLnBrk="1" hangingPunct="1"/>
            <a:r>
              <a:rPr lang="it-IT" altLang="it-IT" dirty="0"/>
              <a:t>La situazione mondiale è caratterizzata da </a:t>
            </a:r>
          </a:p>
          <a:p>
            <a:pPr lvl="1" eaLnBrk="1" hangingPunct="1"/>
            <a:r>
              <a:rPr lang="it-IT" altLang="it-IT" dirty="0"/>
              <a:t>Squilibri economici e finanziari </a:t>
            </a:r>
          </a:p>
          <a:p>
            <a:pPr lvl="1" eaLnBrk="1" hangingPunct="1"/>
            <a:r>
              <a:rPr lang="it-IT" altLang="it-IT" dirty="0"/>
              <a:t>Squilibri geografici</a:t>
            </a:r>
          </a:p>
          <a:p>
            <a:pPr lvl="1" eaLnBrk="1" hangingPunct="1"/>
            <a:r>
              <a:rPr lang="it-IT" altLang="it-IT" dirty="0"/>
              <a:t>Squilibri di genere</a:t>
            </a:r>
          </a:p>
          <a:p>
            <a:pPr lvl="1" eaLnBrk="1" hangingPunct="1"/>
            <a:r>
              <a:rPr lang="it-IT" altLang="it-IT" dirty="0"/>
              <a:t>Differenze nelle opportunità educative</a:t>
            </a:r>
          </a:p>
          <a:p>
            <a:pPr lvl="2" eaLnBrk="1" hangingPunct="1"/>
            <a:r>
              <a:rPr lang="it-IT" altLang="it-IT" dirty="0"/>
              <a:t>Tra paesi</a:t>
            </a:r>
          </a:p>
          <a:p>
            <a:pPr lvl="2" eaLnBrk="1" hangingPunct="1"/>
            <a:r>
              <a:rPr lang="it-IT" altLang="it-IT" dirty="0"/>
              <a:t>All’interno dei paesi</a:t>
            </a:r>
          </a:p>
          <a:p>
            <a:pPr lvl="1" eaLnBrk="1" hangingPunct="1"/>
            <a:r>
              <a:rPr lang="it-IT" altLang="it-IT" dirty="0"/>
              <a:t>Differenze nel diritto alla salute </a:t>
            </a:r>
          </a:p>
          <a:p>
            <a:pPr lvl="1" eaLnBrk="1" hangingPunct="1"/>
            <a:r>
              <a:rPr lang="it-IT" altLang="it-IT" dirty="0"/>
              <a:t>Differenze nell’accesso ai farmaci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EBD1E6-3D16-564E-A921-8356BD9E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1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58F300-2DD4-6D4E-8412-92407D9B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Diffusione della tubercolosi</a:t>
            </a:r>
          </a:p>
        </p:txBody>
      </p:sp>
      <p:pic>
        <p:nvPicPr>
          <p:cNvPr id="52227" name="Immagine 2" descr="Schermata 2012-11-16 alle 10.2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557338"/>
            <a:ext cx="8891588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EA17FD-43AF-BA43-9EB6-277C0C8F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19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4CD548-C85A-CA41-8FF7-23067BC6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Diffusione della malaria</a:t>
            </a:r>
            <a:br>
              <a:rPr lang="it-IT" altLang="it-IT"/>
            </a:br>
            <a:r>
              <a:rPr lang="it-IT" altLang="it-IT"/>
              <a:t>(bambini curati)</a:t>
            </a:r>
          </a:p>
        </p:txBody>
      </p:sp>
      <p:pic>
        <p:nvPicPr>
          <p:cNvPr id="53251" name="Immagine 2" descr="Schermata 2012-11-16 alle 10.3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57338"/>
            <a:ext cx="867568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84A0EA-1C23-3844-9F2D-D1BDA8ED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3BD28A-5638-EA49-9876-FD872673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07069"/>
            <a:ext cx="4726474" cy="6202251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BB0EB2-4EC3-3848-9F92-9F3D2F74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8B1-6210-2C4F-97F9-1183F3F694BC}" type="slidenum">
              <a:rPr lang="it-IT" altLang="it-IT" smtClean="0"/>
              <a:pPr/>
              <a:t>21</a:t>
            </a:fld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0CF315-F2E1-7E4F-9E1F-02848FEA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668301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Il problema del</a:t>
            </a:r>
            <a:r>
              <a:rPr lang="fr-FR" altLang="it-IT" sz="4000"/>
              <a:t>l'</a:t>
            </a:r>
            <a:r>
              <a:rPr lang="it-IT" altLang="it-IT" sz="4000"/>
              <a:t>AIDS</a:t>
            </a:r>
          </a:p>
        </p:txBody>
      </p:sp>
      <p:pic>
        <p:nvPicPr>
          <p:cNvPr id="55299" name="Segnaposto contenuto 8" descr="Schermata 2010-11-02 a 10.16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1" b="-4601"/>
          <a:stretch>
            <a:fillRect/>
          </a:stretch>
        </p:blipFill>
        <p:spPr>
          <a:xfrm>
            <a:off x="241300" y="1403350"/>
            <a:ext cx="8607425" cy="506571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009092-7188-6E41-816E-909C74FC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818D2-AF25-1A46-92A7-106B1CD4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1963095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3979"/>
            <a:ext cx="5324927" cy="6275807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056056-BBBF-6049-802F-B307B263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8B1-6210-2C4F-97F9-1183F3F694BC}" type="slidenum">
              <a:rPr lang="it-IT" altLang="it-IT" smtClean="0"/>
              <a:pPr/>
              <a:t>23</a:t>
            </a:fld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344875-17D9-8241-8BCC-3F128D58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2049302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8813" y="2060848"/>
            <a:ext cx="7826281" cy="1627093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/>
              <a:t>Innovazione, brevetti, proprietà intellettuale</a:t>
            </a:r>
            <a:br>
              <a:rPr lang="it-IT" dirty="0"/>
            </a:br>
            <a:r>
              <a:rPr lang="it-IT" dirty="0"/>
              <a:t>Il problema dei farmaci</a:t>
            </a: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Accesso ai farmaci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Nei paesi in via di sviluppo </a:t>
            </a:r>
            <a:r>
              <a:rPr lang="fr-FR" altLang="it-IT" dirty="0"/>
              <a:t>l'</a:t>
            </a:r>
            <a:r>
              <a:rPr lang="it-IT" altLang="it-IT" dirty="0"/>
              <a:t>accesso ai farmaci essenziali è spesso difficile a causa di carenze nel sistema pubblico</a:t>
            </a:r>
          </a:p>
          <a:p>
            <a:pPr lvl="1" eaLnBrk="1" hangingPunct="1"/>
            <a:r>
              <a:rPr lang="it-IT" altLang="it-IT" dirty="0"/>
              <a:t>Scarsità di fondi</a:t>
            </a:r>
          </a:p>
          <a:p>
            <a:pPr lvl="1" eaLnBrk="1" hangingPunct="1"/>
            <a:r>
              <a:rPr lang="it-IT" altLang="it-IT" dirty="0"/>
              <a:t>Inefficienze nei sistemi distributivi e di approvvigionamento</a:t>
            </a:r>
          </a:p>
          <a:p>
            <a:pPr lvl="2" eaLnBrk="1" hangingPunct="1"/>
            <a:r>
              <a:rPr lang="it-IT" altLang="it-IT" dirty="0"/>
              <a:t>Stock di medicinali spesso insufficienti</a:t>
            </a:r>
          </a:p>
          <a:p>
            <a:pPr lvl="1" eaLnBrk="1" hangingPunct="1"/>
            <a:r>
              <a:rPr lang="it-IT" altLang="it-IT" dirty="0"/>
              <a:t>In molti paesi il sistema sanitario pubblico fornisce circa il 35% dei medicinali. Il settore privato copre oltre il 60%</a:t>
            </a:r>
          </a:p>
          <a:p>
            <a:pPr lvl="1" eaLnBrk="1" hangingPunct="1"/>
            <a:r>
              <a:rPr lang="it-IT" altLang="it-IT" dirty="0"/>
              <a:t>Le carenze dei sistemi pubblici obbligano le persone a rivolgersi al settore privato</a:t>
            </a:r>
          </a:p>
          <a:p>
            <a:pPr lvl="1"/>
            <a:r>
              <a:rPr lang="it-IT" altLang="it-IT" dirty="0"/>
              <a:t>Secondo </a:t>
            </a:r>
            <a:r>
              <a:rPr lang="fr-FR" altLang="it-IT" dirty="0"/>
              <a:t>l'</a:t>
            </a:r>
            <a:r>
              <a:rPr lang="it-IT" altLang="it-IT" dirty="0"/>
              <a:t>ONU in molti paesi i medicinali generici offerti dal settore privato costano sei volte di più rispetto i prezzi di riferimento internazionali	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A57C09-F2E1-B545-A696-10F6CA05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25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EB0E45-7CFA-C744-81CE-536342ED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Innovazione e sviluppo economico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19125" y="2060848"/>
            <a:ext cx="7878763" cy="4178027"/>
          </a:xfrm>
        </p:spPr>
        <p:txBody>
          <a:bodyPr/>
          <a:lstStyle/>
          <a:p>
            <a:pPr eaLnBrk="1" hangingPunct="1"/>
            <a:r>
              <a:rPr lang="it-IT" altLang="it-IT" dirty="0"/>
              <a:t>Innovazione: applicazione al</a:t>
            </a:r>
            <a:r>
              <a:rPr lang="fr-FR" altLang="it-IT" dirty="0"/>
              <a:t>l'</a:t>
            </a:r>
            <a:r>
              <a:rPr lang="it-IT" altLang="it-IT" dirty="0"/>
              <a:t>attività economica di scoperte scientifiche e invenzioni</a:t>
            </a:r>
          </a:p>
          <a:p>
            <a:pPr eaLnBrk="1" hangingPunct="1"/>
            <a:r>
              <a:rPr lang="it-IT" altLang="it-IT" dirty="0"/>
              <a:t>Costituisce il motore dello sviluppo economico</a:t>
            </a:r>
          </a:p>
          <a:p>
            <a:pPr eaLnBrk="1" hangingPunct="1"/>
            <a:r>
              <a:rPr lang="it-IT" altLang="it-IT" dirty="0" err="1"/>
              <a:t>Shumpeter</a:t>
            </a:r>
            <a:r>
              <a:rPr lang="it-IT" altLang="it-IT" dirty="0"/>
              <a:t> (1883-1950): </a:t>
            </a:r>
            <a:br>
              <a:rPr lang="it-IT" altLang="it-IT" dirty="0"/>
            </a:br>
            <a:endParaRPr lang="it-IT" altLang="it-IT" dirty="0"/>
          </a:p>
          <a:p>
            <a:pPr lvl="1" eaLnBrk="1" hangingPunct="1"/>
            <a:r>
              <a:rPr lang="it-IT" altLang="it-IT" dirty="0"/>
              <a:t>ruolo centrale del</a:t>
            </a:r>
            <a:r>
              <a:rPr lang="fr-FR" altLang="it-IT" dirty="0"/>
              <a:t>l'</a:t>
            </a:r>
            <a:r>
              <a:rPr lang="it-IT" altLang="it-IT" dirty="0"/>
              <a:t>imprenditore </a:t>
            </a:r>
            <a:r>
              <a:rPr lang="ja-JP" altLang="it-IT" dirty="0"/>
              <a:t>“</a:t>
            </a:r>
            <a:r>
              <a:rPr lang="it-IT" altLang="ja-JP" dirty="0"/>
              <a:t>innovatore</a:t>
            </a:r>
            <a:r>
              <a:rPr lang="ja-JP" altLang="it-IT" dirty="0"/>
              <a:t>”</a:t>
            </a:r>
            <a:endParaRPr lang="it-IT" altLang="ja-JP" dirty="0"/>
          </a:p>
          <a:p>
            <a:pPr lvl="1" eaLnBrk="1" hangingPunct="1"/>
            <a:r>
              <a:rPr lang="it-IT" altLang="it-IT" dirty="0"/>
              <a:t>Introducendo un nuovo prodotto </a:t>
            </a:r>
            <a:r>
              <a:rPr lang="fr-FR" altLang="it-IT" dirty="0"/>
              <a:t>l'</a:t>
            </a:r>
            <a:r>
              <a:rPr lang="it-IT" altLang="it-IT" dirty="0"/>
              <a:t>imprenditore-innovatore </a:t>
            </a:r>
            <a:r>
              <a:rPr lang="ja-JP" altLang="it-IT" dirty="0"/>
              <a:t>“</a:t>
            </a:r>
            <a:r>
              <a:rPr lang="it-IT" altLang="ja-JP" dirty="0"/>
              <a:t>distrugge</a:t>
            </a:r>
            <a:r>
              <a:rPr lang="ja-JP" altLang="it-IT" dirty="0"/>
              <a:t>”</a:t>
            </a:r>
            <a:r>
              <a:rPr lang="it-IT" altLang="ja-JP" dirty="0"/>
              <a:t> gli equilibri economici esistenti dando inizio a un nuovo ciclo economico espansivo</a:t>
            </a:r>
          </a:p>
          <a:p>
            <a:pPr lvl="1"/>
            <a:r>
              <a:rPr lang="it-IT" altLang="it-IT" dirty="0"/>
              <a:t>Sviluppo come sequenza di fasi di </a:t>
            </a:r>
            <a:r>
              <a:rPr lang="ja-JP" altLang="it-IT" dirty="0"/>
              <a:t>“</a:t>
            </a:r>
            <a:r>
              <a:rPr lang="it-IT" altLang="ja-JP" dirty="0"/>
              <a:t>distruzione creatrice</a:t>
            </a:r>
            <a:r>
              <a:rPr lang="ja-JP" altLang="it-IT" dirty="0"/>
              <a:t>”</a:t>
            </a:r>
            <a:endParaRPr lang="it-IT" altLang="ja-JP" dirty="0"/>
          </a:p>
          <a:p>
            <a:pPr lvl="1" eaLnBrk="1" hangingPunct="1">
              <a:buFont typeface="Wingdings 2" charset="2"/>
              <a:buNone/>
            </a:pPr>
            <a:endParaRPr lang="it-IT" alt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4B6D97-B07B-134D-B2C6-641E440B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26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514A16-86AC-7A45-A910-DBFC0AA1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/>
              <a:t>Fonti del</a:t>
            </a:r>
            <a:r>
              <a:rPr lang="fr-FR" altLang="it-IT" sz="4000"/>
              <a:t>l'</a:t>
            </a:r>
            <a:r>
              <a:rPr lang="it-IT" altLang="it-IT" sz="4000"/>
              <a:t>innovazione</a:t>
            </a:r>
          </a:p>
        </p:txBody>
      </p:sp>
      <p:sp>
        <p:nvSpPr>
          <p:cNvPr id="24579" name="Segnaposto contenuto 6"/>
          <p:cNvSpPr>
            <a:spLocks noGrp="1"/>
          </p:cNvSpPr>
          <p:nvPr>
            <p:ph idx="1"/>
          </p:nvPr>
        </p:nvSpPr>
        <p:spPr>
          <a:xfrm>
            <a:off x="599732" y="1844824"/>
            <a:ext cx="8220075" cy="4694088"/>
          </a:xfrm>
        </p:spPr>
        <p:txBody>
          <a:bodyPr/>
          <a:lstStyle/>
          <a:p>
            <a:r>
              <a:rPr lang="it-IT" altLang="it-IT" b="1" dirty="0"/>
              <a:t>Technology </a:t>
            </a:r>
            <a:r>
              <a:rPr lang="it-IT" altLang="it-IT" b="1" dirty="0" err="1"/>
              <a:t>push</a:t>
            </a:r>
            <a:endParaRPr lang="it-IT" altLang="it-IT" b="1" dirty="0"/>
          </a:p>
          <a:p>
            <a:pPr lvl="1"/>
            <a:r>
              <a:rPr lang="it-IT" altLang="it-IT" dirty="0"/>
              <a:t>Ricerca scientifica di base e applicata</a:t>
            </a:r>
          </a:p>
          <a:p>
            <a:pPr lvl="1"/>
            <a:r>
              <a:rPr lang="it-IT" altLang="it-IT" dirty="0"/>
              <a:t>Spesa in ricerca e sviluppo (R&amp;S o R&amp;D)</a:t>
            </a:r>
          </a:p>
          <a:p>
            <a:pPr lvl="1"/>
            <a:r>
              <a:rPr lang="it-IT" altLang="it-IT" dirty="0"/>
              <a:t>Disponibilità di </a:t>
            </a:r>
            <a:r>
              <a:rPr lang="ja-JP" altLang="it-IT" dirty="0"/>
              <a:t>“</a:t>
            </a:r>
            <a:r>
              <a:rPr lang="it-IT" altLang="ja-JP" dirty="0"/>
              <a:t>capitale umano</a:t>
            </a:r>
            <a:r>
              <a:rPr lang="ja-JP" altLang="it-IT" dirty="0"/>
              <a:t>”</a:t>
            </a:r>
            <a:r>
              <a:rPr lang="it-IT" altLang="ja-JP" dirty="0"/>
              <a:t> (tecnici, ricercatori, scienziati)</a:t>
            </a:r>
          </a:p>
          <a:p>
            <a:r>
              <a:rPr lang="it-IT" altLang="ja-JP" b="1" dirty="0" err="1"/>
              <a:t>Demand</a:t>
            </a:r>
            <a:r>
              <a:rPr lang="it-IT" altLang="ja-JP" b="1" dirty="0"/>
              <a:t> pull</a:t>
            </a:r>
          </a:p>
          <a:p>
            <a:pPr lvl="1"/>
            <a:r>
              <a:rPr lang="it-IT" altLang="it-IT" dirty="0"/>
              <a:t>Il mercato seleziona i nuovi prodotti</a:t>
            </a:r>
          </a:p>
          <a:p>
            <a:pPr lvl="1"/>
            <a:r>
              <a:rPr lang="it-IT" altLang="it-IT" dirty="0"/>
              <a:t>Mercati dei paesi ricchi offrono maggiori opportunità per </a:t>
            </a:r>
            <a:r>
              <a:rPr lang="fr-FR" altLang="it-IT" dirty="0"/>
              <a:t>l'</a:t>
            </a:r>
            <a:r>
              <a:rPr lang="it-IT" altLang="it-IT" dirty="0"/>
              <a:t>introduzione di “nuovi” prodotti </a:t>
            </a:r>
          </a:p>
          <a:p>
            <a:pPr lvl="1"/>
            <a:r>
              <a:rPr lang="it-IT" altLang="it-IT" dirty="0"/>
              <a:t>Ruolo dello stato</a:t>
            </a:r>
          </a:p>
          <a:p>
            <a:pPr lvl="2"/>
            <a:r>
              <a:rPr lang="it-IT" altLang="it-IT" dirty="0"/>
              <a:t>Spesa militare</a:t>
            </a:r>
          </a:p>
          <a:p>
            <a:pPr lvl="2"/>
            <a:r>
              <a:rPr lang="it-IT" altLang="it-IT" dirty="0"/>
              <a:t>Spesa in istruzione e formazione</a:t>
            </a:r>
          </a:p>
          <a:p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FB23A2-BD47-2C4A-BFB4-4F0FF1BC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27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43F666-D719-634E-9ED0-7F0C77DBB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/>
              <a:t>Diffusione della tecnologia</a:t>
            </a:r>
          </a:p>
        </p:txBody>
      </p:sp>
      <p:sp>
        <p:nvSpPr>
          <p:cNvPr id="25603" name="Segnaposto contenuto 6"/>
          <p:cNvSpPr>
            <a:spLocks noGrp="1"/>
          </p:cNvSpPr>
          <p:nvPr>
            <p:ph idx="1"/>
          </p:nvPr>
        </p:nvSpPr>
        <p:spPr>
          <a:xfrm>
            <a:off x="619125" y="1988840"/>
            <a:ext cx="7878763" cy="4367510"/>
          </a:xfrm>
        </p:spPr>
        <p:txBody>
          <a:bodyPr/>
          <a:lstStyle/>
          <a:p>
            <a:r>
              <a:rPr lang="it-IT" altLang="it-IT" dirty="0"/>
              <a:t>R&amp;S -&gt; investimenti in ricerca e sviluppo</a:t>
            </a:r>
          </a:p>
          <a:p>
            <a:r>
              <a:rPr lang="it-IT" altLang="it-IT" dirty="0"/>
              <a:t>Imitazione dei prodotti e </a:t>
            </a:r>
            <a:r>
              <a:rPr lang="ja-JP" altLang="it-IT" dirty="0"/>
              <a:t>“</a:t>
            </a:r>
            <a:r>
              <a:rPr lang="it-IT" altLang="ja-JP" dirty="0"/>
              <a:t>reverse </a:t>
            </a:r>
            <a:r>
              <a:rPr lang="it-IT" altLang="ja-JP" dirty="0" err="1"/>
              <a:t>engineering</a:t>
            </a:r>
            <a:r>
              <a:rPr lang="ja-JP" altLang="it-IT" dirty="0"/>
              <a:t>”</a:t>
            </a:r>
            <a:endParaRPr lang="it-IT" altLang="ja-JP" dirty="0"/>
          </a:p>
          <a:p>
            <a:r>
              <a:rPr lang="it-IT" altLang="it-IT" dirty="0"/>
              <a:t>Trasferimenti diretti di tecnologia (investimenti diretti)  e costruzione di impianti </a:t>
            </a:r>
          </a:p>
          <a:p>
            <a:r>
              <a:rPr lang="it-IT" altLang="it-IT" dirty="0"/>
              <a:t>Vendita di tecnologia (licenze e royalties)</a:t>
            </a:r>
          </a:p>
          <a:p>
            <a:r>
              <a:rPr lang="it-IT" altLang="it-IT" dirty="0"/>
              <a:t>La conoscenza alla base della tecnologia diventa  di dominio pubblico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82FEFD-78A4-9045-92CE-D76BDC58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28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4647C3-0E60-3D4A-9B25-A467A39C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Reddito procapite (1990)</a:t>
            </a:r>
          </a:p>
        </p:txBody>
      </p:sp>
      <p:pic>
        <p:nvPicPr>
          <p:cNvPr id="21507" name="Segnaposto contenuto 7" descr="Export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80" y="1739457"/>
            <a:ext cx="6093704" cy="4272364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8326F5-1E60-9049-A477-3C36F575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781131-09B3-8142-918C-DB5A9974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Proprietà intellettuale e brevetti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9125" y="1916832"/>
            <a:ext cx="8220075" cy="4322043"/>
          </a:xfrm>
        </p:spPr>
        <p:txBody>
          <a:bodyPr/>
          <a:lstStyle/>
          <a:p>
            <a:pPr eaLnBrk="1" hangingPunct="1"/>
            <a:r>
              <a:rPr lang="it-IT" altLang="it-IT" dirty="0"/>
              <a:t>Come garantire un livello </a:t>
            </a:r>
            <a:r>
              <a:rPr lang="ja-JP" altLang="it-IT" dirty="0"/>
              <a:t>“</a:t>
            </a:r>
            <a:r>
              <a:rPr lang="it-IT" altLang="ja-JP" dirty="0"/>
              <a:t>ottimale</a:t>
            </a:r>
            <a:r>
              <a:rPr lang="ja-JP" altLang="it-IT" dirty="0"/>
              <a:t>”</a:t>
            </a:r>
            <a:r>
              <a:rPr lang="it-IT" altLang="ja-JP" dirty="0"/>
              <a:t> di innovazione?</a:t>
            </a:r>
          </a:p>
          <a:p>
            <a:pPr lvl="1" eaLnBrk="1" hangingPunct="1"/>
            <a:r>
              <a:rPr lang="it-IT" altLang="it-IT" dirty="0"/>
              <a:t>Innovare è un processo </a:t>
            </a:r>
            <a:r>
              <a:rPr lang="ja-JP" altLang="it-IT" dirty="0"/>
              <a:t>“</a:t>
            </a:r>
            <a:r>
              <a:rPr lang="it-IT" altLang="ja-JP" dirty="0"/>
              <a:t>costoso</a:t>
            </a:r>
            <a:r>
              <a:rPr lang="ja-JP" altLang="it-IT" dirty="0"/>
              <a:t>”</a:t>
            </a:r>
            <a:r>
              <a:rPr lang="it-IT" altLang="ja-JP" dirty="0"/>
              <a:t> a fronte di quali guadagni?</a:t>
            </a:r>
          </a:p>
          <a:p>
            <a:pPr lvl="1"/>
            <a:r>
              <a:rPr lang="it-IT" altLang="ja-JP" dirty="0"/>
              <a:t>10-15 anni in media per sviluppare un nuovo medicinale</a:t>
            </a:r>
          </a:p>
          <a:p>
            <a:pPr lvl="1"/>
            <a:r>
              <a:rPr lang="it-IT" altLang="ja-JP" dirty="0"/>
              <a:t>Nel 2000 il costo medio della ricerca e sviluppo di nuovi farmaci negli Usa è stato di 800 milioni di$</a:t>
            </a:r>
            <a:br>
              <a:rPr lang="it-IT" altLang="ja-JP" dirty="0"/>
            </a:br>
            <a:endParaRPr lang="it-IT" altLang="ja-JP" dirty="0"/>
          </a:p>
          <a:p>
            <a:pPr eaLnBrk="1" hangingPunct="1"/>
            <a:r>
              <a:rPr lang="it-IT" altLang="ja-JP" dirty="0"/>
              <a:t>Però</a:t>
            </a:r>
            <a:r>
              <a:rPr lang="mr-IN" altLang="ja-JP" dirty="0"/>
              <a:t>…</a:t>
            </a:r>
            <a:endParaRPr lang="it-IT" altLang="ja-JP" dirty="0"/>
          </a:p>
          <a:p>
            <a:pPr lvl="1" eaLnBrk="1" hangingPunct="1"/>
            <a:r>
              <a:rPr lang="it-IT" altLang="ja-JP" dirty="0"/>
              <a:t>Gran parte della R&amp;S farmaceutica avviene nei paesi sviluppati</a:t>
            </a:r>
          </a:p>
          <a:p>
            <a:pPr lvl="1" eaLnBrk="1" hangingPunct="1"/>
            <a:r>
              <a:rPr lang="it-IT" altLang="ja-JP" dirty="0"/>
              <a:t>Poca ricerca farmaceutica privata sulle malattie più comuni nei paesi meno sviluppati</a:t>
            </a:r>
          </a:p>
          <a:p>
            <a:pPr eaLnBrk="1" hangingPunct="1"/>
            <a:endParaRPr lang="it-IT" alt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2DCDA7-8B37-B449-942B-ED9F4DE7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29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9303CD-29D8-434B-A2EA-9C90F1C2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Proprietà intellettuale e brevetti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9125" y="1844824"/>
            <a:ext cx="8220075" cy="4394051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Problema </a:t>
            </a:r>
            <a:r>
              <a:rPr lang="ja-JP" altLang="it-IT" sz="2800" dirty="0"/>
              <a:t>“</a:t>
            </a:r>
            <a:r>
              <a:rPr lang="it-IT" altLang="ja-JP" sz="2800" dirty="0"/>
              <a:t>del</a:t>
            </a:r>
            <a:r>
              <a:rPr lang="fr-FR" altLang="ja-JP" sz="2800" dirty="0"/>
              <a:t>l'</a:t>
            </a:r>
            <a:r>
              <a:rPr lang="it-IT" altLang="ja-JP" sz="2800" dirty="0" err="1"/>
              <a:t>appropriabilità</a:t>
            </a:r>
            <a:r>
              <a:rPr lang="ja-JP" altLang="it-IT" sz="2800" dirty="0"/>
              <a:t>”</a:t>
            </a:r>
            <a:br>
              <a:rPr lang="it-IT" altLang="ja-JP" dirty="0"/>
            </a:br>
            <a:endParaRPr lang="it-IT" altLang="ja-JP" dirty="0"/>
          </a:p>
          <a:p>
            <a:pPr lvl="1" eaLnBrk="1" hangingPunct="1"/>
            <a:r>
              <a:rPr lang="it-IT" altLang="it-IT" sz="2400" dirty="0"/>
              <a:t>Se </a:t>
            </a:r>
            <a:r>
              <a:rPr lang="fr-FR" altLang="it-IT" sz="2400" dirty="0"/>
              <a:t>l'</a:t>
            </a:r>
            <a:r>
              <a:rPr lang="it-IT" altLang="it-IT" sz="2400" dirty="0"/>
              <a:t>innovazione o il suo sfruttamento commerciale non sono </a:t>
            </a:r>
            <a:r>
              <a:rPr lang="ja-JP" altLang="it-IT" sz="2400" dirty="0"/>
              <a:t>“</a:t>
            </a:r>
            <a:r>
              <a:rPr lang="it-IT" altLang="ja-JP" sz="2400" dirty="0"/>
              <a:t>protetti</a:t>
            </a:r>
            <a:r>
              <a:rPr lang="ja-JP" altLang="it-IT" sz="2400" dirty="0"/>
              <a:t>”</a:t>
            </a:r>
            <a:r>
              <a:rPr lang="it-IT" altLang="ja-JP" sz="2400" dirty="0"/>
              <a:t>:</a:t>
            </a:r>
          </a:p>
          <a:p>
            <a:pPr lvl="1" eaLnBrk="1" hangingPunct="1"/>
            <a:r>
              <a:rPr lang="it-IT" altLang="it-IT" sz="2400" dirty="0"/>
              <a:t>Il nuovo prodotto diventa facilmente imitabile</a:t>
            </a:r>
          </a:p>
          <a:p>
            <a:pPr lvl="1" eaLnBrk="1" hangingPunct="1"/>
            <a:r>
              <a:rPr lang="it-IT" altLang="it-IT" sz="2400" dirty="0"/>
              <a:t>Altri soggetti possono ottenere guadagni economici evitando i costi iniziali di R&amp;S</a:t>
            </a:r>
          </a:p>
          <a:p>
            <a:pPr lvl="1" eaLnBrk="1" hangingPunct="1"/>
            <a:r>
              <a:rPr lang="it-IT" altLang="it-IT" sz="2400" dirty="0"/>
              <a:t>Diminuisce </a:t>
            </a:r>
            <a:r>
              <a:rPr lang="fr-FR" altLang="it-IT" sz="2400" dirty="0"/>
              <a:t>l'</a:t>
            </a:r>
            <a:r>
              <a:rPr lang="it-IT" altLang="it-IT" sz="2400" dirty="0"/>
              <a:t>incentivo ad innovare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FFC500-F049-DD43-8FF0-31AAA56B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30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606D8E-0DF5-2C4E-95C9-44A90175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1851175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Proprietà intellettuale e brevetti</a:t>
            </a:r>
          </a:p>
        </p:txBody>
      </p:sp>
      <p:sp>
        <p:nvSpPr>
          <p:cNvPr id="27651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altLang="it-IT" sz="2800" dirty="0"/>
              <a:t>Senza protezione della proprietà intellettuale la quantità di  ricerca e </a:t>
            </a:r>
            <a:r>
              <a:rPr lang="fr-FR" altLang="it-IT" sz="2800" dirty="0"/>
              <a:t>l'</a:t>
            </a:r>
            <a:r>
              <a:rPr lang="it-IT" altLang="it-IT" sz="2800" dirty="0"/>
              <a:t>innovazione prodotta dal settore privato del</a:t>
            </a:r>
            <a:r>
              <a:rPr lang="fr-FR" altLang="it-IT" sz="2800" dirty="0"/>
              <a:t>l'</a:t>
            </a:r>
            <a:r>
              <a:rPr lang="it-IT" altLang="it-IT" sz="2800" dirty="0"/>
              <a:t>economia potrebbe essere </a:t>
            </a:r>
            <a:r>
              <a:rPr lang="ja-JP" altLang="it-IT" sz="2800" dirty="0"/>
              <a:t>“</a:t>
            </a:r>
            <a:r>
              <a:rPr lang="it-IT" altLang="ja-JP" sz="2800" dirty="0"/>
              <a:t>sub ottimale</a:t>
            </a:r>
            <a:r>
              <a:rPr lang="ja-JP" altLang="it-IT" sz="2800" dirty="0"/>
              <a:t>”</a:t>
            </a:r>
            <a:endParaRPr lang="it-IT" altLang="ja-JP" sz="2800" dirty="0"/>
          </a:p>
          <a:p>
            <a:r>
              <a:rPr lang="it-IT" altLang="it-IT" sz="2800" dirty="0"/>
              <a:t>Questo è quasi sempre il caso nella ricerca </a:t>
            </a:r>
            <a:r>
              <a:rPr lang="ja-JP" altLang="it-IT" sz="2800" dirty="0"/>
              <a:t>“</a:t>
            </a:r>
            <a:r>
              <a:rPr lang="it-IT" altLang="ja-JP" sz="2800" dirty="0"/>
              <a:t>di base</a:t>
            </a:r>
            <a:r>
              <a:rPr lang="ja-JP" altLang="it-IT" sz="2800" dirty="0"/>
              <a:t>”</a:t>
            </a:r>
            <a:r>
              <a:rPr lang="it-IT" altLang="ja-JP" sz="2800" dirty="0"/>
              <a:t> che non ha immediate ricadute economiche</a:t>
            </a:r>
          </a:p>
          <a:p>
            <a:pPr lvl="1"/>
            <a:r>
              <a:rPr lang="it-IT" altLang="it-IT" sz="2400" dirty="0"/>
              <a:t>Ruolo insostituibile del settore pubblico</a:t>
            </a:r>
          </a:p>
          <a:p>
            <a:r>
              <a:rPr lang="it-IT" altLang="it-IT" sz="2800" dirty="0"/>
              <a:t>Abbiamo quindi un </a:t>
            </a:r>
            <a:r>
              <a:rPr lang="ja-JP" altLang="it-IT" sz="2800" dirty="0"/>
              <a:t>“</a:t>
            </a:r>
            <a:r>
              <a:rPr lang="it-IT" altLang="ja-JP" sz="2800" dirty="0"/>
              <a:t>fallimento del mercato</a:t>
            </a:r>
            <a:r>
              <a:rPr lang="ja-JP" altLang="it-IT" sz="2800" dirty="0"/>
              <a:t>”</a:t>
            </a:r>
            <a:endParaRPr lang="it-IT" altLang="ja-JP" sz="2800" dirty="0"/>
          </a:p>
          <a:p>
            <a:pPr lvl="1"/>
            <a:r>
              <a:rPr lang="it-IT" altLang="it-IT" sz="2400" b="1" i="1" dirty="0"/>
              <a:t>Soluzione</a:t>
            </a:r>
            <a:r>
              <a:rPr lang="it-IT" altLang="it-IT" sz="2400" dirty="0"/>
              <a:t>: brevetti e legislazioni che garantiscano la proprietà intellettuale</a:t>
            </a:r>
          </a:p>
          <a:p>
            <a:pPr lvl="1"/>
            <a:r>
              <a:rPr lang="it-IT" altLang="it-IT" sz="2400" b="1" i="1" dirty="0"/>
              <a:t>Pericolo</a:t>
            </a:r>
            <a:r>
              <a:rPr lang="it-IT" altLang="it-IT" sz="2400" dirty="0"/>
              <a:t>: </a:t>
            </a:r>
            <a:r>
              <a:rPr lang="ja-JP" altLang="it-IT" sz="2400" dirty="0"/>
              <a:t>“</a:t>
            </a:r>
            <a:r>
              <a:rPr lang="it-IT" altLang="ja-JP" sz="2400" dirty="0"/>
              <a:t>troppa</a:t>
            </a:r>
            <a:r>
              <a:rPr lang="ja-JP" altLang="it-IT" sz="2400" dirty="0"/>
              <a:t>”</a:t>
            </a:r>
            <a:r>
              <a:rPr lang="it-IT" altLang="ja-JP" sz="2400" dirty="0"/>
              <a:t> protezione ostacola la diffusione della conoscenza</a:t>
            </a:r>
            <a:endParaRPr lang="it-IT" altLang="ja-JP" dirty="0"/>
          </a:p>
          <a:p>
            <a:pPr lvl="1"/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01C037-C057-C243-86E7-49EBB063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31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92DF07-271E-7545-A3C1-E5EF96BD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/>
              <a:t>Il WTO e gli accordi internazionali a tutela della proprietà intellettuale</a:t>
            </a:r>
          </a:p>
        </p:txBody>
      </p:sp>
      <p:sp>
        <p:nvSpPr>
          <p:cNvPr id="28675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400" dirty="0"/>
              <a:t>Cos’</a:t>
            </a:r>
            <a:r>
              <a:rPr lang="it-IT" altLang="ja-JP" sz="2400" dirty="0"/>
              <a:t>è il WTO (World </a:t>
            </a:r>
            <a:r>
              <a:rPr lang="it-IT" altLang="ja-JP" sz="2400" dirty="0" err="1"/>
              <a:t>Trade</a:t>
            </a:r>
            <a:r>
              <a:rPr lang="it-IT" altLang="ja-JP" sz="2400" dirty="0"/>
              <a:t> Organization)?</a:t>
            </a:r>
          </a:p>
          <a:p>
            <a:r>
              <a:rPr lang="it-IT" altLang="it-IT" sz="2400" dirty="0"/>
              <a:t>È un’</a:t>
            </a:r>
            <a:r>
              <a:rPr lang="it-IT" altLang="ja-JP" sz="2400" dirty="0"/>
              <a:t>istituzione internazionale nata nel 1994 come trasformazione del GATT (General Agreement on </a:t>
            </a:r>
            <a:r>
              <a:rPr lang="it-IT" altLang="ja-JP" sz="2400" dirty="0" err="1"/>
              <a:t>Tariff</a:t>
            </a:r>
            <a:r>
              <a:rPr lang="it-IT" altLang="ja-JP" sz="2400" dirty="0"/>
              <a:t> and </a:t>
            </a:r>
            <a:r>
              <a:rPr lang="it-IT" altLang="ja-JP" sz="2400" dirty="0" err="1"/>
              <a:t>Trade</a:t>
            </a:r>
            <a:r>
              <a:rPr lang="it-IT" altLang="ja-JP" sz="2400" dirty="0"/>
              <a:t>)</a:t>
            </a:r>
          </a:p>
          <a:p>
            <a:r>
              <a:rPr lang="it-IT" altLang="it-IT" sz="2400" dirty="0"/>
              <a:t>È luogo di stipula di accordi internazionali multilaterali sulla regolamentazione del commercio internazionale</a:t>
            </a:r>
          </a:p>
          <a:p>
            <a:r>
              <a:rPr lang="it-IT" altLang="it-IT" sz="2400" dirty="0"/>
              <a:t>È sede di risoluzione delle controversie commerciali tra pesi</a:t>
            </a:r>
          </a:p>
          <a:p>
            <a:r>
              <a:rPr lang="it-IT" altLang="it-IT" sz="2400" dirty="0"/>
              <a:t>Ha sede a Ginevra e conta attualmente 160 paesi membri</a:t>
            </a:r>
            <a:endParaRPr lang="it-IT" altLang="it-IT" dirty="0"/>
          </a:p>
          <a:p>
            <a:pPr>
              <a:buFont typeface="Wingdings 2" charset="2"/>
              <a:buNone/>
            </a:pPr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236A70-0F15-8841-8D42-174C92D4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32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EB87F0-299F-9343-8236-D5403CB9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Il WTO, gli accordi SPS e la salute</a:t>
            </a:r>
          </a:p>
        </p:txBody>
      </p:sp>
      <p:sp>
        <p:nvSpPr>
          <p:cNvPr id="32771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200" dirty="0"/>
              <a:t>Nel corso del</a:t>
            </a:r>
            <a:r>
              <a:rPr lang="fr-FR" altLang="it-IT" sz="2200" dirty="0"/>
              <a:t>l'</a:t>
            </a:r>
            <a:r>
              <a:rPr lang="it-IT" altLang="it-IT" sz="2200" dirty="0"/>
              <a:t>Uruguay Round (1994), furono stipulati gli accordi SPS (Agreement on </a:t>
            </a:r>
            <a:r>
              <a:rPr lang="it-IT" altLang="it-IT" sz="2200" dirty="0" err="1"/>
              <a:t>Sanitary</a:t>
            </a:r>
            <a:r>
              <a:rPr lang="it-IT" altLang="it-IT" sz="2200" dirty="0"/>
              <a:t> and </a:t>
            </a:r>
            <a:r>
              <a:rPr lang="it-IT" altLang="it-IT" sz="2200" dirty="0" err="1"/>
              <a:t>Phytosanitary</a:t>
            </a:r>
            <a:r>
              <a:rPr lang="it-IT" altLang="it-IT" sz="2200" dirty="0"/>
              <a:t> </a:t>
            </a:r>
            <a:r>
              <a:rPr lang="it-IT" altLang="it-IT" sz="2200" dirty="0" err="1"/>
              <a:t>Measures</a:t>
            </a:r>
            <a:r>
              <a:rPr lang="it-IT" altLang="it-IT" sz="2200" dirty="0"/>
              <a:t>) </a:t>
            </a:r>
          </a:p>
          <a:p>
            <a:r>
              <a:rPr lang="it-IT" altLang="it-IT" sz="2200" dirty="0"/>
              <a:t>Prevedono che per difendere la salute umana i governi possano limitare il commercio internazionale solo se queste misure sono scientificamente</a:t>
            </a:r>
            <a:r>
              <a:rPr lang="ja-JP" altLang="it-IT" sz="2200" dirty="0"/>
              <a:t>“</a:t>
            </a:r>
            <a:r>
              <a:rPr lang="it-IT" altLang="ja-JP" sz="2200" dirty="0"/>
              <a:t>sufficientemente dimostrate</a:t>
            </a:r>
            <a:r>
              <a:rPr lang="ja-JP" altLang="it-IT" sz="2200" dirty="0"/>
              <a:t>”</a:t>
            </a:r>
            <a:r>
              <a:rPr lang="it-IT" altLang="ja-JP" sz="2200" dirty="0"/>
              <a:t>.</a:t>
            </a:r>
          </a:p>
          <a:p>
            <a:pPr lvl="1"/>
            <a:r>
              <a:rPr lang="fr-FR" altLang="it-IT" dirty="0"/>
              <a:t>l'</a:t>
            </a:r>
            <a:r>
              <a:rPr lang="it-IT" altLang="it-IT" dirty="0"/>
              <a:t>accordo rovescia il principio </a:t>
            </a:r>
            <a:r>
              <a:rPr lang="ja-JP" altLang="it-IT" dirty="0"/>
              <a:t>“</a:t>
            </a:r>
            <a:r>
              <a:rPr lang="it-IT" altLang="ja-JP" dirty="0"/>
              <a:t>prudenziale</a:t>
            </a:r>
            <a:r>
              <a:rPr lang="ja-JP" altLang="it-IT" dirty="0"/>
              <a:t>”</a:t>
            </a:r>
            <a:r>
              <a:rPr lang="it-IT" altLang="ja-JP" dirty="0"/>
              <a:t> secondo cui in assenza di prove certe sul</a:t>
            </a:r>
            <a:r>
              <a:rPr lang="fr-FR" altLang="ja-JP" dirty="0"/>
              <a:t>l'</a:t>
            </a:r>
            <a:r>
              <a:rPr lang="it-IT" altLang="ja-JP" dirty="0"/>
              <a:t>innocuità di un prodotto questo non va usato</a:t>
            </a:r>
          </a:p>
          <a:p>
            <a:r>
              <a:rPr lang="it-IT" altLang="it-IT" sz="2200" dirty="0"/>
              <a:t>Esempi: </a:t>
            </a:r>
          </a:p>
          <a:p>
            <a:pPr lvl="1"/>
            <a:r>
              <a:rPr lang="it-IT" altLang="it-IT" sz="2000" dirty="0"/>
              <a:t>Caso degli ormoni della crescita negli allevamenti bovini  </a:t>
            </a:r>
            <a:br>
              <a:rPr lang="it-IT" altLang="it-IT" sz="2000" dirty="0"/>
            </a:br>
            <a:r>
              <a:rPr lang="it-IT" altLang="it-IT" sz="2000" dirty="0"/>
              <a:t>(USA contro UE)</a:t>
            </a:r>
          </a:p>
          <a:p>
            <a:pPr lvl="1"/>
            <a:r>
              <a:rPr lang="it-IT" altLang="it-IT" sz="2000" dirty="0" err="1"/>
              <a:t>Phtalati</a:t>
            </a:r>
            <a:r>
              <a:rPr lang="it-IT" altLang="it-IT" sz="2000" dirty="0"/>
              <a:t> nei giocattoli di plastica Mattel (USA contro UE)</a:t>
            </a:r>
          </a:p>
          <a:p>
            <a:pPr lvl="1"/>
            <a:endParaRPr lang="it-IT" altLang="it-IT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6D7078-2FE3-244D-8A6A-3FAAF1EF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33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453616-C5E3-2D4D-81C1-0E3812D8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Il WTO e gli accordi TRIPS</a:t>
            </a:r>
          </a:p>
        </p:txBody>
      </p:sp>
      <p:sp>
        <p:nvSpPr>
          <p:cNvPr id="32771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400" dirty="0"/>
              <a:t>Nel corso del</a:t>
            </a:r>
            <a:r>
              <a:rPr lang="fr-FR" altLang="it-IT" sz="2400" dirty="0"/>
              <a:t>l'</a:t>
            </a:r>
            <a:r>
              <a:rPr lang="it-IT" altLang="it-IT" sz="2400" dirty="0"/>
              <a:t>Uruguay Round, i paesi sviluppati ottennero la stipula degli accordi TRIPS (</a:t>
            </a:r>
            <a:r>
              <a:rPr lang="it-IT" altLang="it-IT" sz="2400" dirty="0" err="1"/>
              <a:t>Trade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Related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Aspects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Intellectual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Property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Rights</a:t>
            </a:r>
            <a:r>
              <a:rPr lang="it-IT" altLang="it-IT" sz="2400" dirty="0"/>
              <a:t>) </a:t>
            </a:r>
          </a:p>
          <a:p>
            <a:r>
              <a:rPr lang="it-IT" altLang="it-IT" sz="2400" dirty="0"/>
              <a:t>I paesi aderenti al WTO devono garantire dei livelli </a:t>
            </a:r>
            <a:r>
              <a:rPr lang="ja-JP" altLang="it-IT" sz="2400" dirty="0"/>
              <a:t>“</a:t>
            </a:r>
            <a:r>
              <a:rPr lang="it-IT" altLang="ja-JP" sz="2400" dirty="0"/>
              <a:t>minimi</a:t>
            </a:r>
            <a:r>
              <a:rPr lang="ja-JP" altLang="it-IT" sz="2400" dirty="0"/>
              <a:t>”</a:t>
            </a:r>
            <a:r>
              <a:rPr lang="it-IT" altLang="ja-JP" sz="2400" dirty="0"/>
              <a:t> di protezione alla proprietà intellettuale </a:t>
            </a:r>
          </a:p>
          <a:p>
            <a:pPr lvl="1"/>
            <a:r>
              <a:rPr lang="it-IT" altLang="it-IT" sz="2000" dirty="0"/>
              <a:t>La durata dei brevetti viene estesa  fino a 20 anni</a:t>
            </a:r>
          </a:p>
          <a:p>
            <a:pPr lvl="1"/>
            <a:r>
              <a:rPr lang="it-IT" altLang="it-IT" sz="2000" dirty="0"/>
              <a:t>Il Copyright dura fino 50 anni</a:t>
            </a:r>
          </a:p>
          <a:p>
            <a:pPr lvl="1"/>
            <a:r>
              <a:rPr lang="it-IT" altLang="it-IT" sz="2000" dirty="0"/>
              <a:t>Il design industriale deve essere protetto per almeno 10 anni</a:t>
            </a:r>
          </a:p>
          <a:p>
            <a:pPr lvl="1"/>
            <a:r>
              <a:rPr lang="it-IT" altLang="it-IT" sz="2000" dirty="0"/>
              <a:t>I paesi sviluppati hanno avuto 1 anno per adeguare la legislazione nazionale</a:t>
            </a:r>
          </a:p>
          <a:p>
            <a:pPr lvl="1"/>
            <a:r>
              <a:rPr lang="it-IT" altLang="it-IT" sz="2000" dirty="0"/>
              <a:t>I paesi LDC da 5 a 10 anni (2016 per i farmaci)</a:t>
            </a:r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DBD84C-B659-3B47-82D2-6E37DC0B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34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474072-8A4A-D24F-B1B6-40B8FF39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Il WTO e gli accordi TRIPS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342900">
              <a:buFont typeface="Arial" charset="0"/>
              <a:buChar char="•"/>
            </a:pPr>
            <a:r>
              <a:rPr lang="it-IT" altLang="it-IT" sz="2400" dirty="0"/>
              <a:t>Sono protetti dal</a:t>
            </a:r>
            <a:r>
              <a:rPr lang="fr-FR" altLang="it-IT" sz="2400" dirty="0"/>
              <a:t>l'</a:t>
            </a:r>
            <a:r>
              <a:rPr lang="it-IT" altLang="it-IT" sz="2400" dirty="0"/>
              <a:t>accordo TRIPS</a:t>
            </a:r>
          </a:p>
          <a:p>
            <a:pPr marL="917575" lvl="1" indent="-285750">
              <a:buFont typeface="Arial" charset="0"/>
              <a:buChar char="•"/>
            </a:pPr>
            <a:r>
              <a:rPr lang="it-IT" altLang="it-IT" sz="2000" dirty="0"/>
              <a:t>Prodotti farmaceutici</a:t>
            </a:r>
          </a:p>
          <a:p>
            <a:pPr marL="917575" lvl="1" indent="-285750">
              <a:buFont typeface="Arial" charset="0"/>
              <a:buChar char="•"/>
            </a:pPr>
            <a:r>
              <a:rPr lang="it-IT" altLang="it-IT" sz="2000" dirty="0"/>
              <a:t>Prodotti chimici per </a:t>
            </a:r>
            <a:r>
              <a:rPr lang="fr-FR" altLang="it-IT" sz="2000" dirty="0"/>
              <a:t>l'</a:t>
            </a:r>
            <a:r>
              <a:rPr lang="it-IT" altLang="it-IT" sz="2000" dirty="0"/>
              <a:t>agricoltura</a:t>
            </a:r>
          </a:p>
          <a:p>
            <a:pPr marL="917575" lvl="1" indent="-285750">
              <a:buFont typeface="Arial" charset="0"/>
              <a:buChar char="•"/>
            </a:pPr>
            <a:r>
              <a:rPr lang="it-IT" altLang="it-IT" sz="2000" dirty="0"/>
              <a:t>Varietà botaniche e semi</a:t>
            </a:r>
          </a:p>
          <a:p>
            <a:pPr marL="917575" lvl="1" indent="-285750">
              <a:buFont typeface="Arial" charset="0"/>
              <a:buChar char="•"/>
            </a:pPr>
            <a:r>
              <a:rPr lang="it-IT" altLang="it-IT" sz="2000" dirty="0"/>
              <a:t>Microorganismi, cellule, geni</a:t>
            </a:r>
          </a:p>
          <a:p>
            <a:pPr marL="917575" lvl="1" indent="-285750">
              <a:spcBef>
                <a:spcPts val="2000"/>
              </a:spcBef>
              <a:buClrTx/>
              <a:buFont typeface="Arial" charset="0"/>
              <a:buChar char="•"/>
            </a:pPr>
            <a:r>
              <a:rPr lang="fr-FR" altLang="it-IT" sz="2000" b="1" dirty="0"/>
              <a:t>l'</a:t>
            </a:r>
            <a:r>
              <a:rPr lang="it-IT" altLang="it-IT" sz="2000" b="1" dirty="0"/>
              <a:t>accordo Trips limita il commercio  per tutelare la proprietà intellettuale</a:t>
            </a:r>
          </a:p>
          <a:p>
            <a:pPr marL="917575" lvl="1" indent="-285750">
              <a:spcBef>
                <a:spcPts val="2000"/>
              </a:spcBef>
              <a:buClrTx/>
              <a:buFont typeface="Arial" charset="0"/>
              <a:buChar char="•"/>
            </a:pPr>
            <a:r>
              <a:rPr lang="it-IT" altLang="it-IT" sz="2000" b="1" dirty="0"/>
              <a:t>Eccezioni: misure limitative dei diritti di proprietà intellettuale per difendere la salute pubblica e </a:t>
            </a:r>
            <a:r>
              <a:rPr lang="fr-FR" altLang="it-IT" sz="2000" b="1" dirty="0"/>
              <a:t>l'</a:t>
            </a:r>
            <a:r>
              <a:rPr lang="it-IT" altLang="it-IT" sz="2000" b="1" dirty="0"/>
              <a:t>alimentazione dei cittadini (Art. 8)</a:t>
            </a:r>
            <a:endParaRPr lang="it-IT" altLang="it-IT" b="1" dirty="0"/>
          </a:p>
          <a:p>
            <a:pPr marL="577850" indent="-457200"/>
            <a:endParaRPr lang="it-IT" altLang="it-IT" dirty="0"/>
          </a:p>
          <a:p>
            <a:pPr marL="577850" indent="-457200"/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4F6B94-6EF8-664E-B76A-3A183FC6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35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3FE548-CA61-8B40-B36B-60681061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WTO e gli accordi TRIPS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19125" y="1844824"/>
            <a:ext cx="7878763" cy="4694089"/>
          </a:xfrm>
        </p:spPr>
        <p:txBody>
          <a:bodyPr/>
          <a:lstStyle/>
          <a:p>
            <a:r>
              <a:rPr lang="it-IT" altLang="it-IT" dirty="0"/>
              <a:t> </a:t>
            </a:r>
            <a:r>
              <a:rPr lang="it-IT" altLang="it-IT" sz="2400" dirty="0"/>
              <a:t>Per tutelare la salute pubblica i governi possono:</a:t>
            </a:r>
          </a:p>
          <a:p>
            <a:pPr lvl="1"/>
            <a:r>
              <a:rPr lang="it-IT" altLang="it-IT" sz="2000" dirty="0"/>
              <a:t>Usare il sistema delle licenze obbligatorie:</a:t>
            </a:r>
          </a:p>
          <a:p>
            <a:pPr lvl="1"/>
            <a:r>
              <a:rPr lang="it-IT" altLang="it-IT" sz="2000" dirty="0"/>
              <a:t>Si sospende </a:t>
            </a:r>
            <a:r>
              <a:rPr lang="fr-FR" altLang="it-IT" sz="2000" dirty="0"/>
              <a:t>l'</a:t>
            </a:r>
            <a:r>
              <a:rPr lang="it-IT" altLang="it-IT" sz="2000" dirty="0"/>
              <a:t>esclusiva alla commercializzazione di un farmaco concedendo ad altri soggetti le licenze di importazione</a:t>
            </a:r>
          </a:p>
          <a:p>
            <a:pPr lvl="1"/>
            <a:r>
              <a:rPr lang="it-IT" altLang="it-IT" sz="2000" dirty="0"/>
              <a:t>Si compensa il titolare del brevetto del farmaco con indennizzi adeguati (pagamento di royalties)</a:t>
            </a:r>
            <a:br>
              <a:rPr lang="it-IT" altLang="it-IT" sz="2000" dirty="0"/>
            </a:br>
            <a:endParaRPr lang="it-IT" altLang="it-IT" sz="2000" dirty="0"/>
          </a:p>
          <a:p>
            <a:pPr lvl="1"/>
            <a:r>
              <a:rPr lang="it-IT" altLang="it-IT" sz="2000" dirty="0"/>
              <a:t>Acquisire licenze di produzione ad uso interno dei medicinali (avranno un costo inferiore)</a:t>
            </a:r>
            <a:br>
              <a:rPr lang="it-IT" altLang="it-IT" sz="2000" dirty="0"/>
            </a:br>
            <a:r>
              <a:rPr lang="it-IT" altLang="it-IT" sz="2000" dirty="0"/>
              <a:t> </a:t>
            </a:r>
          </a:p>
          <a:p>
            <a:pPr lvl="1"/>
            <a:r>
              <a:rPr lang="it-IT" altLang="it-IT" sz="2000" dirty="0"/>
              <a:t>Usare importazioni parallele di medicinali a costo inferiore</a:t>
            </a:r>
          </a:p>
          <a:p>
            <a:pPr lvl="1"/>
            <a:r>
              <a:rPr lang="it-IT" altLang="it-IT" sz="2000" dirty="0"/>
              <a:t>Come </a:t>
            </a:r>
            <a:r>
              <a:rPr lang="ja-JP" altLang="it-IT" sz="2000" dirty="0"/>
              <a:t>“</a:t>
            </a:r>
            <a:r>
              <a:rPr lang="it-IT" altLang="ja-JP" sz="2000" dirty="0"/>
              <a:t>norma</a:t>
            </a:r>
            <a:r>
              <a:rPr lang="ja-JP" altLang="it-IT" sz="2000" dirty="0"/>
              <a:t>”</a:t>
            </a:r>
            <a:r>
              <a:rPr lang="it-IT" altLang="ja-JP" sz="2000" dirty="0"/>
              <a:t> </a:t>
            </a:r>
            <a:r>
              <a:rPr lang="fr-FR" altLang="ja-JP" sz="2000" dirty="0"/>
              <a:t>l'</a:t>
            </a:r>
            <a:r>
              <a:rPr lang="it-IT" altLang="ja-JP" sz="2000" dirty="0"/>
              <a:t>accordo TRIPS limita il commercio di medicinali generici tra paesi in via di sviluppo</a:t>
            </a:r>
            <a:endParaRPr lang="it-IT" altLang="ja-JP" dirty="0"/>
          </a:p>
          <a:p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060D45-E1D2-324E-B9B5-052A0B90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36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372DA3-7131-1342-AFE6-B0B18012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Il WTO e gli accordi TRIPS</a:t>
            </a:r>
          </a:p>
        </p:txBody>
      </p:sp>
      <p:sp>
        <p:nvSpPr>
          <p:cNvPr id="34819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800" b="1" dirty="0"/>
              <a:t>Problemi con gli accordi TRIPS: </a:t>
            </a:r>
            <a:br>
              <a:rPr lang="it-IT" altLang="it-IT" sz="2800" dirty="0"/>
            </a:br>
            <a:endParaRPr lang="it-IT" altLang="it-IT" sz="2800" dirty="0"/>
          </a:p>
          <a:p>
            <a:pPr>
              <a:buFont typeface="Arial" charset="0"/>
              <a:buChar char="•"/>
            </a:pPr>
            <a:r>
              <a:rPr lang="it-IT" altLang="it-IT" sz="2800" dirty="0"/>
              <a:t>Costo e produzione di medicinali </a:t>
            </a:r>
            <a:r>
              <a:rPr lang="ja-JP" altLang="it-IT" sz="2800" dirty="0"/>
              <a:t>“</a:t>
            </a:r>
            <a:r>
              <a:rPr lang="it-IT" altLang="ja-JP" sz="2800" dirty="0"/>
              <a:t>salva vita</a:t>
            </a:r>
            <a:r>
              <a:rPr lang="ja-JP" altLang="it-IT" sz="2800" dirty="0"/>
              <a:t>”</a:t>
            </a:r>
            <a:r>
              <a:rPr lang="it-IT" altLang="ja-JP" sz="2800" dirty="0"/>
              <a:t> nei paesi LDC (caso Sud Africa e AIDS)</a:t>
            </a:r>
          </a:p>
          <a:p>
            <a:pPr>
              <a:buFont typeface="Arial" charset="0"/>
              <a:buChar char="•"/>
            </a:pPr>
            <a:r>
              <a:rPr lang="it-IT" altLang="it-IT" sz="2800" dirty="0"/>
              <a:t>I paesi LDC </a:t>
            </a:r>
            <a:r>
              <a:rPr lang="ja-JP" altLang="it-IT" sz="2800" dirty="0"/>
              <a:t>“</a:t>
            </a:r>
            <a:r>
              <a:rPr lang="it-IT" altLang="ja-JP" sz="2800" dirty="0"/>
              <a:t>devono</a:t>
            </a:r>
            <a:r>
              <a:rPr lang="ja-JP" altLang="it-IT" sz="2800" dirty="0"/>
              <a:t>”</a:t>
            </a:r>
            <a:r>
              <a:rPr lang="it-IT" altLang="ja-JP" sz="2800" dirty="0"/>
              <a:t> modificare la loro legislazione a tutela della proprietà intellettuale</a:t>
            </a:r>
          </a:p>
          <a:p>
            <a:pPr>
              <a:buFont typeface="Arial" charset="0"/>
              <a:buChar char="•"/>
            </a:pPr>
            <a:r>
              <a:rPr lang="it-IT" altLang="it-IT" sz="2800" dirty="0"/>
              <a:t>Ostacoli al commercio di farmaci a basso costo tra paesi LDC (opposizione USA e accordo del 2003)</a:t>
            </a:r>
            <a:endParaRPr lang="it-IT" altLang="it-IT" dirty="0"/>
          </a:p>
          <a:p>
            <a:pPr lvl="1">
              <a:buFont typeface="Wingdings 2" charset="2"/>
              <a:buNone/>
            </a:pPr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9C51B3-6C5F-C644-AE7E-82E21446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37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4BF50F-DED5-A942-86A2-0557C5E5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WTO e gli accordi TRIPS</a:t>
            </a:r>
          </a:p>
        </p:txBody>
      </p:sp>
      <p:sp>
        <p:nvSpPr>
          <p:cNvPr id="77826" name="Segnaposto contenuto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sz="2400" b="1" dirty="0"/>
              <a:t>Problemi con gli accordi TRIPS: </a:t>
            </a:r>
            <a:br>
              <a:rPr lang="it-IT" altLang="it-IT" sz="2400" dirty="0"/>
            </a:br>
            <a:endParaRPr lang="it-IT" altLang="it-IT" sz="2400" dirty="0"/>
          </a:p>
          <a:p>
            <a:pPr marL="251460" indent="-342900">
              <a:buFont typeface="Arial" charset="0"/>
              <a:buChar char="•"/>
            </a:pPr>
            <a:r>
              <a:rPr lang="it-IT" altLang="it-IT" sz="2400" dirty="0" err="1"/>
              <a:t>Bio</a:t>
            </a:r>
            <a:r>
              <a:rPr lang="it-IT" altLang="it-IT" sz="2400" dirty="0"/>
              <a:t>-pirateria (tentativo di </a:t>
            </a:r>
            <a:r>
              <a:rPr lang="it-IT" altLang="it-IT" sz="2400" dirty="0" err="1"/>
              <a:t>brevettazione</a:t>
            </a:r>
            <a:r>
              <a:rPr lang="it-IT" altLang="it-IT" sz="2400" dirty="0"/>
              <a:t> del riso Basmati e di piante medicinali </a:t>
            </a:r>
            <a:r>
              <a:rPr lang="ja-JP" altLang="it-IT" sz="2400" dirty="0"/>
              <a:t>“</a:t>
            </a:r>
            <a:r>
              <a:rPr lang="it-IT" altLang="ja-JP" sz="2400" dirty="0"/>
              <a:t>tradizionali</a:t>
            </a:r>
            <a:r>
              <a:rPr lang="ja-JP" altLang="it-IT" sz="2400" dirty="0"/>
              <a:t>”</a:t>
            </a:r>
            <a:r>
              <a:rPr lang="it-IT" altLang="ja-JP" sz="2400" dirty="0"/>
              <a:t>)</a:t>
            </a:r>
            <a:br>
              <a:rPr lang="it-IT" altLang="ja-JP" sz="2400" dirty="0"/>
            </a:br>
            <a:endParaRPr lang="it-IT" altLang="ja-JP" sz="2400" dirty="0"/>
          </a:p>
          <a:p>
            <a:pPr marL="251460" indent="-342900">
              <a:buFont typeface="Arial" charset="0"/>
              <a:buChar char="•"/>
            </a:pPr>
            <a:r>
              <a:rPr lang="it-IT" altLang="it-IT" sz="2400" dirty="0"/>
              <a:t>Cresce il costo  di prodotti alimentari </a:t>
            </a:r>
            <a:r>
              <a:rPr lang="ja-JP" altLang="it-IT" sz="2400" dirty="0"/>
              <a:t>“</a:t>
            </a:r>
            <a:r>
              <a:rPr lang="it-IT" altLang="ja-JP" sz="2400" dirty="0"/>
              <a:t>brevettati</a:t>
            </a:r>
            <a:r>
              <a:rPr lang="ja-JP" altLang="it-IT" sz="2400" dirty="0"/>
              <a:t>”</a:t>
            </a:r>
            <a:r>
              <a:rPr lang="it-IT" altLang="ja-JP" sz="2400" dirty="0"/>
              <a:t> (sementi)</a:t>
            </a:r>
            <a:br>
              <a:rPr lang="it-IT" altLang="ja-JP" sz="2400" dirty="0"/>
            </a:br>
            <a:endParaRPr lang="it-IT" altLang="ja-JP" sz="2400" dirty="0"/>
          </a:p>
          <a:p>
            <a:pPr marL="251460" indent="-342900">
              <a:buFont typeface="Arial" charset="0"/>
              <a:buChar char="•"/>
            </a:pPr>
            <a:r>
              <a:rPr lang="it-IT" altLang="ja-JP" sz="2400" dirty="0"/>
              <a:t>Cresce il costo di farmaci </a:t>
            </a:r>
            <a:r>
              <a:rPr lang="mr-IN" altLang="ja-JP" sz="2400" dirty="0"/>
              <a:t>–</a:t>
            </a:r>
            <a:r>
              <a:rPr lang="it-IT" altLang="ja-JP" sz="2400" dirty="0"/>
              <a:t> si riduce la concorrenza</a:t>
            </a:r>
            <a:br>
              <a:rPr lang="it-IT" altLang="ja-JP" sz="2400" dirty="0"/>
            </a:br>
            <a:endParaRPr lang="it-IT" altLang="ja-JP" sz="2400" dirty="0"/>
          </a:p>
          <a:p>
            <a:pPr marL="251460" indent="-342900">
              <a:buFont typeface="Arial" charset="0"/>
              <a:buChar char="•"/>
            </a:pPr>
            <a:r>
              <a:rPr lang="it-IT" altLang="it-IT" sz="2400" dirty="0"/>
              <a:t>L’ONU ha criticato il TRIPS asserendo che compromettono la salute e la sicurezza alimentare nei paesi poveri (UNDP, Rapporto sullo sviluppo umano, 1999)</a:t>
            </a:r>
            <a:endParaRPr lang="it-IT" altLang="it-IT" dirty="0"/>
          </a:p>
          <a:p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633222-1945-0943-8938-2F105DF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38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95ACB6-4B2D-F142-B379-C1650453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180382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3"/>
          <p:cNvSpPr>
            <a:spLocks noGrp="1"/>
          </p:cNvSpPr>
          <p:nvPr>
            <p:ph type="title"/>
          </p:nvPr>
        </p:nvSpPr>
        <p:spPr>
          <a:xfrm>
            <a:off x="641350" y="116632"/>
            <a:ext cx="7856538" cy="1309688"/>
          </a:xfrm>
        </p:spPr>
        <p:txBody>
          <a:bodyPr/>
          <a:lstStyle/>
          <a:p>
            <a:r>
              <a:rPr lang="it-IT" altLang="it-IT" dirty="0"/>
              <a:t>Reddito pro-capite (2017)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290452" cy="4319041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390010F-1D32-BE4E-B994-5850E829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8985B0-B664-E948-AEBE-5D39AB56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/>
              <a:t>Accordi TRIP e brevetti farmaceutici</a:t>
            </a:r>
            <a:br>
              <a:rPr lang="it-IT" sz="4000" dirty="0"/>
            </a:br>
            <a:r>
              <a:rPr lang="it-IT" sz="4000" dirty="0"/>
              <a:t>Il caso dell’India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Normativa sui brevetti molto “liberale” fino al 2005</a:t>
            </a:r>
          </a:p>
          <a:p>
            <a:pPr lvl="1"/>
            <a:r>
              <a:rPr lang="it-IT" sz="2000" dirty="0"/>
              <a:t>Dal 1970 possibile produrre farmaci “copia” usando processi produttivi solo leggermene diversi dagli originali brevettati</a:t>
            </a:r>
          </a:p>
          <a:p>
            <a:pPr lvl="1"/>
            <a:r>
              <a:rPr lang="it-IT" sz="2000" dirty="0"/>
              <a:t>Sviluppo di un ampio settore farmaceutico nazionale</a:t>
            </a:r>
          </a:p>
          <a:p>
            <a:r>
              <a:rPr lang="it-IT" sz="2400" dirty="0"/>
              <a:t>Nel 2005 adeguamento legislativo alla normativa TRIPS molto più restrittiva</a:t>
            </a:r>
          </a:p>
          <a:p>
            <a:r>
              <a:rPr lang="it-IT" sz="2400" dirty="0"/>
              <a:t>Il governo indiano ha comunque voluto mantenere un margine discrezionale per imporre la produzione di generici in deroga alle regole sui brevetti  (“licenze obbligatorie”)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58E60D-2CC7-EA43-BF29-91CB9331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39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83A457B-AA5E-BC45-8653-89FCAC57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565863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/>
              <a:t>Accordi TRIP e brevetti farmaceutici</a:t>
            </a:r>
            <a:br>
              <a:rPr lang="it-IT" sz="4000" dirty="0"/>
            </a:br>
            <a:r>
              <a:rPr lang="it-IT" sz="4000" dirty="0"/>
              <a:t>Il caso dell’India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475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/>
              <a:t>Effetti della nuova legislazione indiana su un campione di 43 medicinali</a:t>
            </a:r>
            <a:br>
              <a:rPr lang="it-IT" sz="2400" dirty="0"/>
            </a:br>
            <a:r>
              <a:rPr lang="it-IT" dirty="0"/>
              <a:t>(</a:t>
            </a:r>
            <a:r>
              <a:rPr lang="it-IT" dirty="0" err="1"/>
              <a:t>Dutta</a:t>
            </a:r>
            <a:r>
              <a:rPr lang="it-IT" dirty="0"/>
              <a:t>, 2011, </a:t>
            </a:r>
            <a:r>
              <a:rPr lang="it-IT" dirty="0" err="1"/>
              <a:t>Review</a:t>
            </a:r>
            <a:r>
              <a:rPr lang="it-IT" dirty="0"/>
              <a:t> of </a:t>
            </a:r>
            <a:r>
              <a:rPr lang="it-IT" dirty="0" err="1"/>
              <a:t>Economics</a:t>
            </a:r>
            <a:r>
              <a:rPr lang="it-IT" dirty="0"/>
              <a:t> and </a:t>
            </a:r>
            <a:r>
              <a:rPr lang="it-IT" dirty="0" err="1"/>
              <a:t>Statistics</a:t>
            </a:r>
            <a:r>
              <a:rPr lang="it-IT" dirty="0"/>
              <a:t>, 93(1))</a:t>
            </a:r>
          </a:p>
          <a:p>
            <a:r>
              <a:rPr lang="it-IT" sz="2400" dirty="0"/>
              <a:t>Aumento medio del prezzo dei generici del 43% </a:t>
            </a:r>
            <a:br>
              <a:rPr lang="it-IT" sz="2400" dirty="0"/>
            </a:br>
            <a:r>
              <a:rPr lang="it-IT" sz="2400" dirty="0"/>
              <a:t>Per alcuni antibiotici aumenti fino al 650% per dose giornaliera</a:t>
            </a:r>
          </a:p>
          <a:p>
            <a:r>
              <a:rPr lang="it-IT" sz="2400" dirty="0"/>
              <a:t>Calo dei pazienti (acquirenti di farmaci) del 50%</a:t>
            </a:r>
            <a:br>
              <a:rPr lang="it-IT" sz="2400" dirty="0"/>
            </a:br>
            <a:r>
              <a:rPr lang="it-IT" sz="2400" dirty="0"/>
              <a:t>8 milioni di persone in meno!</a:t>
            </a:r>
          </a:p>
          <a:p>
            <a:r>
              <a:rPr lang="it-IT" sz="2400" dirty="0"/>
              <a:t>Perdite monetarie per i consumatori di 387,5 milioni di $</a:t>
            </a:r>
          </a:p>
          <a:p>
            <a:r>
              <a:rPr lang="it-IT" sz="2400" dirty="0"/>
              <a:t>Guadagno per i titolari stranieri di brevetti pari a 1,4 milioni di$</a:t>
            </a:r>
          </a:p>
          <a:p>
            <a:r>
              <a:rPr lang="it-IT" sz="2400" dirty="0"/>
              <a:t>Perdita netta di benessere per l’India</a:t>
            </a:r>
            <a:r>
              <a:rPr lang="mr-IN" sz="2400" dirty="0"/>
              <a:t>…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95773E-16FB-934E-9AED-1DF39219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40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051C4FC-A708-5543-A9C9-4AE5F8A1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778955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Generici e prezzo delle cure anti AIDS</a:t>
            </a:r>
          </a:p>
        </p:txBody>
      </p:sp>
      <p:pic>
        <p:nvPicPr>
          <p:cNvPr id="75778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55163"/>
            <a:ext cx="6441839" cy="4499950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3118AC-65AD-8343-A934-660242F4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41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841B69-5CA0-C34F-98E0-9AA09F72C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Generici e prezzo delle cure anti AIDS</a:t>
            </a:r>
          </a:p>
        </p:txBody>
      </p:sp>
      <p:pic>
        <p:nvPicPr>
          <p:cNvPr id="7680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844824"/>
            <a:ext cx="7996933" cy="4032448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417257-44E2-3448-AD3F-446A36A8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42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AE07F2-BACD-8744-8D6E-D2B2EE4A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TRIPS e bio-pirateria</a:t>
            </a:r>
          </a:p>
        </p:txBody>
      </p:sp>
      <p:sp>
        <p:nvSpPr>
          <p:cNvPr id="35843" name="Segnaposto contenuto 4"/>
          <p:cNvSpPr>
            <a:spLocks noGrp="1"/>
          </p:cNvSpPr>
          <p:nvPr>
            <p:ph idx="1"/>
          </p:nvPr>
        </p:nvSpPr>
        <p:spPr>
          <a:xfrm>
            <a:off x="619125" y="1905000"/>
            <a:ext cx="7878763" cy="4333875"/>
          </a:xfrm>
        </p:spPr>
        <p:txBody>
          <a:bodyPr/>
          <a:lstStyle/>
          <a:p>
            <a:pPr marL="577850" indent="-457200"/>
            <a:r>
              <a:rPr lang="it-IT" altLang="it-IT" sz="2800" dirty="0"/>
              <a:t>In base al</a:t>
            </a:r>
            <a:r>
              <a:rPr lang="fr-FR" altLang="it-IT" sz="2800" dirty="0"/>
              <a:t>l'</a:t>
            </a:r>
            <a:r>
              <a:rPr lang="it-IT" altLang="it-IT" sz="2800" dirty="0"/>
              <a:t>accordo TRIPS</a:t>
            </a:r>
            <a:br>
              <a:rPr lang="it-IT" altLang="it-IT" sz="2800" dirty="0"/>
            </a:br>
            <a:endParaRPr lang="it-IT" altLang="it-IT" sz="2800" dirty="0"/>
          </a:p>
          <a:p>
            <a:pPr marL="621792" indent="-457200">
              <a:buFont typeface="Arial" charset="0"/>
              <a:buChar char="•"/>
            </a:pPr>
            <a:r>
              <a:rPr lang="it-IT" altLang="it-IT" sz="2800" dirty="0"/>
              <a:t>se un’i</a:t>
            </a:r>
            <a:r>
              <a:rPr lang="it-IT" altLang="ja-JP" sz="2800" dirty="0"/>
              <a:t>ndustria studia la sequenza genetica di un seme o una pianta usata tradizionalmente da popolazioni locali e la brevetta</a:t>
            </a:r>
          </a:p>
          <a:p>
            <a:pPr marL="621792" indent="-457200">
              <a:buFont typeface="Arial" charset="0"/>
              <a:buChar char="•"/>
            </a:pPr>
            <a:r>
              <a:rPr lang="it-IT" altLang="it-IT" sz="2800" dirty="0"/>
              <a:t>I contadini e i coltivatori non potranno più usare quella pianta senza pagare una licenza al</a:t>
            </a:r>
            <a:r>
              <a:rPr lang="fr-FR" altLang="it-IT" sz="2800" dirty="0"/>
              <a:t>l’</a:t>
            </a:r>
            <a:r>
              <a:rPr lang="it-IT" altLang="ja-JP" sz="2800" dirty="0"/>
              <a:t>industria che possiede il brevetto!</a:t>
            </a:r>
          </a:p>
          <a:p>
            <a:pPr marL="621792" indent="-457200">
              <a:buFont typeface="Arial" charset="0"/>
              <a:buChar char="•"/>
            </a:pPr>
            <a:r>
              <a:rPr lang="it-IT" altLang="it-IT" sz="2800" dirty="0"/>
              <a:t>Tutto questo può incentivare la </a:t>
            </a:r>
            <a:r>
              <a:rPr lang="it-IT" altLang="it-IT" sz="2800" dirty="0" err="1"/>
              <a:t>bio</a:t>
            </a:r>
            <a:r>
              <a:rPr lang="it-IT" altLang="it-IT" sz="2800" dirty="0"/>
              <a:t>-pirateria</a:t>
            </a:r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DF340F-9C54-854C-BCA0-F4C28CEF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43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51C2B2-36C1-EC44-A99A-940A32A3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TRIPS e bio-pirateria</a:t>
            </a:r>
          </a:p>
        </p:txBody>
      </p:sp>
      <p:sp>
        <p:nvSpPr>
          <p:cNvPr id="35843" name="Segnaposto contenuto 4"/>
          <p:cNvSpPr>
            <a:spLocks noGrp="1"/>
          </p:cNvSpPr>
          <p:nvPr>
            <p:ph idx="1"/>
          </p:nvPr>
        </p:nvSpPr>
        <p:spPr>
          <a:xfrm>
            <a:off x="619125" y="1916832"/>
            <a:ext cx="7878763" cy="4439518"/>
          </a:xfrm>
        </p:spPr>
        <p:txBody>
          <a:bodyPr>
            <a:normAutofit lnSpcReduction="10000"/>
          </a:bodyPr>
          <a:lstStyle/>
          <a:p>
            <a:pPr marL="577850" indent="-457200"/>
            <a:r>
              <a:rPr lang="it-IT" altLang="it-IT" sz="2400" dirty="0"/>
              <a:t>Alcuni casi:</a:t>
            </a:r>
          </a:p>
          <a:p>
            <a:pPr marL="621792" indent="-457200">
              <a:buFont typeface="Arial" charset="0"/>
              <a:buChar char="•"/>
            </a:pPr>
            <a:r>
              <a:rPr lang="it-IT" altLang="it-IT" sz="2400" dirty="0"/>
              <a:t>Richiesta di brevetto per il riso Basmati (governo indiano contro l’americana </a:t>
            </a:r>
            <a:r>
              <a:rPr lang="it-IT" altLang="it-IT" sz="2400" dirty="0" err="1"/>
              <a:t>RiceTech</a:t>
            </a:r>
            <a:r>
              <a:rPr lang="it-IT" altLang="it-IT" sz="2400" dirty="0"/>
              <a:t>)</a:t>
            </a:r>
          </a:p>
          <a:p>
            <a:pPr marL="721487" indent="-457200">
              <a:buFont typeface="Arial" charset="0"/>
              <a:buChar char="•"/>
            </a:pPr>
            <a:r>
              <a:rPr lang="it-IT" altLang="ja-JP" sz="2400" dirty="0"/>
              <a:t>Il brevetto alla fine viene negato</a:t>
            </a:r>
          </a:p>
          <a:p>
            <a:pPr marL="1014095" lvl="1" indent="-457200">
              <a:buFont typeface="Arial" charset="0"/>
              <a:buChar char="•"/>
            </a:pPr>
            <a:endParaRPr lang="it-IT" altLang="ja-JP" sz="2000" dirty="0"/>
          </a:p>
          <a:p>
            <a:pPr marL="621792" indent="-457200">
              <a:buFont typeface="Arial" charset="0"/>
              <a:buChar char="•"/>
            </a:pPr>
            <a:r>
              <a:rPr lang="it-IT" altLang="it-IT" sz="2400" dirty="0"/>
              <a:t>Caso del </a:t>
            </a:r>
            <a:r>
              <a:rPr lang="it-IT" altLang="it-IT" sz="2400" dirty="0" err="1"/>
              <a:t>Neem</a:t>
            </a:r>
            <a:r>
              <a:rPr lang="it-IT" altLang="it-IT" sz="2400" dirty="0"/>
              <a:t>,  pianta medicinale usata tradizionalmente in India a cui sono riconosciute, tra le altre, proprietà anti infettive</a:t>
            </a:r>
          </a:p>
          <a:p>
            <a:pPr marL="1014095" lvl="1" indent="-457200">
              <a:buFont typeface="Arial" charset="0"/>
              <a:buChar char="•"/>
            </a:pPr>
            <a:r>
              <a:rPr lang="it-IT" altLang="it-IT" sz="2000" dirty="0"/>
              <a:t>La ditta Usa W.R. Grace nel 1995 deposita un brevetto sul </a:t>
            </a:r>
            <a:r>
              <a:rPr lang="it-IT" altLang="it-IT" sz="2000" dirty="0" err="1"/>
              <a:t>Neem</a:t>
            </a:r>
            <a:endParaRPr lang="it-IT" altLang="it-IT" sz="2000" dirty="0"/>
          </a:p>
          <a:p>
            <a:pPr marL="1014095" lvl="1" indent="-457200">
              <a:buFont typeface="Arial" charset="0"/>
              <a:buChar char="•"/>
            </a:pPr>
            <a:r>
              <a:rPr lang="it-IT" altLang="it-IT" sz="2000" dirty="0"/>
              <a:t>Battaglia legale e ritiro del brevetto nel 2000.</a:t>
            </a:r>
          </a:p>
          <a:p>
            <a:pPr marL="1014095" lvl="1" indent="-457200">
              <a:buFont typeface="Arial" charset="0"/>
              <a:buChar char="•"/>
            </a:pPr>
            <a:r>
              <a:rPr lang="it-IT" altLang="it-IT" sz="2000" dirty="0"/>
              <a:t>Ricorso della </a:t>
            </a:r>
            <a:r>
              <a:rPr lang="it-IT" altLang="it-IT" sz="2000" dirty="0" err="1"/>
              <a:t>W</a:t>
            </a:r>
            <a:r>
              <a:rPr lang="it-IT" altLang="it-IT" sz="2000" dirty="0"/>
              <a:t>. </a:t>
            </a:r>
            <a:r>
              <a:rPr lang="it-IT" altLang="it-IT" sz="2000" dirty="0" err="1"/>
              <a:t>R</a:t>
            </a:r>
            <a:r>
              <a:rPr lang="it-IT" altLang="it-IT" sz="2000" dirty="0"/>
              <a:t>. Grace e del ministero dell’Agricoltura USA.</a:t>
            </a:r>
          </a:p>
          <a:p>
            <a:pPr marL="1014095" lvl="1" indent="-457200">
              <a:buFont typeface="Arial" charset="0"/>
              <a:buChar char="•"/>
            </a:pPr>
            <a:r>
              <a:rPr lang="it-IT" altLang="it-IT" sz="2000" dirty="0"/>
              <a:t>L’EPO ritira definitivamente il brevetto nel 2005</a:t>
            </a:r>
            <a:endParaRPr lang="it-IT" altLang="it-IT" dirty="0"/>
          </a:p>
          <a:p>
            <a:pPr marL="914400" lvl="1" indent="-457200"/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B00E66-928C-9A42-9B4E-CA48CF50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44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CE1116-767F-F84A-9766-43DEA1DD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801810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TRIPS e bio-pirateria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92500"/>
          </a:bodyPr>
          <a:lstStyle/>
          <a:p>
            <a:pPr marL="638175" indent="-342900">
              <a:buFont typeface="Arial" charset="0"/>
              <a:buChar char="•"/>
            </a:pPr>
            <a:r>
              <a:rPr lang="it-IT" altLang="it-IT" sz="2400" dirty="0"/>
              <a:t>I paesi poveri (LDC) hanno poche risorse per difendere le loro posizioni nei procedimenti giudiziari internazionali</a:t>
            </a:r>
          </a:p>
          <a:p>
            <a:pPr marL="638175" indent="-342900">
              <a:lnSpc>
                <a:spcPct val="90000"/>
              </a:lnSpc>
              <a:buFont typeface="Arial" charset="0"/>
              <a:buChar char="•"/>
            </a:pPr>
            <a:r>
              <a:rPr lang="it-IT" altLang="it-IT" sz="2400" dirty="0"/>
              <a:t>Costi elevati per brevettare internazionalmente i propri prodotti </a:t>
            </a:r>
            <a:r>
              <a:rPr lang="ja-JP" altLang="it-IT" sz="2400" dirty="0"/>
              <a:t>“</a:t>
            </a:r>
            <a:r>
              <a:rPr lang="it-IT" altLang="ja-JP" sz="2400" dirty="0"/>
              <a:t>tradizionali</a:t>
            </a:r>
            <a:r>
              <a:rPr lang="ja-JP" altLang="it-IT" sz="2400" dirty="0"/>
              <a:t>”</a:t>
            </a:r>
            <a:endParaRPr lang="it-IT" altLang="ja-JP" sz="2400" dirty="0"/>
          </a:p>
          <a:p>
            <a:pPr marL="638175" indent="-342900">
              <a:lnSpc>
                <a:spcPct val="90000"/>
              </a:lnSpc>
              <a:buFont typeface="Arial" charset="0"/>
              <a:buChar char="•"/>
            </a:pPr>
            <a:r>
              <a:rPr lang="it-IT" altLang="it-IT" sz="2400" dirty="0"/>
              <a:t>E</a:t>
            </a:r>
            <a:r>
              <a:rPr lang="ja-JP" altLang="it-IT" sz="2400" dirty="0"/>
              <a:t>’</a:t>
            </a:r>
            <a:r>
              <a:rPr lang="it-IT" altLang="ja-JP" sz="2400" dirty="0"/>
              <a:t> necessario </a:t>
            </a:r>
            <a:r>
              <a:rPr lang="ja-JP" altLang="it-IT" sz="2400" dirty="0"/>
              <a:t>“</a:t>
            </a:r>
            <a:r>
              <a:rPr lang="it-IT" altLang="ja-JP" sz="2400" dirty="0"/>
              <a:t>proteggere</a:t>
            </a:r>
            <a:r>
              <a:rPr lang="ja-JP" altLang="it-IT" sz="2400" dirty="0"/>
              <a:t>”</a:t>
            </a:r>
            <a:r>
              <a:rPr lang="it-IT" altLang="ja-JP" sz="2400" dirty="0"/>
              <a:t> la conoscenza </a:t>
            </a:r>
            <a:r>
              <a:rPr lang="ja-JP" altLang="it-IT" sz="2400" dirty="0"/>
              <a:t>“</a:t>
            </a:r>
            <a:r>
              <a:rPr lang="it-IT" altLang="ja-JP" sz="2400" dirty="0"/>
              <a:t>tradizionale</a:t>
            </a:r>
            <a:r>
              <a:rPr lang="ja-JP" altLang="it-IT" sz="2400" dirty="0"/>
              <a:t>”</a:t>
            </a:r>
            <a:r>
              <a:rPr lang="it-IT" altLang="ja-JP" sz="2400" dirty="0"/>
              <a:t> modificando </a:t>
            </a:r>
            <a:r>
              <a:rPr lang="fr-FR" altLang="ja-JP" sz="2400" dirty="0"/>
              <a:t>l'</a:t>
            </a:r>
            <a:r>
              <a:rPr lang="it-IT" altLang="ja-JP" sz="2400" dirty="0"/>
              <a:t>Art. 27.1 dei TRIPS</a:t>
            </a:r>
          </a:p>
          <a:p>
            <a:pPr marL="974725" lvl="1" indent="-342900">
              <a:buFont typeface="Arial" charset="0"/>
              <a:buChar char="•"/>
            </a:pPr>
            <a:r>
              <a:rPr lang="it-IT" altLang="it-IT" sz="2000" dirty="0"/>
              <a:t> (requisito di </a:t>
            </a:r>
            <a:r>
              <a:rPr lang="it-IT" altLang="it-IT" sz="2000" b="1" i="1" dirty="0"/>
              <a:t>assoluta novità</a:t>
            </a:r>
            <a:r>
              <a:rPr lang="it-IT" altLang="it-IT" sz="2000" dirty="0"/>
              <a:t> come condizione per la </a:t>
            </a:r>
            <a:r>
              <a:rPr lang="it-IT" altLang="it-IT" sz="2000" dirty="0" err="1"/>
              <a:t>brevettazione</a:t>
            </a:r>
            <a:r>
              <a:rPr lang="it-IT" altLang="it-IT" sz="2000" dirty="0"/>
              <a:t>)</a:t>
            </a:r>
          </a:p>
          <a:p>
            <a:pPr marL="638175" indent="-342900">
              <a:lnSpc>
                <a:spcPct val="90000"/>
              </a:lnSpc>
              <a:buFont typeface="Arial" charset="0"/>
              <a:buChar char="•"/>
            </a:pPr>
            <a:r>
              <a:rPr lang="it-IT" altLang="it-IT" sz="2400" dirty="0"/>
              <a:t>Gli accordi TRIPS sono in contrasto con la convenzione ONU sulla biodiversità (1993) che riconosce la prevalenza dei diritti comunitari di villaggio su quelli individuali o di impresa</a:t>
            </a:r>
          </a:p>
          <a:p>
            <a:pPr marL="752475" indent="-457200"/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BD7681-9094-E741-A55C-43732C41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45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655C39-7134-2844-9150-48F07E7F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TRIPS, medicine e salute: che fare?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19125" y="1844824"/>
            <a:ext cx="7878763" cy="4511526"/>
          </a:xfrm>
        </p:spPr>
        <p:txBody>
          <a:bodyPr/>
          <a:lstStyle/>
          <a:p>
            <a:r>
              <a:rPr lang="it-IT" altLang="it-IT" sz="2400" dirty="0"/>
              <a:t>Molti paesi LDC hanno chiesto la revisione degli accordi TRIPS</a:t>
            </a:r>
          </a:p>
          <a:p>
            <a:pPr lvl="1"/>
            <a:r>
              <a:rPr lang="it-IT" altLang="it-IT" sz="2400" dirty="0"/>
              <a:t>Andrebbero completamente ritirati e ridisegnati bilanciando meglio i diversi interessi in gioco (</a:t>
            </a:r>
            <a:r>
              <a:rPr lang="it-IT" altLang="it-IT" sz="2400" dirty="0" err="1"/>
              <a:t>Stiglitz</a:t>
            </a:r>
            <a:r>
              <a:rPr lang="it-IT" altLang="it-IT" sz="2400" dirty="0"/>
              <a:t> e </a:t>
            </a:r>
            <a:r>
              <a:rPr lang="it-IT" altLang="it-IT" sz="2400" dirty="0" err="1"/>
              <a:t>Charlton</a:t>
            </a:r>
            <a:r>
              <a:rPr lang="it-IT" altLang="it-IT" sz="2400" dirty="0"/>
              <a:t>, 2005)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Estendere il meccanismo delle licenze obbligatorie ai casi in cui i produttori non commercializzano i loro medicinali in paesi che ne hanno bisogno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Estendere i casi di importazioni parallele di generici a basso costo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Favorire i trasferimenti di tecnologia verso i paesi poveri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Finanziare la ricerca medica con fondi pubblici e non facendo pagare alti prezzi ai paesi più poveri</a:t>
            </a:r>
            <a:endParaRPr lang="it-IT" altLang="it-IT" sz="21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6C7692-695D-0240-AAB0-AC11A362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46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2683CF-0596-FB43-BD33-A0433BC6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5"/>
          <p:cNvSpPr>
            <a:spLocks noGrp="1"/>
          </p:cNvSpPr>
          <p:nvPr>
            <p:ph type="title"/>
          </p:nvPr>
        </p:nvSpPr>
        <p:spPr>
          <a:xfrm>
            <a:off x="641350" y="152400"/>
            <a:ext cx="7856538" cy="1309688"/>
          </a:xfrm>
        </p:spPr>
        <p:txBody>
          <a:bodyPr/>
          <a:lstStyle/>
          <a:p>
            <a:pPr eaLnBrk="1" hangingPunct="1"/>
            <a:r>
              <a:rPr lang="it-IT" altLang="it-IT" sz="3200"/>
              <a:t>Squilibri geografici</a:t>
            </a:r>
            <a:br>
              <a:rPr lang="it-IT" altLang="it-IT" sz="3200"/>
            </a:br>
            <a:r>
              <a:rPr lang="it-IT" altLang="it-IT" sz="3200"/>
              <a:t>La povertà nel mondo ( World Bank)</a:t>
            </a:r>
          </a:p>
        </p:txBody>
      </p:sp>
      <p:pic>
        <p:nvPicPr>
          <p:cNvPr id="24579" name="Immagine 1" descr="Schermata 2012-11-16 alle 10.1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916113"/>
            <a:ext cx="874871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B59079-505D-D44E-969A-8DEDA6DD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3313-75EB-5B4A-8D06-BB154816CD91}" type="slidenum">
              <a:rPr lang="it-IT" altLang="it-IT" smtClean="0"/>
              <a:pPr/>
              <a:t>4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2B2917-0ACA-F94E-86BB-2F8A3583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09000"/>
            <a:ext cx="5976664" cy="6229912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31048D-3CC7-844A-A6A2-FE962FCE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C8B1-6210-2C4F-97F9-1183F3F694BC}" type="slidenum">
              <a:rPr lang="it-IT" altLang="it-IT" smtClean="0"/>
              <a:pPr/>
              <a:t>5</a:t>
            </a:fld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882D62-F193-804F-9F2D-8EC97FE5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  <p:extLst>
      <p:ext uri="{BB962C8B-B14F-4D97-AF65-F5344CB8AC3E}">
        <p14:creationId xmlns:p14="http://schemas.microsoft.com/office/powerpoint/2010/main" val="104756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/>
              <a:t>Diseguaglianze nella distribuzione del reddito</a:t>
            </a:r>
          </a:p>
        </p:txBody>
      </p:sp>
      <p:pic>
        <p:nvPicPr>
          <p:cNvPr id="30722" name="Segnaposto contenuto 4" descr="Schermata 2010-11-02 a 11.26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48" y="1846263"/>
            <a:ext cx="4601753" cy="4022725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B62F5C-4903-DB49-A13B-B13D05F6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6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B533F5-44C7-104C-B14E-7E69CEFE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/>
              <a:t>Diseguaglianze nella distribuzione del reddito</a:t>
            </a:r>
            <a:br>
              <a:rPr lang="it-IT" altLang="it-IT" sz="3200"/>
            </a:br>
            <a:r>
              <a:rPr lang="it-IT" altLang="it-IT" sz="3200"/>
              <a:t>(indici di Gini)</a:t>
            </a:r>
          </a:p>
        </p:txBody>
      </p:sp>
      <p:pic>
        <p:nvPicPr>
          <p:cNvPr id="35843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0C7508-1F6E-8D45-8099-7FF2D04A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3313-75EB-5B4A-8D06-BB154816CD91}" type="slidenum">
              <a:rPr lang="it-IT" altLang="it-IT" smtClean="0"/>
              <a:pPr/>
              <a:t>7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11E106-F4B5-9E46-8D74-8EE5254F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/>
              <a:t>Tassi di esclusione scolastica per reddito, sesso e luogo di residenza in 63 paesi a basso reddito</a:t>
            </a:r>
            <a:br>
              <a:rPr lang="it-IT" altLang="it-IT" sz="2800"/>
            </a:br>
            <a:r>
              <a:rPr lang="it-IT" altLang="it-IT" sz="2000"/>
              <a:t>(UN Millennium Development Goals Report 2013)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900113" y="1679575"/>
          <a:ext cx="7345362" cy="4679952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Scuola primaria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Scuola secondaria (primo ciclo)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20% più povero della popolazione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Maschi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Femmine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20% più ricco della popolazione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Maschi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Femmine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Residenti in aree urbane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Residenti in aree rurali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mbria" charset="0"/>
                          <a:cs typeface="Times New Roman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7DC37F-F206-2445-93B6-5156C926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CCA8-B77A-6E46-BBF5-DD42F1372F02}" type="slidenum">
              <a:rPr lang="it-IT" altLang="it-IT" smtClean="0"/>
              <a:pPr/>
              <a:t>8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DA626A-0470-D04F-A556-6D423459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Verona, 16 novembre,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1648</TotalTime>
  <Words>1786</Words>
  <Application>Microsoft Macintosh PowerPoint</Application>
  <PresentationFormat>Presentazione su schermo (4:3)</PresentationFormat>
  <Paragraphs>342</Paragraphs>
  <Slides>47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</vt:lpstr>
      <vt:lpstr>Wingdings 2</vt:lpstr>
      <vt:lpstr>Retrospettivo</vt:lpstr>
      <vt:lpstr>Gli squilibri internazionali e le politiche su innovazioni, brevetti e proprietà intellettuale</vt:lpstr>
      <vt:lpstr>Un mondo squilibrato</vt:lpstr>
      <vt:lpstr>Reddito procapite (1990)</vt:lpstr>
      <vt:lpstr>Reddito pro-capite (2017)</vt:lpstr>
      <vt:lpstr>Squilibri geografici La povertà nel mondo ( World Bank)</vt:lpstr>
      <vt:lpstr>Presentazione standard di PowerPoint</vt:lpstr>
      <vt:lpstr>Diseguaglianze nella distribuzione del reddito</vt:lpstr>
      <vt:lpstr>Diseguaglianze nella distribuzione del reddito (indici di Gini)</vt:lpstr>
      <vt:lpstr>Tassi di esclusione scolastica per reddito, sesso e luogo di residenza in 63 paesi a basso reddito (UN Millennium Development Goals Report 2013)</vt:lpstr>
      <vt:lpstr>Differenze di genere</vt:lpstr>
      <vt:lpstr>Tasso di occupazione femminile in attività extra-agricole</vt:lpstr>
      <vt:lpstr>Il nesso povertà salute</vt:lpstr>
      <vt:lpstr>Malnutrizione</vt:lpstr>
      <vt:lpstr>Presentazione standard di PowerPoint</vt:lpstr>
      <vt:lpstr>Mortalità infantile</vt:lpstr>
      <vt:lpstr>Presentazione standard di PowerPoint</vt:lpstr>
      <vt:lpstr>Mortalità materna</vt:lpstr>
      <vt:lpstr>Presentazione standard di PowerPoint</vt:lpstr>
      <vt:lpstr>Assistenza sanitaria alla nascita</vt:lpstr>
      <vt:lpstr>Diffusione della tubercolosi</vt:lpstr>
      <vt:lpstr>Diffusione della malaria (bambini curati)</vt:lpstr>
      <vt:lpstr>Presentazione standard di PowerPoint</vt:lpstr>
      <vt:lpstr>Il problema dell'AIDS</vt:lpstr>
      <vt:lpstr>Presentazione standard di PowerPoint</vt:lpstr>
      <vt:lpstr>Innovazione, brevetti, proprietà intellettuale Il problema dei farmaci</vt:lpstr>
      <vt:lpstr>Accesso ai farmaci</vt:lpstr>
      <vt:lpstr>Innovazione e sviluppo economico</vt:lpstr>
      <vt:lpstr>Fonti dell'innovazione</vt:lpstr>
      <vt:lpstr>Diffusione della tecnologia</vt:lpstr>
      <vt:lpstr>Proprietà intellettuale e brevetti</vt:lpstr>
      <vt:lpstr>Proprietà intellettuale e brevetti</vt:lpstr>
      <vt:lpstr>Proprietà intellettuale e brevetti</vt:lpstr>
      <vt:lpstr>Il WTO e gli accordi internazionali a tutela della proprietà intellettuale</vt:lpstr>
      <vt:lpstr>Il WTO, gli accordi SPS e la salute</vt:lpstr>
      <vt:lpstr>Il WTO e gli accordi TRIPS</vt:lpstr>
      <vt:lpstr>Il WTO e gli accordi TRIPS</vt:lpstr>
      <vt:lpstr>Il WTO e gli accordi TRIPS</vt:lpstr>
      <vt:lpstr>Il WTO e gli accordi TRIPS</vt:lpstr>
      <vt:lpstr>Il WTO e gli accordi TRIPS</vt:lpstr>
      <vt:lpstr>Accordi TRIP e brevetti farmaceutici Il caso dell’India</vt:lpstr>
      <vt:lpstr>Accordi TRIP e brevetti farmaceutici Il caso dell’India</vt:lpstr>
      <vt:lpstr>Generici e prezzo delle cure anti AIDS</vt:lpstr>
      <vt:lpstr>Generici e prezzo delle cure anti AIDS</vt:lpstr>
      <vt:lpstr>TRIPS e bio-pirateria</vt:lpstr>
      <vt:lpstr>TRIPS e bio-pirateria</vt:lpstr>
      <vt:lpstr>TRIPS e bio-pirateria</vt:lpstr>
      <vt:lpstr>TRIPS, medicine e salute: che fare?</vt:lpstr>
    </vt:vector>
  </TitlesOfParts>
  <Company>Università di Verona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Riccardo Fiorentini</dc:creator>
  <cp:lastModifiedBy>Riccardo Fiorentini</cp:lastModifiedBy>
  <cp:revision>176</cp:revision>
  <cp:lastPrinted>2008-11-07T11:11:23Z</cp:lastPrinted>
  <dcterms:created xsi:type="dcterms:W3CDTF">2010-11-02T08:52:43Z</dcterms:created>
  <dcterms:modified xsi:type="dcterms:W3CDTF">2018-11-15T11:18:28Z</dcterms:modified>
</cp:coreProperties>
</file>