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189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82DA0C6-B4B8-7743-A88F-26D607C29455}" type="datetimeFigureOut">
              <a:rPr lang="it-IT" smtClean="0"/>
              <a:t>04/10/13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1577694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2DA0C6-B4B8-7743-A88F-26D607C29455}" type="datetimeFigureOut">
              <a:rPr lang="it-IT" smtClean="0"/>
              <a:t>04/10/13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91939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2DA0C6-B4B8-7743-A88F-26D607C29455}" type="datetimeFigureOut">
              <a:rPr lang="it-IT" smtClean="0"/>
              <a:t>04/10/13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3322568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82DA0C6-B4B8-7743-A88F-26D607C29455}" type="datetimeFigureOut">
              <a:rPr lang="it-IT" smtClean="0"/>
              <a:t>04/10/13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736990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F82DA0C6-B4B8-7743-A88F-26D607C29455}" type="datetimeFigureOut">
              <a:rPr lang="it-IT" smtClean="0"/>
              <a:t>04/10/13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2291861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82DA0C6-B4B8-7743-A88F-26D607C29455}" type="datetimeFigureOut">
              <a:rPr lang="it-IT" smtClean="0"/>
              <a:t>04/10/13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1870258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82DA0C6-B4B8-7743-A88F-26D607C29455}" type="datetimeFigureOut">
              <a:rPr lang="it-IT" smtClean="0"/>
              <a:t>04/10/13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3062119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F82DA0C6-B4B8-7743-A88F-26D607C29455}" type="datetimeFigureOut">
              <a:rPr lang="it-IT" smtClean="0"/>
              <a:t>04/10/13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166146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82DA0C6-B4B8-7743-A88F-26D607C29455}" type="datetimeFigureOut">
              <a:rPr lang="it-IT" smtClean="0"/>
              <a:t>04/10/13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317683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F82DA0C6-B4B8-7743-A88F-26D607C29455}" type="datetimeFigureOut">
              <a:rPr lang="it-IT" smtClean="0"/>
              <a:t>04/10/13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395096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F82DA0C6-B4B8-7743-A88F-26D607C29455}" type="datetimeFigureOut">
              <a:rPr lang="it-IT" smtClean="0"/>
              <a:t>04/10/13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802C5B-3582-D642-8603-B4E632614792}" type="slidenum">
              <a:rPr lang="it-IT" smtClean="0"/>
              <a:t>‹n.›</a:t>
            </a:fld>
            <a:endParaRPr lang="it-IT"/>
          </a:p>
        </p:txBody>
      </p:sp>
    </p:spTree>
    <p:extLst>
      <p:ext uri="{BB962C8B-B14F-4D97-AF65-F5344CB8AC3E}">
        <p14:creationId xmlns:p14="http://schemas.microsoft.com/office/powerpoint/2010/main" val="32415394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2DA0C6-B4B8-7743-A88F-26D607C29455}" type="datetimeFigureOut">
              <a:rPr lang="it-IT" smtClean="0"/>
              <a:t>04/10/13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802C5B-3582-D642-8603-B4E632614792}" type="slidenum">
              <a:rPr lang="it-IT" smtClean="0"/>
              <a:t>‹n.›</a:t>
            </a:fld>
            <a:endParaRPr lang="it-IT"/>
          </a:p>
        </p:txBody>
      </p:sp>
    </p:spTree>
    <p:extLst>
      <p:ext uri="{BB962C8B-B14F-4D97-AF65-F5344CB8AC3E}">
        <p14:creationId xmlns:p14="http://schemas.microsoft.com/office/powerpoint/2010/main" val="2981441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Sistemi socialisti</a:t>
            </a:r>
            <a:endParaRPr lang="it-IT" dirty="0"/>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3380360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fondamentali</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Famiglia giuridica che si </a:t>
            </a:r>
            <a:r>
              <a:rPr lang="it-IT" dirty="0"/>
              <a:t>basa sul pensiero marxista-</a:t>
            </a:r>
            <a:r>
              <a:rPr lang="it-IT" dirty="0" smtClean="0"/>
              <a:t>leninista.</a:t>
            </a:r>
          </a:p>
          <a:p>
            <a:r>
              <a:rPr lang="it-IT" dirty="0" smtClean="0"/>
              <a:t>Propugnava </a:t>
            </a:r>
            <a:r>
              <a:rPr lang="it-IT" dirty="0"/>
              <a:t>il carattere transitorio dello stato e del diritto, funzionale alla completa realizzazione del comunismo.</a:t>
            </a:r>
          </a:p>
          <a:p>
            <a:r>
              <a:rPr lang="it-IT" dirty="0"/>
              <a:t>Dalla rivoluzione russa e fino al 1989, tuttavia, il diritto socialista era venuto strutturandosi come una terza famiglia giuridica, che si affiancava a quelle di </a:t>
            </a:r>
            <a:r>
              <a:rPr lang="it-IT" i="1" dirty="0" err="1"/>
              <a:t>civil</a:t>
            </a:r>
            <a:r>
              <a:rPr lang="it-IT" dirty="0"/>
              <a:t> </a:t>
            </a:r>
            <a:r>
              <a:rPr lang="it-IT" i="1" dirty="0"/>
              <a:t>law</a:t>
            </a:r>
            <a:r>
              <a:rPr lang="it-IT" dirty="0"/>
              <a:t> e </a:t>
            </a:r>
            <a:r>
              <a:rPr lang="it-IT" i="1" dirty="0"/>
              <a:t>common</a:t>
            </a:r>
            <a:r>
              <a:rPr lang="it-IT" dirty="0"/>
              <a:t> </a:t>
            </a:r>
            <a:r>
              <a:rPr lang="it-IT" i="1" dirty="0"/>
              <a:t>law</a:t>
            </a:r>
            <a:r>
              <a:rPr lang="it-IT" dirty="0"/>
              <a:t>. Gli ordinamenti che a essa si richiamavano avevano assunto i caratteri </a:t>
            </a:r>
            <a:r>
              <a:rPr lang="it-IT" dirty="0" smtClean="0"/>
              <a:t>della </a:t>
            </a:r>
            <a:r>
              <a:rPr lang="it-IT" b="1" dirty="0"/>
              <a:t>stabilità</a:t>
            </a:r>
            <a:r>
              <a:rPr lang="it-IT" dirty="0"/>
              <a:t>.</a:t>
            </a:r>
          </a:p>
          <a:p>
            <a:r>
              <a:rPr lang="it-IT" dirty="0"/>
              <a:t>In un primo momento il diritto socialista </a:t>
            </a:r>
            <a:r>
              <a:rPr lang="it-IT" dirty="0" smtClean="0"/>
              <a:t>coincideva con </a:t>
            </a:r>
            <a:r>
              <a:rPr lang="it-IT" dirty="0"/>
              <a:t>il diritto di un </a:t>
            </a:r>
            <a:r>
              <a:rPr lang="it-IT" dirty="0" smtClean="0"/>
              <a:t>solo ordinamento: prima con </a:t>
            </a:r>
            <a:r>
              <a:rPr lang="it-IT" dirty="0"/>
              <a:t>la Russia </a:t>
            </a:r>
            <a:r>
              <a:rPr lang="it-IT" dirty="0" smtClean="0"/>
              <a:t>uscita dalla </a:t>
            </a:r>
            <a:r>
              <a:rPr lang="it-IT" dirty="0"/>
              <a:t>rivoluzione </a:t>
            </a:r>
            <a:r>
              <a:rPr lang="it-IT" dirty="0" smtClean="0"/>
              <a:t>d’ottobre, poi con l’URSS</a:t>
            </a:r>
            <a:r>
              <a:rPr lang="it-IT" dirty="0"/>
              <a:t>, fondata nel 1922 e dissolta nel 1991. L’Urss ha conosciuto molte costituzioni: 1918, 1924, 1936, 1977. </a:t>
            </a:r>
          </a:p>
          <a:p>
            <a:r>
              <a:rPr lang="it-IT" dirty="0"/>
              <a:t>In un secondo momento esso si è diffuso (meglio, è stato imposto) negli Stati che appartenevano alla sfera di influenza sovietica (sfera definita con gli accordi di Yalta del 1945), nonché grazie alla rivoluzione cinese.</a:t>
            </a:r>
          </a:p>
          <a:p>
            <a:r>
              <a:rPr lang="it-IT" dirty="0"/>
              <a:t>Dopo il 1989, inizia la crisi dei paesi basati sul marxismo-leninismo e si dà il loro rientro nella </a:t>
            </a:r>
            <a:r>
              <a:rPr lang="it-IT" i="1" dirty="0" err="1"/>
              <a:t>civil</a:t>
            </a:r>
            <a:r>
              <a:rPr lang="it-IT" dirty="0"/>
              <a:t> law (salvo </a:t>
            </a:r>
            <a:r>
              <a:rPr lang="it-IT" dirty="0" smtClean="0"/>
              <a:t>forse </a:t>
            </a:r>
            <a:r>
              <a:rPr lang="it-IT" dirty="0"/>
              <a:t>la Russia che ha un diritto con caratteri suoi propri). Oggi rimangono pochi paesi che si richiamano ancora all’ideologia marxista-comunista: </a:t>
            </a:r>
            <a:r>
              <a:rPr lang="it-IT" dirty="0" smtClean="0"/>
              <a:t>Cina, Corea </a:t>
            </a:r>
            <a:r>
              <a:rPr lang="it-IT" dirty="0"/>
              <a:t>del </a:t>
            </a:r>
            <a:r>
              <a:rPr lang="it-IT" dirty="0" smtClean="0"/>
              <a:t>Nord, Vietnam, Cuba.</a:t>
            </a:r>
            <a:endParaRPr lang="it-IT" dirty="0"/>
          </a:p>
        </p:txBody>
      </p:sp>
    </p:spTree>
    <p:extLst>
      <p:ext uri="{BB962C8B-B14F-4D97-AF65-F5344CB8AC3E}">
        <p14:creationId xmlns:p14="http://schemas.microsoft.com/office/powerpoint/2010/main" val="1369315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Stato e diritto: carattere transitorio</a:t>
            </a:r>
            <a:r>
              <a:rPr lang="it-IT" dirty="0" smtClean="0">
                <a:effectLst/>
              </a:rPr>
              <a:t> </a:t>
            </a:r>
            <a:endParaRPr lang="it-IT" dirty="0"/>
          </a:p>
        </p:txBody>
      </p:sp>
      <p:sp>
        <p:nvSpPr>
          <p:cNvPr id="3" name="Segnaposto contenuto 2"/>
          <p:cNvSpPr>
            <a:spLocks noGrp="1"/>
          </p:cNvSpPr>
          <p:nvPr>
            <p:ph idx="1"/>
          </p:nvPr>
        </p:nvSpPr>
        <p:spPr/>
        <p:txBody>
          <a:bodyPr>
            <a:normAutofit fontScale="55000" lnSpcReduction="20000"/>
          </a:bodyPr>
          <a:lstStyle/>
          <a:p>
            <a:pPr lvl="0"/>
            <a:r>
              <a:rPr lang="it-IT" dirty="0"/>
              <a:t>Secondo la concezione marxista-leninista, diritto e </a:t>
            </a:r>
            <a:r>
              <a:rPr lang="it-IT" dirty="0" smtClean="0"/>
              <a:t>stato </a:t>
            </a:r>
            <a:r>
              <a:rPr lang="it-IT" dirty="0"/>
              <a:t>sono un fenomeno </a:t>
            </a:r>
            <a:r>
              <a:rPr lang="it-IT" dirty="0" smtClean="0"/>
              <a:t>legato </a:t>
            </a:r>
            <a:r>
              <a:rPr lang="it-IT" dirty="0"/>
              <a:t>a determinate circostanze storiche</a:t>
            </a:r>
            <a:r>
              <a:rPr lang="it-IT" dirty="0" smtClean="0"/>
              <a:t>. l </a:t>
            </a:r>
            <a:r>
              <a:rPr lang="it-IT" b="1" dirty="0"/>
              <a:t>diritto</a:t>
            </a:r>
            <a:r>
              <a:rPr lang="it-IT" dirty="0"/>
              <a:t> è espressione del potere politico della classe dominante, sorge insieme allo stato e di questo segue le vicende. Il mutare della forma statale comporta il mutare del diritto vigente.</a:t>
            </a:r>
          </a:p>
          <a:p>
            <a:pPr lvl="0"/>
            <a:r>
              <a:rPr lang="it-IT" dirty="0"/>
              <a:t>Superato lo stato capitalistico, viene instaurato </a:t>
            </a:r>
            <a:r>
              <a:rPr lang="it-IT" b="1" dirty="0"/>
              <a:t>a titolo transitorio</a:t>
            </a:r>
            <a:r>
              <a:rPr lang="it-IT" dirty="0"/>
              <a:t> lo stato socialista, in cui la classe dei lavoratori detiene il controllo sui mezzi di produzione ed esercita il potere con la </a:t>
            </a:r>
            <a:r>
              <a:rPr lang="it-IT" b="1" dirty="0"/>
              <a:t>dittatura del proletariato: il potere è esercitato per eliminare la classe borghese sfruttatrice e ampliare la proprietà sociale sui mezzi di produzione</a:t>
            </a:r>
            <a:r>
              <a:rPr lang="it-IT" b="1" dirty="0" smtClean="0"/>
              <a:t>.</a:t>
            </a:r>
          </a:p>
          <a:p>
            <a:pPr lvl="0"/>
            <a:r>
              <a:rPr lang="it-IT" dirty="0" smtClean="0"/>
              <a:t>Ciò</a:t>
            </a:r>
            <a:r>
              <a:rPr lang="it-IT" dirty="0"/>
              <a:t>, fino al definito tramonto dello stato e del diritto e l’avvento della società comunista. Si tratta di una correzione di Lenin alla tesi di </a:t>
            </a:r>
            <a:r>
              <a:rPr lang="it-IT" dirty="0" err="1"/>
              <a:t>Marx</a:t>
            </a:r>
            <a:r>
              <a:rPr lang="it-IT" dirty="0"/>
              <a:t>: l’irregolare sviluppo del capitalismo impedisce la affermazione del comunismo contestualmente in tutti i paesi. Per cui si conserva lo stato fino a quando non vengano debellate tutte le forme di stato di tipo capitalistico.</a:t>
            </a:r>
          </a:p>
          <a:p>
            <a:pPr lvl="0"/>
            <a:r>
              <a:rPr lang="it-IT" b="1" dirty="0"/>
              <a:t>Rapporto tra diritto ed economia</a:t>
            </a:r>
            <a:r>
              <a:rPr lang="it-IT" dirty="0"/>
              <a:t>: il diritto è una sovrastruttura. Si </a:t>
            </a:r>
            <a:r>
              <a:rPr lang="it-IT" dirty="0" smtClean="0"/>
              <a:t>punta </a:t>
            </a:r>
            <a:r>
              <a:rPr lang="it-IT" dirty="0"/>
              <a:t>l’accento sulle concrete relazioni economiche. In tal senso, il diritto discende dallo stato in modo mediato, poiché la sua fonte va ricercata nei concreti rapporti economici, di produzione, di scambio. Il diritto non istituisce/costituisce l’assetto sociale ed economico, ma ne è la conseguenza immediata. </a:t>
            </a:r>
          </a:p>
        </p:txBody>
      </p:sp>
    </p:spTree>
    <p:extLst>
      <p:ext uri="{BB962C8B-B14F-4D97-AF65-F5344CB8AC3E}">
        <p14:creationId xmlns:p14="http://schemas.microsoft.com/office/powerpoint/2010/main" val="107190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Ruolo del diritto</a:t>
            </a:r>
            <a:endParaRPr lang="it-IT" dirty="0"/>
          </a:p>
        </p:txBody>
      </p:sp>
      <p:sp>
        <p:nvSpPr>
          <p:cNvPr id="3" name="Segnaposto contenuto 2"/>
          <p:cNvSpPr>
            <a:spLocks noGrp="1"/>
          </p:cNvSpPr>
          <p:nvPr>
            <p:ph idx="1"/>
          </p:nvPr>
        </p:nvSpPr>
        <p:spPr/>
        <p:txBody>
          <a:bodyPr>
            <a:normAutofit fontScale="55000" lnSpcReduction="20000"/>
          </a:bodyPr>
          <a:lstStyle/>
          <a:p>
            <a:pPr lvl="0"/>
            <a:r>
              <a:rPr lang="it-IT" dirty="0" smtClean="0"/>
              <a:t>Il </a:t>
            </a:r>
            <a:r>
              <a:rPr lang="it-IT" dirty="0"/>
              <a:t>diritto è funzionale alla realizzazione della società comunista </a:t>
            </a:r>
            <a:r>
              <a:rPr lang="it-IT" dirty="0" smtClean="0"/>
              <a:t>e </a:t>
            </a:r>
            <a:r>
              <a:rPr lang="it-IT" b="1" dirty="0" smtClean="0"/>
              <a:t>mira </a:t>
            </a:r>
            <a:r>
              <a:rPr lang="it-IT" b="1" dirty="0"/>
              <a:t>alla propria eliminazione</a:t>
            </a:r>
            <a:r>
              <a:rPr lang="it-IT" dirty="0"/>
              <a:t>, oltre che a quella dello stato. </a:t>
            </a:r>
            <a:endParaRPr lang="it-IT" dirty="0" smtClean="0"/>
          </a:p>
          <a:p>
            <a:pPr lvl="0"/>
            <a:endParaRPr lang="it-IT" dirty="0" smtClean="0"/>
          </a:p>
          <a:p>
            <a:pPr lvl="0"/>
            <a:r>
              <a:rPr lang="it-IT" dirty="0" smtClean="0"/>
              <a:t>Nella </a:t>
            </a:r>
            <a:r>
              <a:rPr lang="it-IT" dirty="0"/>
              <a:t>fase di transizione alla società comunista, il diritto </a:t>
            </a:r>
            <a:r>
              <a:rPr lang="it-IT" dirty="0" smtClean="0"/>
              <a:t>è indispensabile perché:</a:t>
            </a:r>
          </a:p>
          <a:p>
            <a:pPr marL="514350" lvl="0" indent="-514350">
              <a:buAutoNum type="arabicParenR"/>
            </a:pPr>
            <a:r>
              <a:rPr lang="it-IT" b="1" dirty="0" smtClean="0"/>
              <a:t>Regola il </a:t>
            </a:r>
            <a:r>
              <a:rPr lang="it-IT" b="1" dirty="0"/>
              <a:t>rapporto tra Stato ed organizzazione economica</a:t>
            </a:r>
            <a:r>
              <a:rPr lang="it-IT" dirty="0"/>
              <a:t>: concentrazione nello stato della proprietà dei mezzi di produzione (proprietà collettiva), rifiuto della proprietà privata (non di quella individuale), dell’economia di mercato e della libera iniziativa </a:t>
            </a:r>
            <a:r>
              <a:rPr lang="it-IT" dirty="0" smtClean="0"/>
              <a:t>economica.</a:t>
            </a:r>
          </a:p>
          <a:p>
            <a:pPr marL="514350" lvl="0" indent="-514350">
              <a:buAutoNum type="arabicParenR"/>
            </a:pPr>
            <a:r>
              <a:rPr lang="it-IT" b="1" dirty="0" smtClean="0"/>
              <a:t>regola </a:t>
            </a:r>
            <a:r>
              <a:rPr lang="it-IT" b="1" dirty="0"/>
              <a:t>l’organizzazione politica</a:t>
            </a:r>
            <a:r>
              <a:rPr lang="it-IT" dirty="0"/>
              <a:t>, gli istituti della democrazia socialista, i diritti dell’individuo, della famiglia, delle comunità, i poteri statali. Il protagonista del successo rivoluzionario, il </a:t>
            </a:r>
            <a:r>
              <a:rPr lang="it-IT" b="1" dirty="0"/>
              <a:t>partito unico</a:t>
            </a:r>
            <a:r>
              <a:rPr lang="it-IT" dirty="0"/>
              <a:t>, assume unilateralmente e per delega il processo rivoluzionario. </a:t>
            </a:r>
            <a:r>
              <a:rPr lang="it-IT" b="1" dirty="0"/>
              <a:t>Ciò comporta una quasi totale compenetrazione tra partito e </a:t>
            </a:r>
            <a:r>
              <a:rPr lang="it-IT" b="1" dirty="0" smtClean="0"/>
              <a:t>stato e </a:t>
            </a:r>
            <a:r>
              <a:rPr lang="it-IT" dirty="0" smtClean="0"/>
              <a:t>un </a:t>
            </a:r>
            <a:r>
              <a:rPr lang="it-IT" dirty="0"/>
              <a:t>accentramento del potere in una ristretta classe </a:t>
            </a:r>
            <a:r>
              <a:rPr lang="it-IT" dirty="0" smtClean="0"/>
              <a:t>dirigente altamente gerarchizzata; </a:t>
            </a:r>
          </a:p>
          <a:p>
            <a:pPr marL="514350" lvl="0" indent="-514350">
              <a:buAutoNum type="arabicParenR"/>
            </a:pPr>
            <a:r>
              <a:rPr lang="it-IT" dirty="0" smtClean="0"/>
              <a:t>ha </a:t>
            </a:r>
            <a:r>
              <a:rPr lang="it-IT" dirty="0"/>
              <a:t>una funzione pedagogica: serve per inculcare nelle masse i principi socialisti.</a:t>
            </a:r>
            <a:r>
              <a:rPr lang="it-IT" dirty="0" smtClean="0">
                <a:effectLst/>
              </a:rPr>
              <a:t> </a:t>
            </a:r>
            <a:endParaRPr lang="it-IT" dirty="0"/>
          </a:p>
        </p:txBody>
      </p:sp>
    </p:spTree>
    <p:extLst>
      <p:ext uri="{BB962C8B-B14F-4D97-AF65-F5344CB8AC3E}">
        <p14:creationId xmlns:p14="http://schemas.microsoft.com/office/powerpoint/2010/main" val="3292785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costituzione-bilancio</a:t>
            </a:r>
            <a:endParaRPr lang="it-IT" dirty="0"/>
          </a:p>
        </p:txBody>
      </p:sp>
      <p:sp>
        <p:nvSpPr>
          <p:cNvPr id="3" name="Segnaposto contenuto 2"/>
          <p:cNvSpPr>
            <a:spLocks noGrp="1"/>
          </p:cNvSpPr>
          <p:nvPr>
            <p:ph idx="1"/>
          </p:nvPr>
        </p:nvSpPr>
        <p:spPr/>
        <p:txBody>
          <a:bodyPr>
            <a:normAutofit fontScale="62500" lnSpcReduction="20000"/>
          </a:bodyPr>
          <a:lstStyle/>
          <a:p>
            <a:pPr lvl="0"/>
            <a:r>
              <a:rPr lang="it-IT" b="1" dirty="0" smtClean="0"/>
              <a:t>Ha una particolare </a:t>
            </a:r>
            <a:r>
              <a:rPr lang="it-IT" b="1" dirty="0"/>
              <a:t>concezione della costituzione: costituzione-bilancio</a:t>
            </a:r>
            <a:r>
              <a:rPr lang="it-IT" dirty="0"/>
              <a:t>. Si tratta di un documento che riflette i successi conseguiti dal movimento, l’effettiva realtà storica e sociale ed economica di una precisa fase storica dello sviluppo verso la dittatura del proletariato.</a:t>
            </a:r>
          </a:p>
          <a:p>
            <a:r>
              <a:rPr lang="it-IT" dirty="0"/>
              <a:t>È affermata con chiarezza da Stalin nel 1936 (VIII congresso dei Soviet): la costituzione deve tener conto dei progressi verso il socialismo e della linea generale politica tracciata dal programma di sviluppo del socialismo. La costituzione non è un programma per il futuro (che è già tracciato), ma riguarda il </a:t>
            </a:r>
            <a:r>
              <a:rPr lang="it-IT" dirty="0" smtClean="0"/>
              <a:t>presente</a:t>
            </a:r>
            <a:r>
              <a:rPr lang="it-IT" dirty="0"/>
              <a:t> </a:t>
            </a:r>
            <a:r>
              <a:rPr lang="it-IT" dirty="0" smtClean="0"/>
              <a:t>(</a:t>
            </a:r>
            <a:r>
              <a:rPr lang="it-IT" dirty="0"/>
              <a:t>es. preambolo </a:t>
            </a:r>
            <a:r>
              <a:rPr lang="it-IT" dirty="0" smtClean="0"/>
              <a:t>Cost</a:t>
            </a:r>
            <a:r>
              <a:rPr lang="it-IT" dirty="0"/>
              <a:t>. Vietnam 1980: vi è “l’esigenza che una costituzione istituzionalizzi la linea politica attuale del partito comunista vietnamita”).</a:t>
            </a:r>
          </a:p>
          <a:p>
            <a:pPr lvl="0"/>
            <a:r>
              <a:rPr lang="it-IT" dirty="0" smtClean="0"/>
              <a:t>Si </a:t>
            </a:r>
            <a:r>
              <a:rPr lang="it-IT" dirty="0"/>
              <a:t>rifiuta la concezione “borghese” dello stato di diritto: l’idea, cioè, sottesa alla concezione garantista in forza della quale i comportamenti degli organi politici deve essere conforme a norme e regole giuridiche prestabilite nella costituzione e nelle leggi</a:t>
            </a:r>
            <a:r>
              <a:rPr lang="it-IT" dirty="0" smtClean="0"/>
              <a:t>.</a:t>
            </a:r>
            <a:endParaRPr lang="it-IT" dirty="0"/>
          </a:p>
        </p:txBody>
      </p:sp>
    </p:spTree>
    <p:extLst>
      <p:ext uri="{BB962C8B-B14F-4D97-AF65-F5344CB8AC3E}">
        <p14:creationId xmlns:p14="http://schemas.microsoft.com/office/powerpoint/2010/main" val="791163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Legalità rivoluzionaria e socialista</a:t>
            </a:r>
            <a:endParaRPr lang="it-IT" dirty="0"/>
          </a:p>
        </p:txBody>
      </p:sp>
      <p:sp>
        <p:nvSpPr>
          <p:cNvPr id="3" name="Segnaposto contenuto 2"/>
          <p:cNvSpPr>
            <a:spLocks noGrp="1"/>
          </p:cNvSpPr>
          <p:nvPr>
            <p:ph idx="1"/>
          </p:nvPr>
        </p:nvSpPr>
        <p:spPr/>
        <p:txBody>
          <a:bodyPr>
            <a:normAutofit fontScale="70000" lnSpcReduction="20000"/>
          </a:bodyPr>
          <a:lstStyle/>
          <a:p>
            <a:pPr lvl="0"/>
            <a:r>
              <a:rPr lang="it-IT" dirty="0" smtClean="0"/>
              <a:t>Nelle fasi </a:t>
            </a:r>
            <a:r>
              <a:rPr lang="it-IT" dirty="0"/>
              <a:t>rivoluzionarie: le esigenze della rivoluzione sono in netto contrasto con l’idea della legalità dell’azione dei pubblici poteri. </a:t>
            </a:r>
            <a:r>
              <a:rPr lang="it-IT" dirty="0" smtClean="0"/>
              <a:t>Si parla </a:t>
            </a:r>
            <a:r>
              <a:rPr lang="it-IT" dirty="0"/>
              <a:t>di </a:t>
            </a:r>
            <a:r>
              <a:rPr lang="it-IT" b="1" dirty="0"/>
              <a:t>Legalità rivoluzionaria:</a:t>
            </a:r>
            <a:r>
              <a:rPr lang="it-IT" dirty="0"/>
              <a:t> si ammettono larghe deroghe alle leggi rispetto ai fini rivoluzionari.</a:t>
            </a:r>
          </a:p>
          <a:p>
            <a:pPr lvl="0"/>
            <a:r>
              <a:rPr lang="it-IT" dirty="0" smtClean="0"/>
              <a:t>Nelle fasi successive, </a:t>
            </a:r>
            <a:r>
              <a:rPr lang="it-IT" dirty="0"/>
              <a:t>viene elaborato il </a:t>
            </a:r>
            <a:r>
              <a:rPr lang="it-IT" b="1" dirty="0"/>
              <a:t>principio della legalità socialista</a:t>
            </a:r>
            <a:r>
              <a:rPr lang="it-IT" dirty="0"/>
              <a:t>: consolidamento delle istituzioni, sistema compiuto di fonti normative, esigenza di osservanza della costituzione e delle leggi da parte dei consociati. </a:t>
            </a:r>
          </a:p>
          <a:p>
            <a:r>
              <a:rPr lang="it-IT" b="1" dirty="0"/>
              <a:t>Non cessa la subordinazione del diritto e dello stato alle esigenze della rivoluzione e poi del regime comunista</a:t>
            </a:r>
            <a:r>
              <a:rPr lang="it-IT" dirty="0"/>
              <a:t>. La costituzione discende direttamente dai principi stabiliti nello statuto del partito unico, gli organi di tutela giurisdizionale sono formati da soggetti indicati dallo stesso partito, il popolo va educato al rispetto di tali principi, l’uso dei diritti e delle libertà non può pregiudicare i fini (socialisti) dell’ordinamento.</a:t>
            </a:r>
            <a:r>
              <a:rPr lang="it-IT" dirty="0" smtClean="0">
                <a:effectLst/>
              </a:rPr>
              <a:t> </a:t>
            </a:r>
            <a:endParaRPr lang="it-IT" dirty="0"/>
          </a:p>
        </p:txBody>
      </p:sp>
    </p:spTree>
    <p:extLst>
      <p:ext uri="{BB962C8B-B14F-4D97-AF65-F5344CB8AC3E}">
        <p14:creationId xmlns:p14="http://schemas.microsoft.com/office/powerpoint/2010/main" val="3773822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Principi di struttura </a:t>
            </a:r>
            <a:endParaRPr lang="it-IT" dirty="0"/>
          </a:p>
        </p:txBody>
      </p:sp>
      <p:sp>
        <p:nvSpPr>
          <p:cNvPr id="3" name="Segnaposto contenuto 2"/>
          <p:cNvSpPr>
            <a:spLocks noGrp="1"/>
          </p:cNvSpPr>
          <p:nvPr>
            <p:ph idx="1"/>
          </p:nvPr>
        </p:nvSpPr>
        <p:spPr/>
        <p:txBody>
          <a:bodyPr>
            <a:noAutofit/>
          </a:bodyPr>
          <a:lstStyle/>
          <a:p>
            <a:pPr marL="342900" lvl="1" indent="-342900">
              <a:buFont typeface="Arial"/>
              <a:buChar char="•"/>
            </a:pPr>
            <a:r>
              <a:rPr lang="it-IT" sz="1800" dirty="0" smtClean="0"/>
              <a:t>Principio di </a:t>
            </a:r>
            <a:r>
              <a:rPr lang="it-IT" sz="1800" b="1" dirty="0" smtClean="0"/>
              <a:t>unità del potere politico</a:t>
            </a:r>
            <a:r>
              <a:rPr lang="it-IT" sz="1800" dirty="0" smtClean="0"/>
              <a:t>: la separazione dei poteri è rifiutata, perché meccanismo che garantisce la conservazione del potere della borghesia. </a:t>
            </a:r>
          </a:p>
          <a:p>
            <a:r>
              <a:rPr lang="it-IT" sz="1800" b="1" dirty="0" smtClean="0"/>
              <a:t>Costituzione</a:t>
            </a:r>
            <a:r>
              <a:rPr lang="it-IT" sz="1800" b="1" dirty="0"/>
              <a:t>: legge fondamentale dello stato. I suoi principi vengono svolti </a:t>
            </a:r>
            <a:r>
              <a:rPr lang="it-IT" sz="1800" b="1" dirty="0" smtClean="0"/>
              <a:t>dalle leggii approvate dai soviet. </a:t>
            </a:r>
            <a:r>
              <a:rPr lang="it-IT" sz="1800" b="1" dirty="0"/>
              <a:t>Tutte le fonti sono assoggettate al ruolo del partito.</a:t>
            </a:r>
            <a:r>
              <a:rPr lang="it-IT" sz="1800" dirty="0"/>
              <a:t> </a:t>
            </a:r>
          </a:p>
          <a:p>
            <a:pPr lvl="0"/>
            <a:r>
              <a:rPr lang="it-IT" sz="1800" b="1" dirty="0" smtClean="0"/>
              <a:t>Doppia </a:t>
            </a:r>
            <a:r>
              <a:rPr lang="it-IT" sz="1800" b="1" dirty="0"/>
              <a:t>dipendenza gerarchica</a:t>
            </a:r>
            <a:r>
              <a:rPr lang="it-IT" sz="1800" dirty="0"/>
              <a:t>: ogni soviet è controllato orizzontalmente dai propri elettori e verticalmente dal soviet di livello superiore; ogni comitato o presidium dipende orizzontalmente da ciascun soviet che lo nomina  verticalmente da il comitato che è di livelli superiore.</a:t>
            </a:r>
          </a:p>
          <a:p>
            <a:pPr lvl="0"/>
            <a:r>
              <a:rPr lang="it-IT" sz="1800" b="1" dirty="0"/>
              <a:t>Centralismo democratico</a:t>
            </a:r>
            <a:r>
              <a:rPr lang="it-IT" sz="1800" dirty="0"/>
              <a:t>: elettività di tutti gli organi del potere statale dal basso </a:t>
            </a:r>
            <a:r>
              <a:rPr lang="it-IT" sz="1800" dirty="0" smtClean="0"/>
              <a:t>e </a:t>
            </a:r>
            <a:r>
              <a:rPr lang="it-IT" sz="1800" dirty="0"/>
              <a:t>subordinati al popolo; obbligatorietà delle decisioni degli organi superiori per quelli </a:t>
            </a:r>
            <a:r>
              <a:rPr lang="it-IT" sz="1800" dirty="0" smtClean="0"/>
              <a:t>inferiori;</a:t>
            </a:r>
            <a:endParaRPr lang="it-IT" sz="1800" dirty="0"/>
          </a:p>
          <a:p>
            <a:pPr lvl="0"/>
            <a:r>
              <a:rPr lang="it-IT" sz="1800" b="1" dirty="0" smtClean="0"/>
              <a:t>Centralità </a:t>
            </a:r>
            <a:r>
              <a:rPr lang="it-IT" sz="1800" b="1" dirty="0"/>
              <a:t>del partito unico</a:t>
            </a:r>
            <a:r>
              <a:rPr lang="it-IT" sz="1800" dirty="0"/>
              <a:t>. Diretto riconoscimento costituzionale del ruolo di indirizzo dell’attività statale svolta dal partito comunista. Organizzazione parallela a quella dei soviet: il massimo dirigente del partito comunista ricopre anche la carica di presidente del presidium. </a:t>
            </a:r>
          </a:p>
        </p:txBody>
      </p:sp>
    </p:spTree>
    <p:extLst>
      <p:ext uri="{BB962C8B-B14F-4D97-AF65-F5344CB8AC3E}">
        <p14:creationId xmlns:p14="http://schemas.microsoft.com/office/powerpoint/2010/main" val="25610410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47</TotalTime>
  <Words>1139</Words>
  <Application>Microsoft Macintosh PowerPoint</Application>
  <PresentationFormat>Presentazione su schermo (4:3)</PresentationFormat>
  <Paragraphs>34</Paragraphs>
  <Slides>7</Slides>
  <Notes>0</Notes>
  <HiddenSlides>0</HiddenSlides>
  <MMClips>0</MMClips>
  <ScaleCrop>false</ScaleCrop>
  <HeadingPairs>
    <vt:vector size="4" baseType="variant">
      <vt:variant>
        <vt:lpstr>Tema</vt:lpstr>
      </vt:variant>
      <vt:variant>
        <vt:i4>1</vt:i4>
      </vt:variant>
      <vt:variant>
        <vt:lpstr>Titoli diapositive</vt:lpstr>
      </vt:variant>
      <vt:variant>
        <vt:i4>7</vt:i4>
      </vt:variant>
    </vt:vector>
  </HeadingPairs>
  <TitlesOfParts>
    <vt:vector size="8" baseType="lpstr">
      <vt:lpstr>Tema di Office</vt:lpstr>
      <vt:lpstr>Sistemi socialisti</vt:lpstr>
      <vt:lpstr>Caratteri fondamentali</vt:lpstr>
      <vt:lpstr>Stato e diritto: carattere transitorio </vt:lpstr>
      <vt:lpstr>Ruolo del diritto</vt:lpstr>
      <vt:lpstr>La costituzione-bilancio</vt:lpstr>
      <vt:lpstr>Legalità rivoluzionaria e socialista</vt:lpstr>
      <vt:lpstr>Principi di struttura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Sistemi socialisti</dc:title>
  <dc:creator>utente</dc:creator>
  <cp:lastModifiedBy>utente</cp:lastModifiedBy>
  <cp:revision>21</cp:revision>
  <dcterms:created xsi:type="dcterms:W3CDTF">2013-10-04T08:25:14Z</dcterms:created>
  <dcterms:modified xsi:type="dcterms:W3CDTF">2013-10-04T09:12:57Z</dcterms:modified>
</cp:coreProperties>
</file>